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60" r:id="rId7"/>
    <p:sldId id="292" r:id="rId8"/>
    <p:sldId id="266" r:id="rId9"/>
    <p:sldId id="271" r:id="rId10"/>
    <p:sldId id="273" r:id="rId11"/>
    <p:sldId id="274" r:id="rId12"/>
    <p:sldId id="308" r:id="rId13"/>
    <p:sldId id="316" r:id="rId14"/>
    <p:sldId id="312" r:id="rId15"/>
    <p:sldId id="314" r:id="rId16"/>
    <p:sldId id="315" r:id="rId17"/>
    <p:sldId id="297" r:id="rId18"/>
    <p:sldId id="298" r:id="rId19"/>
    <p:sldId id="30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Landry" initials="ML" lastIdx="1" clrIdx="0">
    <p:extLst>
      <p:ext uri="{19B8F6BF-5375-455C-9EA6-DF929625EA0E}">
        <p15:presenceInfo xmlns:p15="http://schemas.microsoft.com/office/powerpoint/2012/main" userId="85290294d53335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8600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7BB98-634E-4B68-A726-34F06574D9E5}" v="26" dt="2023-10-13T17:57:32.4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15" autoAdjust="0"/>
    <p:restoredTop sz="63835" autoAdjust="0"/>
  </p:normalViewPr>
  <p:slideViewPr>
    <p:cSldViewPr snapToGrid="0">
      <p:cViewPr>
        <p:scale>
          <a:sx n="50" d="100"/>
          <a:sy n="50" d="100"/>
        </p:scale>
        <p:origin x="666" y="498"/>
      </p:cViewPr>
      <p:guideLst/>
    </p:cSldViewPr>
  </p:slideViewPr>
  <p:notesTextViewPr>
    <p:cViewPr>
      <p:scale>
        <a:sx n="1" d="1"/>
        <a:sy n="1" d="1"/>
      </p:scale>
      <p:origin x="0" y="0"/>
    </p:cViewPr>
  </p:notesText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5951B-E791-C04F-927D-47BB98A6E193}"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EF198-C802-BC4D-8D4C-0E050E8CEFF5}" type="slidenum">
              <a:rPr lang="en-US" smtClean="0"/>
              <a:t>‹#›</a:t>
            </a:fld>
            <a:endParaRPr lang="en-US"/>
          </a:p>
        </p:txBody>
      </p:sp>
    </p:spTree>
    <p:extLst>
      <p:ext uri="{BB962C8B-B14F-4D97-AF65-F5344CB8AC3E}">
        <p14:creationId xmlns:p14="http://schemas.microsoft.com/office/powerpoint/2010/main" val="1158458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Notes de l’animateur</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Bienvenue! Ce modèle de présentation – </a:t>
            </a: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Modèle 1</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 fait partie de la trousse intitulée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Entamons la conversation sur la gestion des actifs</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Avant de préparer votre exposé, consultez le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Guide de l’animateur</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et la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Feuille de travail de l’animateur</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qui accompagnent ce modèle.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u="sng" kern="100" dirty="0">
                <a:effectLst/>
                <a:latin typeface="Calibri" panose="020F0502020204030204" pitchFamily="34" charset="0"/>
                <a:ea typeface="Calibri" panose="020F0502020204030204" pitchFamily="34" charset="0"/>
                <a:cs typeface="Times New Roman" panose="02020603050405020304" pitchFamily="18" charset="0"/>
              </a:rPr>
              <a:t>Utilisation du </a:t>
            </a:r>
            <a:r>
              <a:rPr lang="fr-CA" sz="1200" b="1" u="sng" kern="100" dirty="0">
                <a:effectLst/>
                <a:latin typeface="Calibri" panose="020F0502020204030204" pitchFamily="34" charset="0"/>
                <a:ea typeface="Calibri" panose="020F0502020204030204" pitchFamily="34" charset="0"/>
                <a:cs typeface="Times New Roman" panose="02020603050405020304" pitchFamily="18" charset="0"/>
              </a:rPr>
              <a:t>Modèle </a:t>
            </a:r>
            <a:r>
              <a:rPr lang="en-CA" sz="1200" b="1" u="sng" kern="100" dirty="0">
                <a:effectLst/>
                <a:latin typeface="Calibri" panose="020F0502020204030204" pitchFamily="34" charset="0"/>
                <a:ea typeface="Calibri" panose="020F0502020204030204" pitchFamily="34" charset="0"/>
                <a:cs typeface="Times New Roman" panose="02020603050405020304" pitchFamily="18" charset="0"/>
              </a:rPr>
              <a:t>1</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Lisez </a:t>
            </a: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l’Étape 4</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présentée dans le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Guide</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et dans la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Feuille de travail</a:t>
            </a: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Vous y trouverez des conseils sur le choix du modèle et des diapositives.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u="sng" kern="100" dirty="0">
                <a:effectLst/>
                <a:latin typeface="Calibri" panose="020F0502020204030204" pitchFamily="34" charset="0"/>
                <a:ea typeface="Calibri" panose="020F0502020204030204" pitchFamily="34" charset="0"/>
                <a:cs typeface="Times New Roman" panose="02020603050405020304" pitchFamily="18" charset="0"/>
              </a:rPr>
              <a:t>Utilisation de ces diapositives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Choisissez les diapos qui conviennent le mieux aux objectifs de votre exposé et à vos messages clés.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Sauf pour la diapo présentant le titre, la couleur de fond indique le niveau de détails que les diapos présentent :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Fond vert foncé (thème global ou général, introduction; vous consacrerez peu de temps à ces diapos);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Fond blanc (détails plus approfondis sur un thème, occasion de faire participer l’auditoire; vous consacrerez plus de temps à ces diapos).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Choisissez le type de diapo par son icône :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Message clé [icône d'une clé];</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Information [icône d'un mégaphone];</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Participation [icône de deux personnes en train de parler];</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tabLst>
                <a:tab pos="9144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Exemple [icône d'une feuille de papier et d'une loupe].</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Personnalisez vos diapos et vos notes en y ajoutant ou en éliminant du contenu; faites appel à du contexte local et à des aides visuelles.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Vous trouverez une diapo d’étude de cas et de mises en situation à la fin du modèle (diapo 16).</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0">
              <a:spcBef>
                <a:spcPts val="0"/>
              </a:spcBef>
              <a:spcAft>
                <a:spcPts val="0"/>
              </a:spcAft>
            </a:pPr>
            <a:r>
              <a:rPr lang="fr-CA" sz="1200" u="sng" kern="100" dirty="0">
                <a:effectLst/>
                <a:latin typeface="Calibri" panose="020F0502020204030204" pitchFamily="34" charset="0"/>
                <a:ea typeface="Calibri" panose="020F0502020204030204" pitchFamily="34" charset="0"/>
                <a:cs typeface="Times New Roman" panose="02020603050405020304" pitchFamily="18" charset="0"/>
              </a:rPr>
              <a:t>Utilisation de ces notes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Ø"/>
              <a:tabLst>
                <a:tab pos="4572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Les notes de chaque diapo vous donnent l’information suivante (lorsque nécessaire)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La durée approximative, ou l’estimation du temps qu’il vous faudra pour présenter le contenu de la diapositive.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 Description de la diapo et conseils pratiques sur la façon de capter l’attention de l’auditoire. </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Possibilité d’adaptation – Suggestions de contenu que vous pourriez ajouter ou d’autres changements à apporter.</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Notes d’exposé – Résumé des points à présenter à l’auditoire. Vous pouvez ajouter du contenu ou adapter ces notes en fonction des changements que vous aurez apportés à la diapositive.</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 pos="11430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Questions encourageant la participation ou la réflexion, soit individuellement, soit en petits groupes;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914400" algn="l"/>
                <a:tab pos="1143000" algn="l"/>
              </a:tabLs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Exemples illustrant les thèmes présentés dans la diapositive pour mieux les expliquer ou pour répondre aux questions de l’auditoire.</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Notes supplémentaires – Suggestion d’idées à considérer, information contextuelle ou ressources où vous trouverez plus de renseignements pour préparer votre exposé.</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30 secondes.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Cette diapositive de titre présente le but global et les thèmes de cet exposé sur la gestion des actifs.</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Possibilité d’adaptation : </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Vous pouvez utiliser ce titre ou le modifier. Vous pouvez aussi en créer un qui retiendra mieux l’attention de votre auditoire! Il devra présenter les objectifs de votre exposé ainsi que les besoins de votre municipalité en matière de gestion des actifs. (Pour obtenir plus de détails à ce sujet, lisez l’Étape 3 du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Guide</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 et de la </a:t>
            </a:r>
            <a:r>
              <a:rPr lang="fr-CA" sz="1200" b="1" i="1" kern="100" dirty="0">
                <a:effectLst/>
                <a:latin typeface="Calibri" panose="020F0502020204030204" pitchFamily="34" charset="0"/>
                <a:ea typeface="Calibri" panose="020F0502020204030204" pitchFamily="34" charset="0"/>
                <a:cs typeface="Times New Roman" panose="02020603050405020304" pitchFamily="18" charset="0"/>
              </a:rPr>
              <a:t>Feuille de travail</a:t>
            </a: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200" kern="100" dirty="0">
                <a:effectLst/>
                <a:latin typeface="Calibri" panose="020F0502020204030204" pitchFamily="34" charset="0"/>
                <a:ea typeface="Calibri" panose="020F0502020204030204" pitchFamily="34" charset="0"/>
                <a:cs typeface="Times New Roman" panose="02020603050405020304" pitchFamily="18" charset="0"/>
              </a:rPr>
              <a:t>Bienvenue à tous. Je m’appelle [votre nom et votre titre]. Je vais vous présenter les secrets de la gestion des actifs et ce qui vous aidera à renforcer la durabilité de votre municipalité.</a:t>
            </a:r>
            <a:endParaRPr lang="en-CA"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200" dirty="0">
                <a:effectLst/>
                <a:latin typeface="Calibri" panose="020F0502020204030204" pitchFamily="34" charset="0"/>
                <a:ea typeface="Calibri" panose="020F0502020204030204" pitchFamily="34" charset="0"/>
                <a:cs typeface="Times New Roman" panose="02020603050405020304" pitchFamily="18" charset="0"/>
              </a:rPr>
              <a:t>Nous parlerons de stratégies et d’outils qui soutiendront la croissance durable, l’inclusion et l’adaptation de votre municipalité à l’évolution des besoins de la collectivité.</a:t>
            </a:r>
            <a:endParaRPr lang="en-US" dirty="0">
              <a:cs typeface="Calibri"/>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a:t>
            </a:fld>
            <a:endParaRPr lang="en-US"/>
          </a:p>
        </p:txBody>
      </p:sp>
    </p:spTree>
    <p:extLst>
      <p:ext uri="{BB962C8B-B14F-4D97-AF65-F5344CB8AC3E}">
        <p14:creationId xmlns:p14="http://schemas.microsoft.com/office/powerpoint/2010/main" val="17853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d’information qui souligne les difficultés de la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gestion des actifs est complexe :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Nous devons prévoir les changements à venir et renouveler les actifs tout en assurant la continuité des services.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Nous devons satisfaire de nombreuses parties prenantes tout en équilibrant les priorités relatives au rendement, aux risques et aux coûts.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De plus, nos prévisions changent continuellement avec l’évolution de la technologie, des conditions environnementales et des besoins de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Il faut faire preuve de collaboration, de créativité et de résilience pour surmonter ces difficultés et pour prendre des décisions éclairées qui répondent aux besoins de la collectivité.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C’est pourquoi au moment de gérer les actifs, il faut continuellement communiquer avec le Conseil municipal et faire appel à une approche structurée et itérative qu’il sera possible d’adapter en tout temps.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citer des municipalités qui ont réussi à aborder les complexités de la gestion des actifs de manière à améliorer les résultats pour les membres de leur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10</a:t>
            </a:fld>
            <a:endParaRPr lang="en-US"/>
          </a:p>
        </p:txBody>
      </p:sp>
    </p:spTree>
    <p:extLst>
      <p:ext uri="{BB962C8B-B14F-4D97-AF65-F5344CB8AC3E}">
        <p14:creationId xmlns:p14="http://schemas.microsoft.com/office/powerpoint/2010/main" val="375073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d’information.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 Conseil municipal joue un rôle crucial en ce qui concerne la gestion des actifs. Il établit l’orientation stratégique, définit les niveaux de service à cibler et affecte les ressources. Il veille à coordonner les objectifs de la municipalité et ses stratégies de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Que peuvent faire les membres du Conseil municipal pour mettre en œuvre et soutenir efficacement les initiatives de gestion des actifs?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 Conseil s’est‑il déjà concentré sur les niveaux de service, sur l’affectation des ressources ou sur le soutien de programmes?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11</a:t>
            </a:fld>
            <a:endParaRPr lang="en-US"/>
          </a:p>
        </p:txBody>
      </p:sp>
    </p:spTree>
    <p:extLst>
      <p:ext uri="{BB962C8B-B14F-4D97-AF65-F5344CB8AC3E}">
        <p14:creationId xmlns:p14="http://schemas.microsoft.com/office/powerpoint/2010/main" val="311509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message clé.</a:t>
            </a: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 </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Une gestion efficace des actifs contribue à fournir des services qui demeurent durables pendant très longtemps. Elle optimise l’utilisation des ressources, réduit les risques à un minimum et répond aux besoins changeants de la collectivité. Cette approche à long terme assure le bien-être et la prospérité de la collectivité et de ses générations futures. </a:t>
            </a: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Questions encourageant la participation ou la réflexion</a:t>
            </a:r>
            <a:endParaRPr lang="fr-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Que peuvent faire les municipalités (ou notre municipalité) pour équilibrer leurs (ou nos) priorités à court terme avec leurs (ou nos) objectifs visant à assurer la durabilité de leurs (ou de nos) pratiques de gestion des actifs?</a:t>
            </a: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Quel est l’énoncé de vision de notre municipalité? À quoi voulons-nous que notre municipalité ressemble et de quoi se composera‑t‑elle? </a:t>
            </a:r>
          </a:p>
          <a:p>
            <a:pPr marL="0" marR="0">
              <a:spcBef>
                <a:spcPts val="0"/>
              </a:spcBef>
              <a:spcAft>
                <a:spcPts val="0"/>
              </a:spcAft>
            </a:pP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Les services </a:t>
            </a:r>
            <a:r>
              <a:rPr lang="fr-CA" sz="1800" kern="100" noProof="0" dirty="0" err="1">
                <a:effectLst/>
                <a:latin typeface="Calibri" panose="020F0502020204030204" pitchFamily="34" charset="0"/>
                <a:ea typeface="Calibri" panose="020F0502020204030204" pitchFamily="34" charset="0"/>
                <a:cs typeface="Times New Roman" panose="02020603050405020304" pitchFamily="18" charset="0"/>
              </a:rPr>
              <a:t>seront-ils</a:t>
            </a:r>
            <a:r>
              <a:rPr lang="fr-CA" sz="1800" kern="100" noProof="0" dirty="0">
                <a:effectLst/>
                <a:latin typeface="Calibri" panose="020F0502020204030204" pitchFamily="34" charset="0"/>
                <a:ea typeface="Calibri" panose="020F0502020204030204" pitchFamily="34" charset="0"/>
                <a:cs typeface="Times New Roman" panose="02020603050405020304" pitchFamily="18" charset="0"/>
              </a:rPr>
              <a:t> différents de ceux que nous fournissons à l’heure actuelle? </a:t>
            </a: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Quel serait le moment propice pour effectuer cette transformation? (p. ex. quand il faudra remplacer des actifs) </a:t>
            </a:r>
          </a:p>
        </p:txBody>
      </p:sp>
      <p:sp>
        <p:nvSpPr>
          <p:cNvPr id="4" name="Slide Number Placeholder 3"/>
          <p:cNvSpPr>
            <a:spLocks noGrp="1"/>
          </p:cNvSpPr>
          <p:nvPr>
            <p:ph type="sldNum" sz="quarter" idx="5"/>
          </p:nvPr>
        </p:nvSpPr>
        <p:spPr/>
        <p:txBody>
          <a:bodyPr/>
          <a:lstStyle/>
          <a:p>
            <a:fld id="{09BEF198-C802-BC4D-8D4C-0E050E8CEFF5}" type="slidenum">
              <a:rPr lang="en-US" smtClean="0"/>
              <a:t>12</a:t>
            </a:fld>
            <a:endParaRPr lang="en-US"/>
          </a:p>
        </p:txBody>
      </p:sp>
    </p:spTree>
    <p:extLst>
      <p:ext uri="{BB962C8B-B14F-4D97-AF65-F5344CB8AC3E}">
        <p14:creationId xmlns:p14="http://schemas.microsoft.com/office/powerpoint/2010/main" val="225891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1 minute.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message clé. Cette diapo présente un simple énoncé de conclusion de l’exposé avec des messages clés que l’on peut facilement reprendre.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Pour que la gestion des actifs soit efficace, il faut apporter la solution qui convient, aux actifs qui en ont besoin, au moment opportun. Cette approche optimise la valeur des actifs, assure la continuité des services et oriente l’affectation des ressources vers les besoins de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supplémentaires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donner des exemples de réussites attribuables à l’adoption d’éléments de cette approche de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citer des situations où votre municipalité a plutôt connu un échec et qui pourraient présenter l’occasion d’apporter des améliorations?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13</a:t>
            </a:fld>
            <a:endParaRPr lang="en-US"/>
          </a:p>
        </p:txBody>
      </p:sp>
    </p:spTree>
    <p:extLst>
      <p:ext uri="{BB962C8B-B14F-4D97-AF65-F5344CB8AC3E}">
        <p14:creationId xmlns:p14="http://schemas.microsoft.com/office/powerpoint/2010/main" val="2989248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5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message clé. Cette diapo présente des exemples précis de mesures que le Conseil municipal peut prendre pour améliorer sa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Nous pouvons prendre plusieurs mesures pour soutenir et améliorer notre gestion des actifs.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Premièrement, élaborer ou mettre à jour la politique sur la gestion des actifs pour préciser la manière de gérer les actifs afin qu’elle réponde aux objectifs globaux de la municipalité.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Deuxièmement, adopter une résolution soulignant que le Conseil s’engagera à soutenir la gestion des actifs. Cette résolution indiquera que les dirigeants de la municipalité prennent la gestion des actifs très au sérieux. Elle facilitera l’affectation des ressources nécessaires et l’élaboration d’une stratégie de gestion des actifs efficace.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Troisièmement, encourager la participation des intervenants, y compris les membres de la collectivité et du personnel municipal. Cela permettra d’accroître le soutien de la collectivité en montrant les avantages de la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Quatrièmement, tenir compte des coûts du cycle de vie dans la prise de décisions. Cela nous aidera à tenir compte du coût total de la propriété et du fonctionnement des actifs pendant tout leur cycle de vie au lieu de ne considérer que les coûts initiaux.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Je vous rappelle que la gestion efficace des actifs est un processus continu qui requiert une surveillance et des investissements continus. En adoptant une approche exhaustive et stratégique, nous pourrons faire en sorte que nos infrastructures demeurent sûres, fiables et résilientes pendant des années.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14</a:t>
            </a:fld>
            <a:endParaRPr lang="en-US"/>
          </a:p>
        </p:txBody>
      </p:sp>
    </p:spTree>
    <p:extLst>
      <p:ext uri="{BB962C8B-B14F-4D97-AF65-F5344CB8AC3E}">
        <p14:creationId xmlns:p14="http://schemas.microsoft.com/office/powerpoint/2010/main" val="116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i="1" kern="100" dirty="0">
                <a:effectLst/>
                <a:latin typeface="Calibri" panose="020F0502020204030204" pitchFamily="34" charset="0"/>
                <a:ea typeface="Calibri" panose="020F0502020204030204" pitchFamily="34" charset="0"/>
                <a:cs typeface="Times New Roman" panose="02020603050405020304" pitchFamily="18" charset="0"/>
              </a:rPr>
              <a:t>Indiquez la durée approximative de la présentation de votre mise en situation.</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participation et d’exemple. Utilisez cette diapo pour créer une mise en situation locale que vous désirez insérer dans votre présentation.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Possibilité d’adaptation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Vous trouverez des conseils pratiques et des idées à </a:t>
            </a: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l’Étape 4</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du </a:t>
            </a:r>
            <a:r>
              <a:rPr lang="fr-CA" sz="1800" b="1" i="1" kern="100" dirty="0">
                <a:effectLst/>
                <a:latin typeface="Calibri" panose="020F0502020204030204" pitchFamily="34" charset="0"/>
                <a:ea typeface="Calibri" panose="020F0502020204030204" pitchFamily="34" charset="0"/>
                <a:cs typeface="Times New Roman" panose="02020603050405020304" pitchFamily="18" charset="0"/>
              </a:rPr>
              <a:t>Guide de l’animateur</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et de la </a:t>
            </a:r>
            <a:r>
              <a:rPr lang="fr-CA" sz="1800" b="1" i="1" kern="100" dirty="0">
                <a:effectLst/>
                <a:latin typeface="Calibri" panose="020F0502020204030204" pitchFamily="34" charset="0"/>
                <a:ea typeface="Calibri" panose="020F0502020204030204" pitchFamily="34" charset="0"/>
                <a:cs typeface="Times New Roman" panose="02020603050405020304" pitchFamily="18" charset="0"/>
              </a:rPr>
              <a:t>Feuille de travail</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i="1" kern="100" dirty="0">
                <a:effectLst/>
                <a:latin typeface="Calibri" panose="020F0502020204030204" pitchFamily="34" charset="0"/>
                <a:ea typeface="Calibri" panose="020F0502020204030204" pitchFamily="34" charset="0"/>
                <a:cs typeface="Times New Roman" panose="02020603050405020304" pitchFamily="18" charset="0"/>
              </a:rPr>
              <a:t>Inscrivez vos Notes d’exposé ici.</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16</a:t>
            </a:fld>
            <a:endParaRPr lang="en-US"/>
          </a:p>
        </p:txBody>
      </p:sp>
    </p:spTree>
    <p:extLst>
      <p:ext uri="{BB962C8B-B14F-4D97-AF65-F5344CB8AC3E}">
        <p14:creationId xmlns:p14="http://schemas.microsoft.com/office/powerpoint/2010/main" val="102499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Dépendra de l’énoncé de reconnaissance du territoire que vous déciderez de présenter*.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De nombreux conseils municipaux commencent leurs réunions en reconnaissant le territoire sur lequel ils se réunissent. Toutefois, si la réunion pendant laquelle vous présentez votre exposé n’a pas commencé par une reconnaissance des terres, vous devriez le faire vous-même.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Il s’agit d’un protocole d’usage par lequel on reconnaît le territoire sur lequel on se trouve et les gens à qui il appartient. C’est un acte qui marque le respect et la reconnaissance des liens qui relient ce territoire aux peuples autochtones.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Possibilité d’adaptation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Modifiez cette diapo de manière à reconnaître le territoire sur lequel vous vous trouvez. Pour obtenir plus d’information, cliquez sur les liens ci‑dessous.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Nous tenons [Je tiens] tout d’abord à souligner que nous nous trouvons sur le territoire traditionnel non cédé de la Nation algonquine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anishinaabe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supplémentaires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 Une reconnaissance significative des terres est authentique, exacte, respectueuse et profondément sincère. Ce n’est pas une platitude. Le fait de rechercher sur quel territoire une réunion ou un événement aura lieu ouvre le cœur de la personne et oriente son esprit vers le passé. Elle s’engage alors à aider à améliorer l’avenir, ce qui est l’essence même de la réconciliation. Il y a de multiples façons de reconnaître les terres. Certains énoncés sont brefs et simples, alors que d’autres sont plus élaborés. À vous de choisir les paroles que vous prononcerez et la profondeur de votre reconnaissance. »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(Bob et Cynthia Joseph, </a:t>
            </a:r>
            <a:r>
              <a:rPr lang="en-CA" sz="1800" i="1" kern="100" dirty="0">
                <a:effectLst/>
                <a:latin typeface="Calibri" panose="020F0502020204030204" pitchFamily="34" charset="0"/>
                <a:ea typeface="Calibri" panose="020F0502020204030204" pitchFamily="34" charset="0"/>
                <a:cs typeface="Times New Roman" panose="02020603050405020304" pitchFamily="18" charset="0"/>
              </a:rPr>
              <a:t>Indigenous Relations – Insights, Tips and Suggestions to make reconciliation a reality</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 2019) [</a:t>
            </a:r>
            <a:r>
              <a:rPr lang="en-CA" sz="1800" i="1" kern="100" dirty="0" err="1">
                <a:effectLst/>
                <a:latin typeface="Calibri" panose="020F0502020204030204" pitchFamily="34" charset="0"/>
                <a:ea typeface="Calibri" panose="020F0502020204030204" pitchFamily="34" charset="0"/>
                <a:cs typeface="Times New Roman" panose="02020603050405020304" pitchFamily="18" charset="0"/>
              </a:rPr>
              <a:t>Traduction</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L’exemple de reconnaissance présenté dans cette diapo s’applique à Ottawa et à Gatineau.</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Pour obtenir plus d’information, consultez la page suivante : </a:t>
            </a:r>
            <a:r>
              <a:rPr lang="fr-CA" sz="1800" i="1" kern="100" dirty="0">
                <a:effectLst/>
                <a:latin typeface="Calibri" panose="020F0502020204030204" pitchFamily="34" charset="0"/>
                <a:ea typeface="Calibri" panose="020F0502020204030204" pitchFamily="34" charset="0"/>
                <a:cs typeface="Times New Roman" panose="02020603050405020304" pitchFamily="18" charset="0"/>
              </a:rPr>
              <a:t>(disponible en anglais) </a:t>
            </a:r>
            <a:r>
              <a:rPr lang="fr-CA"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https://native-land.ca/maps-old/territories/algonquin/.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Vous trouverez la reconnaissance des territoires de la FCM à l’adresse </a:t>
            </a:r>
            <a:r>
              <a:rPr lang="fr-CA"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https://fcm.ca/fr/a-propos/informations-sur-la-fcm/reconnaissance-des-territoires</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cs typeface="Calibri"/>
              <a:hlinkClick r:id="" action="ppaction://noaction">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2</a:t>
            </a:fld>
            <a:endParaRPr lang="en-US"/>
          </a:p>
        </p:txBody>
      </p:sp>
    </p:spTree>
    <p:extLst>
      <p:ext uri="{BB962C8B-B14F-4D97-AF65-F5344CB8AC3E}">
        <p14:creationId xmlns:p14="http://schemas.microsoft.com/office/powerpoint/2010/main" val="137850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4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Déterminez si cette vidéo correspond au niveau de connaissances que possède votre conseil municipal sur la gestion des actifs. Elle sera très utile si certains membres du Conseil ne savent pas vraiment en quoi consiste la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Je vais commencer par vous montrer une vidéo qui souligne l’importance d’investir dans la gestion des actifs pour entretenir efficacement ceux-ci et optimiser nos ressources afin de répondre aux besoins de notre collectivité, qui ne cesse de croître.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3</a:t>
            </a:fld>
            <a:endParaRPr lang="en-US"/>
          </a:p>
        </p:txBody>
      </p:sp>
    </p:spTree>
    <p:extLst>
      <p:ext uri="{BB962C8B-B14F-4D97-AF65-F5344CB8AC3E}">
        <p14:creationId xmlns:p14="http://schemas.microsoft.com/office/powerpoint/2010/main" val="74583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Diapositive d’information.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 quelques mots, la gestion des actifs consiste à gérer les actifs municipaux physiques (comme les édifices, les infrastructures, les parcs, les centres communautaires) d’une manière efficace et stratégique en tenant compte de divers facteurs qui concernent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gestion des actifs comporte de nombreuses activités, comme l’inspection régulière des actifs pour déterminer dans quel état ils se trouvent, pour évaluer les coûts de maintenance et de remplacement pendant leur cycle de vie et pour établir les priorités en matière d’entretien et de réparation. Ces activités doivent aussi tenir compte de l’effet des changements environnementaux sur les actifs ainsi que leur résilience face à ces changements.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gestion des actifs vise, en fait, à veiller à ce que les actifs municipaux soient bien entretenus et à ce qu’ils fonctionnent efficacement en vue de prolonger leur cycle de vie et de réduire leurs coûts. L’approche holistique de la gestion des actifs tient compte des besoins très divers des membres de la collectivité. En effet, ces actifs doivent servir tout le monde de façon équitable afin de créer un sentiment d’appartenance et d’unité.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4</a:t>
            </a:fld>
            <a:endParaRPr lang="en-US"/>
          </a:p>
        </p:txBody>
      </p:sp>
    </p:spTree>
    <p:extLst>
      <p:ext uri="{BB962C8B-B14F-4D97-AF65-F5344CB8AC3E}">
        <p14:creationId xmlns:p14="http://schemas.microsoft.com/office/powerpoint/2010/main" val="1773194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1 minute.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b="1" kern="100">
                <a:effectLst/>
                <a:latin typeface="Calibri" panose="020F0502020204030204" pitchFamily="34" charset="0"/>
                <a:ea typeface="Calibri" panose="020F0502020204030204" pitchFamily="34" charset="0"/>
                <a:cs typeface="Times New Roman" panose="02020603050405020304" pitchFamily="18" charset="0"/>
              </a:rPr>
              <a:t>: </a:t>
            </a:r>
            <a:r>
              <a:rPr lang="fr-CA" sz="1800" kern="100">
                <a:effectLst/>
                <a:latin typeface="Calibri" panose="020F0502020204030204" pitchFamily="34" charset="0"/>
                <a:ea typeface="Calibri" panose="020F0502020204030204" pitchFamily="34" charset="0"/>
                <a:cs typeface="Times New Roman" panose="02020603050405020304" pitchFamily="18" charset="0"/>
              </a:rPr>
              <a:t>Cette diapo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présente une idée générale de la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Possibilité d’adaptation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Vous pouvez présenter l’exemple fourni ci‑dessous dans les Notes d’exposé ou créer un exemple qui s’applique à votre municipalité. Tenez compte des facteurs relatifs au climat, à l’équité et à la réconciliation.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 gérant les actifs, il faut appliquer une vue d’ensemble. Il faut se concentrer sur les services et non sur des actifs particuliers, en tenant compte, de façon subtile, des facteurs environnementaux, sociaux et culturels.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Cette approche nous permet d’établir la priorité des investissements en fonction des besoins de toute la collectivité afin de fournir des services équitables et accessibles à tous. Elle permet aussi d’aborder les questions de résilience aux changements climatiques et de patrimoine culturel.</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Comment pourrions-nous appliquer cette vue d’ensemble à notre municipalité afin de mieux servir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Exemple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Imaginons qu’il y a deux parcs dans notre municipalité. L’un se trouve dans une zone bien servie, mais l’autre est dans une zone mal servie. Si nous nous concentrons sur les services et non sur des actifs particuliers, nous affecterons plus de ressources pour améliorer le parc qui se trouve dans la zone mal servie, ce qui donnera un accès équitable aux espaces verts à tous les résidents. Il faudra aussi évaluer la résilience de chacun de ces parcs aux changements climatiques et tenir compte de leur importance culturelle afin de promouvoir la réconciliation.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5</a:t>
            </a:fld>
            <a:endParaRPr lang="en-US"/>
          </a:p>
        </p:txBody>
      </p:sp>
    </p:spTree>
    <p:extLst>
      <p:ext uri="{BB962C8B-B14F-4D97-AF65-F5344CB8AC3E}">
        <p14:creationId xmlns:p14="http://schemas.microsoft.com/office/powerpoint/2010/main" val="29024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participation. Présente de façon plus tangible l’évolution du paradigme et de l’approche de la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Nous gérons déjà nos actifs, alors en quoi la gestion des actifs est-elle différente de ce que nous faisons?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Traditionnellement, les gestionnaires se concentrent sur les aspects opérationnels de l’entretien, de la réparation et du remplacement des actifs. La gestion des actifs, elle, est une approche stratégique et systématique qui vise à optimiser les investissements, à réduire les risques au minimum et à fournir les niveaux de service désirés. La gestion des actifs intègre les aspects financiers, environnementaux, sociaux et techniques dont on doit tenir compte pour prendre des décisions qui permettront de maximiser la valeur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Questions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Comment pourrions-nous incorporer les facteurs d’équité dans nos stratégies de gestion des actifs pour répondre aux préoccupations de tous les membres de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nous parler d’initiatives de gestion des actifs menées par votre municipalité qui ont amélioré la prestation de services et l’affectation des ressources?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6</a:t>
            </a:fld>
            <a:endParaRPr lang="en-US"/>
          </a:p>
        </p:txBody>
      </p:sp>
    </p:spTree>
    <p:extLst>
      <p:ext uri="{BB962C8B-B14F-4D97-AF65-F5344CB8AC3E}">
        <p14:creationId xmlns:p14="http://schemas.microsoft.com/office/powerpoint/2010/main" val="349973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2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d’information.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événements imprévus, comme un affaissement de la chaussée ou une panne d’infrastructure, causent souvent de graves dommages aux collectivités. Les stratégies proactives de gestion des actifs nous permettent d’atténuer les risques et de réduire au minimum les interruptions de services. Il faut pour cela mener régulièrement des inspections, fonder les décisions sur des données fiables et affecter efficacement les ressources afin de corriger les problèmes avant qu’ils ne s’aggravent.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Questions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Comment pouvons-nous veiller à ce que nos pratiques de gestion des actifs abordent en priorité les besoins des populations vulnérables qui souffrent plus que les autres des interruptions de service?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nommer des municipalités qui ont échappé à de mauvaises surprises grâce à leurs solides pratiques de gestion des actifs?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Au Canada, la majorité des infrastructures municipales ont plus de 20 ans. Par conséquent, de nombreux actifs arrivent à la fin de leur cycle de vie. Même ceux qui ont été conçus pour servir plus longtemps, comme les réseaux d’aqueduc et les égouts, doivent être inspectés plus souvent, et il faut les renouveler.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prévention est donc un élément crucial de la gestion des actifs, puisqu’elle permet d’éviter les mauvaises surprises. Cette approche stratégique exhaustive tient compte des caractéristiques de chaque actif et de ses besoins particuliers. Elle prévient les risques et les dommages que posent les infrastructures vieillissantes.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Cette approche préventive de gestion des actifs nous permet d’utiliser les toutes dernières technologies et d’appliquer des stratégies novatrices pour aider à assurer la sûreté, la fiabilité et la durabilité des infrastructures de notre municipalité pour les années à venir.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7</a:t>
            </a:fld>
            <a:endParaRPr lang="en-US"/>
          </a:p>
        </p:txBody>
      </p:sp>
    </p:spTree>
    <p:extLst>
      <p:ext uri="{BB962C8B-B14F-4D97-AF65-F5344CB8AC3E}">
        <p14:creationId xmlns:p14="http://schemas.microsoft.com/office/powerpoint/2010/main" val="45667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d’information. Cette diapo présente un aperçu détaillé des raisons pour lesquelles les actifs font défaut et pourquoi il faut les remplacer.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actifs font défaut parce qu’ils se détériorent, parce que les besoins de la collectivité ont changé ou parce que la technologie s’est améliorée. La détérioration est un processus naturel causé par le vieillissement, par l’usure et par des facteurs environnementaux. Lorsque les collectivités s’accroissent et évoluent, leurs besoins et leurs attentes changent, et de nombreux actifs peuvent devenir désuets. Les progrès technologiques rendent souvent les actifs désuets, moins efficients ou incompatibles avec les systèmes modernes.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Pouvez-vous donner des exemples d’actifs qui ont fait défaut à cause de ces facteurs et nous dire ce qu’ont fait les municipalités pour y remédier?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détérioration physique est souvent l’indice le plus évident d’un mauvais fonctionnement des actifs, mais ce n’est pas le seul facteur à y contribuer. En fait, elle s’accompagne de nombreux autres facteurs.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Nous savons tous que l’usure produit la détérioration physique qui finit par causer un mauvais fonctionnement.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Ensuite, et surtout, les changements climatiques et l’évolution des besoins de la collectivité finissent par rendre certains actifs insuffisants, moins utiles ou moins nécessaires. Il faut alors les éliminer ou en renouveler leur conception.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Enfin, les progrès technologiques rendent les actifs désuets. Il est même souvent impossible de les entretenir ou de maintenir leurs services. Cela se produit couramment dans le monde de l’informatique.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La gestion des actifs comprend une étape cruciale : celle d’élaborer des énoncés clairs sur les niveaux de service en soulignant l’importance de fournir des services fiables, accessibles et abordables pour tous les secteurs de la collectivité.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8</a:t>
            </a:fld>
            <a:endParaRPr lang="en-US"/>
          </a:p>
        </p:txBody>
      </p:sp>
    </p:spTree>
    <p:extLst>
      <p:ext uri="{BB962C8B-B14F-4D97-AF65-F5344CB8AC3E}">
        <p14:creationId xmlns:p14="http://schemas.microsoft.com/office/powerpoint/2010/main" val="194133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Durée approximative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3 minutes.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Information pour l’animateur :</a:t>
            </a: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 Diapositive de message clé. Cette diapo souligne l’importance d’équilibrer continuellement trois priorités conflictuelles.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kern="100" dirty="0">
                <a:effectLst/>
                <a:latin typeface="Calibri" panose="020F0502020204030204" pitchFamily="34" charset="0"/>
                <a:ea typeface="Calibri" panose="020F0502020204030204" pitchFamily="34" charset="0"/>
                <a:cs typeface="Times New Roman" panose="02020603050405020304" pitchFamily="18" charset="0"/>
              </a:rPr>
              <a:t>Notes d’exposé</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Les décisions relatives à la gestion des actifs reposent sur trois priorités : la qualité des services fournis, le coût de leur prestation et les risques qui les menacent.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Ce principe semble simple, mais comme les actifs vieillissent, nous devons les inspecter continuellement pour qu’ils fonctionnent le mieux possible.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En gestion des actifs, il faut continuellement équilibrer les priorités, le rendement, les risques et les coûts. La prise de décisions visant à maintenir cet équilibre et à obtenir les meilleurs résultats possibles est très délicate.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u="sng" kern="100" dirty="0">
                <a:effectLst/>
                <a:latin typeface="Calibri" panose="020F0502020204030204" pitchFamily="34" charset="0"/>
                <a:ea typeface="Calibri" panose="020F0502020204030204" pitchFamily="34" charset="0"/>
                <a:cs typeface="Times New Roman" panose="02020603050405020304" pitchFamily="18" charset="0"/>
              </a:rPr>
              <a:t>Question encourageant la participation ou la réflexion</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kern="100" dirty="0">
                <a:effectLst/>
                <a:latin typeface="Calibri" panose="020F0502020204030204" pitchFamily="34" charset="0"/>
                <a:ea typeface="Calibri" panose="020F0502020204030204" pitchFamily="34" charset="0"/>
                <a:cs typeface="Times New Roman" panose="02020603050405020304" pitchFamily="18" charset="0"/>
              </a:rPr>
              <a:t>Quelles stratégies pourraient aider notre municipalité à équilibrer ces priorités?</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9BEF198-C802-BC4D-8D4C-0E050E8CEFF5}" type="slidenum">
              <a:rPr lang="en-US" smtClean="0"/>
              <a:t>9</a:t>
            </a:fld>
            <a:endParaRPr lang="en-US"/>
          </a:p>
        </p:txBody>
      </p:sp>
    </p:spTree>
    <p:extLst>
      <p:ext uri="{BB962C8B-B14F-4D97-AF65-F5344CB8AC3E}">
        <p14:creationId xmlns:p14="http://schemas.microsoft.com/office/powerpoint/2010/main" val="1567448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0DB0-B007-315E-6D8F-FB7FE3E87EA1}"/>
              </a:ext>
            </a:extLst>
          </p:cNvPr>
          <p:cNvSpPr>
            <a:spLocks noGrp="1"/>
          </p:cNvSpPr>
          <p:nvPr>
            <p:ph type="ctrTitle"/>
          </p:nvPr>
        </p:nvSpPr>
        <p:spPr>
          <a:xfrm>
            <a:off x="675071" y="3583496"/>
            <a:ext cx="9144000" cy="997196"/>
          </a:xfrm>
        </p:spPr>
        <p:txBody>
          <a:bodyPr lIns="0" tIns="0" rIns="0" bIns="0" anchor="b">
            <a:spAutoFit/>
          </a:bodyPr>
          <a:lstStyle>
            <a:lvl1pPr algn="l">
              <a:defRPr sz="7200" b="1"/>
            </a:lvl1pPr>
          </a:lstStyle>
          <a:p>
            <a:endParaRPr lang="en-US" dirty="0"/>
          </a:p>
        </p:txBody>
      </p:sp>
      <p:sp>
        <p:nvSpPr>
          <p:cNvPr id="3" name="Subtitle 2">
            <a:extLst>
              <a:ext uri="{FF2B5EF4-FFF2-40B4-BE49-F238E27FC236}">
                <a16:creationId xmlns:a16="http://schemas.microsoft.com/office/drawing/2014/main" id="{7A5451DC-E92F-2D0F-7D1B-889FB3632B8E}"/>
              </a:ext>
            </a:extLst>
          </p:cNvPr>
          <p:cNvSpPr>
            <a:spLocks noGrp="1"/>
          </p:cNvSpPr>
          <p:nvPr>
            <p:ph type="subTitle" idx="1"/>
          </p:nvPr>
        </p:nvSpPr>
        <p:spPr>
          <a:xfrm>
            <a:off x="675071" y="4771383"/>
            <a:ext cx="9144000" cy="1584967"/>
          </a:xfrm>
        </p:spPr>
        <p:txBody>
          <a:bodyPr lIns="0" tIns="0" rIns="0" bIns="0"/>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D184778-F860-B756-66D8-A620C938C442}"/>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F013A051-3ACA-93CD-0901-5A0026F47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73E24-112B-13DC-D938-8E51C0411217}"/>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48" name="Group 5">
            <a:extLst>
              <a:ext uri="{FF2B5EF4-FFF2-40B4-BE49-F238E27FC236}">
                <a16:creationId xmlns:a16="http://schemas.microsoft.com/office/drawing/2014/main" id="{2AEC8773-79B6-EB80-4678-CD4EF809D6A0}"/>
              </a:ext>
            </a:extLst>
          </p:cNvPr>
          <p:cNvGrpSpPr/>
          <p:nvPr/>
        </p:nvGrpSpPr>
        <p:grpSpPr>
          <a:xfrm>
            <a:off x="9558980" y="1545814"/>
            <a:ext cx="4883947" cy="4229521"/>
            <a:chOff x="0" y="0"/>
            <a:chExt cx="3619627" cy="3134614"/>
          </a:xfrm>
        </p:grpSpPr>
        <p:sp>
          <p:nvSpPr>
            <p:cNvPr id="56" name="Freeform 6">
              <a:extLst>
                <a:ext uri="{FF2B5EF4-FFF2-40B4-BE49-F238E27FC236}">
                  <a16:creationId xmlns:a16="http://schemas.microsoft.com/office/drawing/2014/main" id="{B66A50E9-29F4-0DC7-C87B-39A5DB882652}"/>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49" name="Group 7">
            <a:extLst>
              <a:ext uri="{FF2B5EF4-FFF2-40B4-BE49-F238E27FC236}">
                <a16:creationId xmlns:a16="http://schemas.microsoft.com/office/drawing/2014/main" id="{5F01A585-AD54-E348-FC4A-74E3E33E4867}"/>
              </a:ext>
            </a:extLst>
          </p:cNvPr>
          <p:cNvGrpSpPr/>
          <p:nvPr/>
        </p:nvGrpSpPr>
        <p:grpSpPr>
          <a:xfrm>
            <a:off x="8087359" y="4693216"/>
            <a:ext cx="3315648" cy="2871367"/>
            <a:chOff x="0" y="0"/>
            <a:chExt cx="3619627" cy="3134614"/>
          </a:xfrm>
        </p:grpSpPr>
        <p:sp>
          <p:nvSpPr>
            <p:cNvPr id="55" name="Freeform 8">
              <a:extLst>
                <a:ext uri="{FF2B5EF4-FFF2-40B4-BE49-F238E27FC236}">
                  <a16:creationId xmlns:a16="http://schemas.microsoft.com/office/drawing/2014/main" id="{FC5E6251-EEBC-FA44-AF8A-EDAA7E5CD9F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50" name="Group 9">
            <a:extLst>
              <a:ext uri="{FF2B5EF4-FFF2-40B4-BE49-F238E27FC236}">
                <a16:creationId xmlns:a16="http://schemas.microsoft.com/office/drawing/2014/main" id="{E89C537E-C5A3-B26F-B120-07B91AF58A4E}"/>
              </a:ext>
            </a:extLst>
          </p:cNvPr>
          <p:cNvGrpSpPr/>
          <p:nvPr/>
        </p:nvGrpSpPr>
        <p:grpSpPr>
          <a:xfrm>
            <a:off x="8229720" y="3972546"/>
            <a:ext cx="1515464" cy="1312399"/>
            <a:chOff x="0" y="0"/>
            <a:chExt cx="3619627" cy="3134614"/>
          </a:xfrm>
        </p:grpSpPr>
        <p:sp>
          <p:nvSpPr>
            <p:cNvPr id="54" name="Freeform 10">
              <a:extLst>
                <a:ext uri="{FF2B5EF4-FFF2-40B4-BE49-F238E27FC236}">
                  <a16:creationId xmlns:a16="http://schemas.microsoft.com/office/drawing/2014/main" id="{559E526A-DB49-9416-158F-FB4FC50F1D21}"/>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51" name="Group 11">
            <a:extLst>
              <a:ext uri="{FF2B5EF4-FFF2-40B4-BE49-F238E27FC236}">
                <a16:creationId xmlns:a16="http://schemas.microsoft.com/office/drawing/2014/main" id="{CD272A77-E69E-4D9F-1A24-A57396FC76C9}"/>
              </a:ext>
            </a:extLst>
          </p:cNvPr>
          <p:cNvGrpSpPr/>
          <p:nvPr/>
        </p:nvGrpSpPr>
        <p:grpSpPr>
          <a:xfrm>
            <a:off x="9164629" y="249237"/>
            <a:ext cx="2534770" cy="2195123"/>
            <a:chOff x="0" y="0"/>
            <a:chExt cx="3619627" cy="3134614"/>
          </a:xfrm>
        </p:grpSpPr>
        <p:sp>
          <p:nvSpPr>
            <p:cNvPr id="53" name="Freeform 12">
              <a:extLst>
                <a:ext uri="{FF2B5EF4-FFF2-40B4-BE49-F238E27FC236}">
                  <a16:creationId xmlns:a16="http://schemas.microsoft.com/office/drawing/2014/main" id="{15BD2884-83A6-C964-8F78-65C3C0F4255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extLst>
      <p:ext uri="{BB962C8B-B14F-4D97-AF65-F5344CB8AC3E}">
        <p14:creationId xmlns:p14="http://schemas.microsoft.com/office/powerpoint/2010/main" val="33981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2">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FF66CA5-B673-99D6-C3D9-6DF70E93BD54}"/>
              </a:ext>
            </a:extLst>
          </p:cNvPr>
          <p:cNvSpPr/>
          <p:nvPr userDrawn="1"/>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0647DB9-548F-C064-F38A-42D64DFE09A5}"/>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3" name="Footer Placeholder 2">
            <a:extLst>
              <a:ext uri="{FF2B5EF4-FFF2-40B4-BE49-F238E27FC236}">
                <a16:creationId xmlns:a16="http://schemas.microsoft.com/office/drawing/2014/main" id="{BCD0DBE2-5D6C-06E1-FEBE-DAB0E06EE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4E9762-25A8-1C3A-239C-8E0E26042FFC}"/>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5" name="Group 2">
            <a:extLst>
              <a:ext uri="{FF2B5EF4-FFF2-40B4-BE49-F238E27FC236}">
                <a16:creationId xmlns:a16="http://schemas.microsoft.com/office/drawing/2014/main" id="{6A558A55-BEBC-E2A5-CFE1-38872CD9AF8E}"/>
              </a:ext>
            </a:extLst>
          </p:cNvPr>
          <p:cNvGrpSpPr/>
          <p:nvPr userDrawn="1"/>
        </p:nvGrpSpPr>
        <p:grpSpPr>
          <a:xfrm rot="10800000">
            <a:off x="-2501154" y="-891094"/>
            <a:ext cx="8704889" cy="7538475"/>
            <a:chOff x="0" y="0"/>
            <a:chExt cx="3619627" cy="3134614"/>
          </a:xfrm>
        </p:grpSpPr>
        <p:sp>
          <p:nvSpPr>
            <p:cNvPr id="6" name="Freeform 3">
              <a:extLst>
                <a:ext uri="{FF2B5EF4-FFF2-40B4-BE49-F238E27FC236}">
                  <a16:creationId xmlns:a16="http://schemas.microsoft.com/office/drawing/2014/main" id="{C367B785-6577-A6A5-4866-3EFC5DDA275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sp>
        <p:nvSpPr>
          <p:cNvPr id="7" name="Content Placeholder 5">
            <a:extLst>
              <a:ext uri="{FF2B5EF4-FFF2-40B4-BE49-F238E27FC236}">
                <a16:creationId xmlns:a16="http://schemas.microsoft.com/office/drawing/2014/main" id="{6F837A23-F4A0-F2EC-34C7-072569EB1FC6}"/>
              </a:ext>
            </a:extLst>
          </p:cNvPr>
          <p:cNvSpPr>
            <a:spLocks noGrp="1"/>
          </p:cNvSpPr>
          <p:nvPr>
            <p:ph sz="quarter" idx="4"/>
          </p:nvPr>
        </p:nvSpPr>
        <p:spPr>
          <a:xfrm>
            <a:off x="6018212" y="2314937"/>
            <a:ext cx="5183188" cy="19492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73521AB2-C529-99DD-8B61-5557AD0EAB74}"/>
              </a:ext>
            </a:extLst>
          </p:cNvPr>
          <p:cNvSpPr>
            <a:spLocks noGrp="1"/>
          </p:cNvSpPr>
          <p:nvPr>
            <p:ph type="title"/>
          </p:nvPr>
        </p:nvSpPr>
        <p:spPr>
          <a:xfrm>
            <a:off x="839788" y="1044001"/>
            <a:ext cx="10515600" cy="113441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3661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CF896A-BBEA-90D9-5170-110E90A85982}"/>
              </a:ext>
            </a:extLst>
          </p:cNvPr>
          <p:cNvSpPr/>
          <p:nvPr userDrawn="1"/>
        </p:nvSpPr>
        <p:spPr>
          <a:xfrm>
            <a:off x="241851" y="1622425"/>
            <a:ext cx="11708296" cy="4986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6DE0990-CD22-0ECB-A014-76C7ACA506BF}"/>
              </a:ext>
            </a:extLst>
          </p:cNvPr>
          <p:cNvSpPr>
            <a:spLocks noGrp="1"/>
          </p:cNvSpPr>
          <p:nvPr>
            <p:ph type="pic" idx="1"/>
          </p:nvPr>
        </p:nvSpPr>
        <p:spPr>
          <a:xfrm>
            <a:off x="3279913" y="1808922"/>
            <a:ext cx="5108713" cy="466097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D979D5D3-5337-2636-5D43-E99F1F42756F}"/>
              </a:ext>
            </a:extLst>
          </p:cNvPr>
          <p:cNvSpPr>
            <a:spLocks noGrp="1"/>
          </p:cNvSpPr>
          <p:nvPr>
            <p:ph type="title"/>
          </p:nvPr>
        </p:nvSpPr>
        <p:spPr>
          <a:xfrm>
            <a:off x="413267" y="388099"/>
            <a:ext cx="11365465" cy="1234326"/>
          </a:xfrm>
        </p:spPr>
        <p:txBody>
          <a:bodyPr anchor="t" anchorCtr="0"/>
          <a:lstStyle>
            <a:lvl1pPr>
              <a:defRPr sz="3200">
                <a:solidFill>
                  <a:schemeClr val="bg1"/>
                </a:solidFill>
              </a:defRPr>
            </a:lvl1pPr>
          </a:lstStyle>
          <a:p>
            <a:r>
              <a:rPr lang="en-US" dirty="0"/>
              <a:t>Click to edit Master title style</a:t>
            </a:r>
          </a:p>
        </p:txBody>
      </p:sp>
      <p:sp>
        <p:nvSpPr>
          <p:cNvPr id="5" name="Date Placeholder 4">
            <a:extLst>
              <a:ext uri="{FF2B5EF4-FFF2-40B4-BE49-F238E27FC236}">
                <a16:creationId xmlns:a16="http://schemas.microsoft.com/office/drawing/2014/main" id="{6796B1BF-1402-348F-77B5-5FC3E59C5848}"/>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ABEBF274-9947-3CA6-3DC9-DED8C9FB0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0E798-35C3-66EF-8A79-6697CF3AF9F4}"/>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10" name="Content Placeholder 5">
            <a:extLst>
              <a:ext uri="{FF2B5EF4-FFF2-40B4-BE49-F238E27FC236}">
                <a16:creationId xmlns:a16="http://schemas.microsoft.com/office/drawing/2014/main" id="{C3E59FBB-EB32-6A88-9334-FAC080DF6987}"/>
              </a:ext>
            </a:extLst>
          </p:cNvPr>
          <p:cNvSpPr>
            <a:spLocks noGrp="1"/>
          </p:cNvSpPr>
          <p:nvPr>
            <p:ph sz="quarter" idx="4"/>
          </p:nvPr>
        </p:nvSpPr>
        <p:spPr>
          <a:xfrm>
            <a:off x="8610600" y="3012588"/>
            <a:ext cx="3168132" cy="2205732"/>
          </a:xfrm>
        </p:spPr>
        <p:txBody>
          <a:bodyPr anchor="ctr"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668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1D2A328B-3E87-C89D-2964-949255B6F4A8}"/>
              </a:ext>
            </a:extLst>
          </p:cNvPr>
          <p:cNvGrpSpPr/>
          <p:nvPr userDrawn="1"/>
        </p:nvGrpSpPr>
        <p:grpSpPr>
          <a:xfrm>
            <a:off x="9425454" y="2798071"/>
            <a:ext cx="4680511" cy="4053344"/>
            <a:chOff x="0" y="0"/>
            <a:chExt cx="3619627" cy="3134614"/>
          </a:xfrm>
        </p:grpSpPr>
        <p:sp>
          <p:nvSpPr>
            <p:cNvPr id="9" name="Freeform 3">
              <a:extLst>
                <a:ext uri="{FF2B5EF4-FFF2-40B4-BE49-F238E27FC236}">
                  <a16:creationId xmlns:a16="http://schemas.microsoft.com/office/drawing/2014/main" id="{C05A4EA0-BD3B-D45D-FA97-89487F0B80C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0" name="Group 4">
            <a:extLst>
              <a:ext uri="{FF2B5EF4-FFF2-40B4-BE49-F238E27FC236}">
                <a16:creationId xmlns:a16="http://schemas.microsoft.com/office/drawing/2014/main" id="{EA0D065E-1959-45C7-4E9E-EF7D910B9DAA}"/>
              </a:ext>
            </a:extLst>
          </p:cNvPr>
          <p:cNvGrpSpPr/>
          <p:nvPr userDrawn="1"/>
        </p:nvGrpSpPr>
        <p:grpSpPr>
          <a:xfrm>
            <a:off x="6566922" y="375622"/>
            <a:ext cx="3304321" cy="2861558"/>
            <a:chOff x="0" y="0"/>
            <a:chExt cx="3619627" cy="3134614"/>
          </a:xfrm>
        </p:grpSpPr>
        <p:sp>
          <p:nvSpPr>
            <p:cNvPr id="11" name="Freeform 5">
              <a:extLst>
                <a:ext uri="{FF2B5EF4-FFF2-40B4-BE49-F238E27FC236}">
                  <a16:creationId xmlns:a16="http://schemas.microsoft.com/office/drawing/2014/main" id="{520090D6-9098-F571-8219-C386E7B3D1F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
        <p:nvSpPr>
          <p:cNvPr id="5" name="Date Placeholder 4">
            <a:extLst>
              <a:ext uri="{FF2B5EF4-FFF2-40B4-BE49-F238E27FC236}">
                <a16:creationId xmlns:a16="http://schemas.microsoft.com/office/drawing/2014/main" id="{5C3D87B6-C567-35A9-7C14-C31A8F61B245}"/>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7F8DDE17-9E76-1E81-4946-EAC1ABE39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3F08F-C514-1BDF-55B2-E6EAD7DE79F9}"/>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15" name="Title 1">
            <a:extLst>
              <a:ext uri="{FF2B5EF4-FFF2-40B4-BE49-F238E27FC236}">
                <a16:creationId xmlns:a16="http://schemas.microsoft.com/office/drawing/2014/main" id="{85098A03-ED0C-7C98-867D-EAAC088B3DDD}"/>
              </a:ext>
            </a:extLst>
          </p:cNvPr>
          <p:cNvSpPr>
            <a:spLocks noGrp="1"/>
          </p:cNvSpPr>
          <p:nvPr>
            <p:ph type="title"/>
          </p:nvPr>
        </p:nvSpPr>
        <p:spPr>
          <a:xfrm>
            <a:off x="630464" y="2319579"/>
            <a:ext cx="10515600" cy="747897"/>
          </a:xfrm>
        </p:spPr>
        <p:txBody>
          <a:bodyPr/>
          <a:lstStyle/>
          <a:p>
            <a:r>
              <a:rPr lang="en-US" dirty="0"/>
              <a:t>Click to edit Master title style</a:t>
            </a:r>
          </a:p>
        </p:txBody>
      </p:sp>
    </p:spTree>
    <p:extLst>
      <p:ext uri="{BB962C8B-B14F-4D97-AF65-F5344CB8AC3E}">
        <p14:creationId xmlns:p14="http://schemas.microsoft.com/office/powerpoint/2010/main" val="268813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id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00077-25C2-6EB0-EED6-1566CFF56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CBEB0-7D6B-5E29-35B4-FFF161308CDC}"/>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4" name="Footer Placeholder 3">
            <a:extLst>
              <a:ext uri="{FF2B5EF4-FFF2-40B4-BE49-F238E27FC236}">
                <a16:creationId xmlns:a16="http://schemas.microsoft.com/office/drawing/2014/main" id="{A3A86EB9-B399-C004-A52B-B38A013D7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774BF3-42E5-DCA3-1D5D-E6DE062F268F}"/>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6" name="Content Placeholder 5">
            <a:extLst>
              <a:ext uri="{FF2B5EF4-FFF2-40B4-BE49-F238E27FC236}">
                <a16:creationId xmlns:a16="http://schemas.microsoft.com/office/drawing/2014/main" id="{1C566884-3881-EEF2-B56C-832EE70C1217}"/>
              </a:ext>
            </a:extLst>
          </p:cNvPr>
          <p:cNvSpPr>
            <a:spLocks noGrp="1"/>
          </p:cNvSpPr>
          <p:nvPr>
            <p:ph sz="quarter" idx="4"/>
          </p:nvPr>
        </p:nvSpPr>
        <p:spPr>
          <a:xfrm>
            <a:off x="6018212" y="2314937"/>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6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E434-1C3D-3267-3271-CCADBFE34A1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3CB1780-1A81-BF07-3F77-179F6C65F53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FC6D546-A521-9BB3-5E10-B2274CB03D7A}"/>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B0804551-8E49-12B7-3415-6189C0644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F0261-6955-F3E2-418F-2F8F3F30F241}"/>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7" name="Group 2">
            <a:extLst>
              <a:ext uri="{FF2B5EF4-FFF2-40B4-BE49-F238E27FC236}">
                <a16:creationId xmlns:a16="http://schemas.microsoft.com/office/drawing/2014/main" id="{77E1327F-B3FC-8873-3D76-D4CEF56FCAC5}"/>
              </a:ext>
            </a:extLst>
          </p:cNvPr>
          <p:cNvGrpSpPr/>
          <p:nvPr userDrawn="1"/>
        </p:nvGrpSpPr>
        <p:grpSpPr>
          <a:xfrm rot="10800000">
            <a:off x="7895391" y="3883784"/>
            <a:ext cx="4944570" cy="4282021"/>
            <a:chOff x="0" y="0"/>
            <a:chExt cx="3619627" cy="3134614"/>
          </a:xfrm>
        </p:grpSpPr>
        <p:sp>
          <p:nvSpPr>
            <p:cNvPr id="8" name="Freeform 3">
              <a:extLst>
                <a:ext uri="{FF2B5EF4-FFF2-40B4-BE49-F238E27FC236}">
                  <a16:creationId xmlns:a16="http://schemas.microsoft.com/office/drawing/2014/main" id="{3D62EEF5-8C3F-D88E-EC7D-1334EF80712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4">
            <a:extLst>
              <a:ext uri="{FF2B5EF4-FFF2-40B4-BE49-F238E27FC236}">
                <a16:creationId xmlns:a16="http://schemas.microsoft.com/office/drawing/2014/main" id="{11B0EB62-07D9-3D90-4AA7-1CA41E1B48E1}"/>
              </a:ext>
            </a:extLst>
          </p:cNvPr>
          <p:cNvGrpSpPr/>
          <p:nvPr userDrawn="1"/>
        </p:nvGrpSpPr>
        <p:grpSpPr>
          <a:xfrm rot="10800000">
            <a:off x="9628551" y="288230"/>
            <a:ext cx="3531360" cy="3058175"/>
            <a:chOff x="0" y="0"/>
            <a:chExt cx="3619627" cy="3134614"/>
          </a:xfrm>
          <a:solidFill>
            <a:schemeClr val="accent3"/>
          </a:solidFill>
        </p:grpSpPr>
        <p:sp>
          <p:nvSpPr>
            <p:cNvPr id="10" name="Freeform 5">
              <a:extLst>
                <a:ext uri="{FF2B5EF4-FFF2-40B4-BE49-F238E27FC236}">
                  <a16:creationId xmlns:a16="http://schemas.microsoft.com/office/drawing/2014/main" id="{FF201698-DDC9-43FB-0551-C6E5BE93B69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grpSp>
        <p:nvGrpSpPr>
          <p:cNvPr id="13" name="Group 8">
            <a:extLst>
              <a:ext uri="{FF2B5EF4-FFF2-40B4-BE49-F238E27FC236}">
                <a16:creationId xmlns:a16="http://schemas.microsoft.com/office/drawing/2014/main" id="{59ECE960-09F2-876C-4243-51C0AEA47223}"/>
              </a:ext>
            </a:extLst>
          </p:cNvPr>
          <p:cNvGrpSpPr/>
          <p:nvPr userDrawn="1"/>
        </p:nvGrpSpPr>
        <p:grpSpPr>
          <a:xfrm rot="10800000">
            <a:off x="4448287" y="4923189"/>
            <a:ext cx="2544108" cy="2203210"/>
            <a:chOff x="0" y="0"/>
            <a:chExt cx="3619627" cy="3134614"/>
          </a:xfrm>
          <a:solidFill>
            <a:schemeClr val="accent2"/>
          </a:solidFill>
        </p:grpSpPr>
        <p:sp>
          <p:nvSpPr>
            <p:cNvPr id="14" name="Freeform 9">
              <a:extLst>
                <a:ext uri="{FF2B5EF4-FFF2-40B4-BE49-F238E27FC236}">
                  <a16:creationId xmlns:a16="http://schemas.microsoft.com/office/drawing/2014/main" id="{2FC2473B-C9D9-497F-C19F-376CC64E19D1}"/>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grpFill/>
          </p:spPr>
        </p:sp>
      </p:grpSp>
    </p:spTree>
    <p:extLst>
      <p:ext uri="{BB962C8B-B14F-4D97-AF65-F5344CB8AC3E}">
        <p14:creationId xmlns:p14="http://schemas.microsoft.com/office/powerpoint/2010/main" val="175705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9787-0F60-1BAD-A911-9C6223A7B15C}"/>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C795E6A-3EFB-3FD6-D8C8-8C0E5AF9630B}"/>
              </a:ext>
            </a:extLst>
          </p:cNvPr>
          <p:cNvSpPr>
            <a:spLocks noGrp="1"/>
          </p:cNvSpPr>
          <p:nvPr>
            <p:ph sz="half" idx="2"/>
          </p:nvPr>
        </p:nvSpPr>
        <p:spPr>
          <a:xfrm>
            <a:off x="6019800" y="2314937"/>
            <a:ext cx="5181600" cy="38620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A9977F3-386B-4486-047D-053F6BEBFF76}"/>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6" name="Footer Placeholder 5">
            <a:extLst>
              <a:ext uri="{FF2B5EF4-FFF2-40B4-BE49-F238E27FC236}">
                <a16:creationId xmlns:a16="http://schemas.microsoft.com/office/drawing/2014/main" id="{405CF00E-99C5-73FF-6437-EA4BE0350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87526-8CB0-9D1B-3B66-93556D40DEF3}"/>
              </a:ext>
            </a:extLst>
          </p:cNvPr>
          <p:cNvSpPr>
            <a:spLocks noGrp="1"/>
          </p:cNvSpPr>
          <p:nvPr>
            <p:ph type="sldNum" sz="quarter" idx="12"/>
          </p:nvPr>
        </p:nvSpPr>
        <p:spPr/>
        <p:txBody>
          <a:bodyPr/>
          <a:lstStyle/>
          <a:p>
            <a:fld id="{1C7B8696-F484-A244-B123-ED75AC607644}" type="slidenum">
              <a:rPr lang="en-US" smtClean="0"/>
              <a:t>‹#›</a:t>
            </a:fld>
            <a:endParaRPr lang="en-US"/>
          </a:p>
        </p:txBody>
      </p:sp>
      <p:grpSp>
        <p:nvGrpSpPr>
          <p:cNvPr id="10" name="Group 3">
            <a:extLst>
              <a:ext uri="{FF2B5EF4-FFF2-40B4-BE49-F238E27FC236}">
                <a16:creationId xmlns:a16="http://schemas.microsoft.com/office/drawing/2014/main" id="{9C695AE5-2E1A-2A6D-E1D4-33D937FC97A8}"/>
              </a:ext>
            </a:extLst>
          </p:cNvPr>
          <p:cNvGrpSpPr/>
          <p:nvPr/>
        </p:nvGrpSpPr>
        <p:grpSpPr>
          <a:xfrm rot="10800000">
            <a:off x="-879676" y="3257919"/>
            <a:ext cx="3341130" cy="2893435"/>
            <a:chOff x="0" y="0"/>
            <a:chExt cx="3619627" cy="3134614"/>
          </a:xfrm>
        </p:grpSpPr>
        <p:sp>
          <p:nvSpPr>
            <p:cNvPr id="21" name="Freeform 4">
              <a:extLst>
                <a:ext uri="{FF2B5EF4-FFF2-40B4-BE49-F238E27FC236}">
                  <a16:creationId xmlns:a16="http://schemas.microsoft.com/office/drawing/2014/main" id="{CFAF4E07-6286-B419-A4EA-92CDF04E533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11" name="Group 5">
            <a:extLst>
              <a:ext uri="{FF2B5EF4-FFF2-40B4-BE49-F238E27FC236}">
                <a16:creationId xmlns:a16="http://schemas.microsoft.com/office/drawing/2014/main" id="{7E7B5E0B-CAF0-DC4D-E9B8-64C87F70CBF7}"/>
              </a:ext>
            </a:extLst>
          </p:cNvPr>
          <p:cNvGrpSpPr/>
          <p:nvPr/>
        </p:nvGrpSpPr>
        <p:grpSpPr>
          <a:xfrm rot="10800000">
            <a:off x="2047127" y="5056939"/>
            <a:ext cx="2332415" cy="2019882"/>
            <a:chOff x="0" y="0"/>
            <a:chExt cx="3619627" cy="3134614"/>
          </a:xfrm>
        </p:grpSpPr>
        <p:sp>
          <p:nvSpPr>
            <p:cNvPr id="20" name="Freeform 6">
              <a:extLst>
                <a:ext uri="{FF2B5EF4-FFF2-40B4-BE49-F238E27FC236}">
                  <a16:creationId xmlns:a16="http://schemas.microsoft.com/office/drawing/2014/main" id="{93C6E56C-2A91-DCA8-C210-636D3C7958F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grpSp>
        <p:nvGrpSpPr>
          <p:cNvPr id="12" name="Group 7">
            <a:extLst>
              <a:ext uri="{FF2B5EF4-FFF2-40B4-BE49-F238E27FC236}">
                <a16:creationId xmlns:a16="http://schemas.microsoft.com/office/drawing/2014/main" id="{FAFEE501-FC1F-F091-024B-561AE6ED8C68}"/>
              </a:ext>
            </a:extLst>
          </p:cNvPr>
          <p:cNvGrpSpPr/>
          <p:nvPr/>
        </p:nvGrpSpPr>
        <p:grpSpPr>
          <a:xfrm rot="10800000">
            <a:off x="1858773" y="2735994"/>
            <a:ext cx="1205362" cy="1043849"/>
            <a:chOff x="0" y="0"/>
            <a:chExt cx="3619627" cy="3134614"/>
          </a:xfrm>
        </p:grpSpPr>
        <p:sp>
          <p:nvSpPr>
            <p:cNvPr id="19" name="Freeform 8">
              <a:extLst>
                <a:ext uri="{FF2B5EF4-FFF2-40B4-BE49-F238E27FC236}">
                  <a16:creationId xmlns:a16="http://schemas.microsoft.com/office/drawing/2014/main" id="{F3B7B6EE-F2DE-5BAF-6C4B-021666EE8C3A}"/>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3" name="Group 9">
            <a:extLst>
              <a:ext uri="{FF2B5EF4-FFF2-40B4-BE49-F238E27FC236}">
                <a16:creationId xmlns:a16="http://schemas.microsoft.com/office/drawing/2014/main" id="{24F99C34-26B7-844F-3558-A9AD503CC207}"/>
              </a:ext>
            </a:extLst>
          </p:cNvPr>
          <p:cNvGrpSpPr/>
          <p:nvPr/>
        </p:nvGrpSpPr>
        <p:grpSpPr>
          <a:xfrm rot="10800000">
            <a:off x="197341" y="5275859"/>
            <a:ext cx="2264112" cy="1960732"/>
            <a:chOff x="0" y="0"/>
            <a:chExt cx="3619627" cy="3134614"/>
          </a:xfrm>
        </p:grpSpPr>
        <p:sp>
          <p:nvSpPr>
            <p:cNvPr id="18" name="Freeform 10">
              <a:extLst>
                <a:ext uri="{FF2B5EF4-FFF2-40B4-BE49-F238E27FC236}">
                  <a16:creationId xmlns:a16="http://schemas.microsoft.com/office/drawing/2014/main" id="{CB77A4F5-EDFF-2D3E-828C-E7772E0E8D9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spTree>
    <p:extLst>
      <p:ext uri="{BB962C8B-B14F-4D97-AF65-F5344CB8AC3E}">
        <p14:creationId xmlns:p14="http://schemas.microsoft.com/office/powerpoint/2010/main" val="429378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grpSp>
        <p:nvGrpSpPr>
          <p:cNvPr id="19" name="Group 24">
            <a:extLst>
              <a:ext uri="{FF2B5EF4-FFF2-40B4-BE49-F238E27FC236}">
                <a16:creationId xmlns:a16="http://schemas.microsoft.com/office/drawing/2014/main" id="{4333119D-4ECF-D01C-AE6B-45952B5943ED}"/>
              </a:ext>
            </a:extLst>
          </p:cNvPr>
          <p:cNvGrpSpPr/>
          <p:nvPr/>
        </p:nvGrpSpPr>
        <p:grpSpPr>
          <a:xfrm>
            <a:off x="11358701" y="1481222"/>
            <a:ext cx="1983226" cy="1717483"/>
            <a:chOff x="0" y="0"/>
            <a:chExt cx="3619627" cy="3134614"/>
          </a:xfrm>
        </p:grpSpPr>
        <p:sp>
          <p:nvSpPr>
            <p:cNvPr id="25" name="Freeform 25">
              <a:extLst>
                <a:ext uri="{FF2B5EF4-FFF2-40B4-BE49-F238E27FC236}">
                  <a16:creationId xmlns:a16="http://schemas.microsoft.com/office/drawing/2014/main" id="{20DBCB10-B183-4DC2-F2F6-570606D7AC6E}"/>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20" name="Group 26">
            <a:extLst>
              <a:ext uri="{FF2B5EF4-FFF2-40B4-BE49-F238E27FC236}">
                <a16:creationId xmlns:a16="http://schemas.microsoft.com/office/drawing/2014/main" id="{5146D7EE-0C71-E40C-2357-C4BD7AA451B3}"/>
              </a:ext>
            </a:extLst>
          </p:cNvPr>
          <p:cNvGrpSpPr/>
          <p:nvPr/>
        </p:nvGrpSpPr>
        <p:grpSpPr>
          <a:xfrm>
            <a:off x="9097737" y="-83329"/>
            <a:ext cx="2798245" cy="2423293"/>
            <a:chOff x="0" y="0"/>
            <a:chExt cx="3619627" cy="3134614"/>
          </a:xfrm>
        </p:grpSpPr>
        <p:sp>
          <p:nvSpPr>
            <p:cNvPr id="24" name="Freeform 27">
              <a:extLst>
                <a:ext uri="{FF2B5EF4-FFF2-40B4-BE49-F238E27FC236}">
                  <a16:creationId xmlns:a16="http://schemas.microsoft.com/office/drawing/2014/main" id="{4674213E-15B8-A9C2-C6E7-EB1A5072027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21" name="Group 28">
            <a:extLst>
              <a:ext uri="{FF2B5EF4-FFF2-40B4-BE49-F238E27FC236}">
                <a16:creationId xmlns:a16="http://schemas.microsoft.com/office/drawing/2014/main" id="{0336C29A-2BF6-ED9B-388A-E066CB5F2378}"/>
              </a:ext>
            </a:extLst>
          </p:cNvPr>
          <p:cNvGrpSpPr/>
          <p:nvPr/>
        </p:nvGrpSpPr>
        <p:grpSpPr>
          <a:xfrm>
            <a:off x="8820577" y="-630036"/>
            <a:ext cx="1652627" cy="1431182"/>
            <a:chOff x="0" y="0"/>
            <a:chExt cx="3619627" cy="3134614"/>
          </a:xfrm>
        </p:grpSpPr>
        <p:sp>
          <p:nvSpPr>
            <p:cNvPr id="23" name="Freeform 29">
              <a:extLst>
                <a:ext uri="{FF2B5EF4-FFF2-40B4-BE49-F238E27FC236}">
                  <a16:creationId xmlns:a16="http://schemas.microsoft.com/office/drawing/2014/main" id="{6029541A-DA21-0832-41EE-168F7594968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2" name="Title 1">
            <a:extLst>
              <a:ext uri="{FF2B5EF4-FFF2-40B4-BE49-F238E27FC236}">
                <a16:creationId xmlns:a16="http://schemas.microsoft.com/office/drawing/2014/main" id="{2FB8FE72-12D6-C6D6-784A-D355784F108B}"/>
              </a:ext>
            </a:extLst>
          </p:cNvPr>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96D3DFF5-2061-3802-61A2-C8474454668E}"/>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658EF310-D424-12A2-39EB-DF2525BF8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12A83-E266-0691-96E3-DAD7363361B9}"/>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7" name="Content Placeholder 2">
            <a:extLst>
              <a:ext uri="{FF2B5EF4-FFF2-40B4-BE49-F238E27FC236}">
                <a16:creationId xmlns:a16="http://schemas.microsoft.com/office/drawing/2014/main" id="{F2C8A64F-39F9-3161-3335-22F129244F7A}"/>
              </a:ext>
            </a:extLst>
          </p:cNvPr>
          <p:cNvSpPr>
            <a:spLocks noGrp="1"/>
          </p:cNvSpPr>
          <p:nvPr>
            <p:ph idx="1"/>
          </p:nvPr>
        </p:nvSpPr>
        <p:spPr>
          <a:xfrm>
            <a:off x="630464" y="2332785"/>
            <a:ext cx="10515600" cy="19492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473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id Green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9ED97E-589D-A8CB-2425-D0105ECDA88B}"/>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068725A-0CAB-C7D7-126A-E2FD028B1C80}"/>
              </a:ext>
            </a:extLst>
          </p:cNvPr>
          <p:cNvSpPr>
            <a:spLocks noGrp="1"/>
          </p:cNvSpPr>
          <p:nvPr>
            <p:ph sz="quarter" idx="4"/>
          </p:nvPr>
        </p:nvSpPr>
        <p:spPr>
          <a:xfrm>
            <a:off x="6018212" y="2314937"/>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653B572-79D5-5093-EDE1-85EA9FF301F4}"/>
              </a:ext>
            </a:extLst>
          </p:cNvPr>
          <p:cNvSpPr>
            <a:spLocks noGrp="1"/>
          </p:cNvSpPr>
          <p:nvPr>
            <p:ph type="title"/>
          </p:nvPr>
        </p:nvSpPr>
        <p:spPr>
          <a:xfrm>
            <a:off x="839788" y="1044001"/>
            <a:ext cx="10515600" cy="1134412"/>
          </a:xfrm>
        </p:spPr>
        <p:txBody>
          <a:bodyPr/>
          <a:lstStyle>
            <a:lvl1pPr>
              <a:defRPr>
                <a:solidFill>
                  <a:schemeClr val="bg1"/>
                </a:solidFill>
              </a:defRPr>
            </a:lvl1pPr>
          </a:lstStyle>
          <a:p>
            <a:r>
              <a:rPr lang="en-US" dirty="0"/>
              <a:t>Click to edit Master title style</a:t>
            </a:r>
          </a:p>
        </p:txBody>
      </p:sp>
      <p:sp>
        <p:nvSpPr>
          <p:cNvPr id="7" name="Date Placeholder 6">
            <a:extLst>
              <a:ext uri="{FF2B5EF4-FFF2-40B4-BE49-F238E27FC236}">
                <a16:creationId xmlns:a16="http://schemas.microsoft.com/office/drawing/2014/main" id="{4C6FF3ED-7AB6-2BAE-842F-D8816E43B012}"/>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8" name="Footer Placeholder 7">
            <a:extLst>
              <a:ext uri="{FF2B5EF4-FFF2-40B4-BE49-F238E27FC236}">
                <a16:creationId xmlns:a16="http://schemas.microsoft.com/office/drawing/2014/main" id="{C91E3EA6-C63B-2E7D-4F41-E55A0737C4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321BE-DF34-CFCA-2139-457BE96A1E04}"/>
              </a:ext>
            </a:extLst>
          </p:cNvPr>
          <p:cNvSpPr>
            <a:spLocks noGrp="1"/>
          </p:cNvSpPr>
          <p:nvPr>
            <p:ph type="sldNum" sz="quarter" idx="12"/>
          </p:nvPr>
        </p:nvSpPr>
        <p:spPr/>
        <p:txBody>
          <a:bodyPr/>
          <a:lstStyle/>
          <a:p>
            <a:fld id="{1C7B8696-F484-A244-B123-ED75AC607644}" type="slidenum">
              <a:rPr lang="en-US" smtClean="0"/>
              <a:t>‹#›</a:t>
            </a:fld>
            <a:endParaRPr lang="en-US"/>
          </a:p>
        </p:txBody>
      </p:sp>
    </p:spTree>
    <p:extLst>
      <p:ext uri="{BB962C8B-B14F-4D97-AF65-F5344CB8AC3E}">
        <p14:creationId xmlns:p14="http://schemas.microsoft.com/office/powerpoint/2010/main" val="11405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G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40B7-2B4A-7A33-A096-0BCABCE6CD33}"/>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2454E048-D883-71E6-E499-6AD88357F23E}"/>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4" name="Footer Placeholder 3">
            <a:extLst>
              <a:ext uri="{FF2B5EF4-FFF2-40B4-BE49-F238E27FC236}">
                <a16:creationId xmlns:a16="http://schemas.microsoft.com/office/drawing/2014/main" id="{B92189DD-3713-68FC-0562-97E95F9EFE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C53D67-1F06-237B-D883-DB6E4504E816}"/>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6" name="Content Placeholder 2">
            <a:extLst>
              <a:ext uri="{FF2B5EF4-FFF2-40B4-BE49-F238E27FC236}">
                <a16:creationId xmlns:a16="http://schemas.microsoft.com/office/drawing/2014/main" id="{57CCF2DB-50B8-9A68-214E-2440F1D8896B}"/>
              </a:ext>
            </a:extLst>
          </p:cNvPr>
          <p:cNvSpPr>
            <a:spLocks noGrp="1"/>
          </p:cNvSpPr>
          <p:nvPr>
            <p:ph idx="1"/>
          </p:nvPr>
        </p:nvSpPr>
        <p:spPr>
          <a:xfrm>
            <a:off x="630464" y="2332785"/>
            <a:ext cx="10515600" cy="39523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2">
            <a:extLst>
              <a:ext uri="{FF2B5EF4-FFF2-40B4-BE49-F238E27FC236}">
                <a16:creationId xmlns:a16="http://schemas.microsoft.com/office/drawing/2014/main" id="{68C9203B-BD51-C353-C863-E9F9B0DB87EA}"/>
              </a:ext>
            </a:extLst>
          </p:cNvPr>
          <p:cNvGrpSpPr/>
          <p:nvPr userDrawn="1"/>
        </p:nvGrpSpPr>
        <p:grpSpPr>
          <a:xfrm rot="10800000">
            <a:off x="7895391" y="3883784"/>
            <a:ext cx="4944570" cy="4282021"/>
            <a:chOff x="0" y="0"/>
            <a:chExt cx="3619627" cy="3134614"/>
          </a:xfrm>
        </p:grpSpPr>
        <p:sp>
          <p:nvSpPr>
            <p:cNvPr id="8" name="Freeform 3">
              <a:extLst>
                <a:ext uri="{FF2B5EF4-FFF2-40B4-BE49-F238E27FC236}">
                  <a16:creationId xmlns:a16="http://schemas.microsoft.com/office/drawing/2014/main" id="{8165398D-F845-C313-8AEE-FC3C2242CF5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sp>
      </p:grpSp>
      <p:grpSp>
        <p:nvGrpSpPr>
          <p:cNvPr id="9" name="Group 4">
            <a:extLst>
              <a:ext uri="{FF2B5EF4-FFF2-40B4-BE49-F238E27FC236}">
                <a16:creationId xmlns:a16="http://schemas.microsoft.com/office/drawing/2014/main" id="{A0C5A3D0-82CE-C2D4-C6BA-7459C34EB6DC}"/>
              </a:ext>
            </a:extLst>
          </p:cNvPr>
          <p:cNvGrpSpPr/>
          <p:nvPr userDrawn="1"/>
        </p:nvGrpSpPr>
        <p:grpSpPr>
          <a:xfrm rot="10800000">
            <a:off x="9628551" y="288230"/>
            <a:ext cx="3531360" cy="3058175"/>
            <a:chOff x="0" y="0"/>
            <a:chExt cx="3619627" cy="3134614"/>
          </a:xfrm>
        </p:grpSpPr>
        <p:sp>
          <p:nvSpPr>
            <p:cNvPr id="10" name="Freeform 5">
              <a:extLst>
                <a:ext uri="{FF2B5EF4-FFF2-40B4-BE49-F238E27FC236}">
                  <a16:creationId xmlns:a16="http://schemas.microsoft.com/office/drawing/2014/main" id="{19B3E64F-253F-4D58-2740-2098C910D6CE}"/>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1" name="Group 8">
            <a:extLst>
              <a:ext uri="{FF2B5EF4-FFF2-40B4-BE49-F238E27FC236}">
                <a16:creationId xmlns:a16="http://schemas.microsoft.com/office/drawing/2014/main" id="{38F32804-938C-D1DB-152B-8F98C29BF662}"/>
              </a:ext>
            </a:extLst>
          </p:cNvPr>
          <p:cNvGrpSpPr/>
          <p:nvPr userDrawn="1"/>
        </p:nvGrpSpPr>
        <p:grpSpPr>
          <a:xfrm rot="10800000">
            <a:off x="4448287" y="4923189"/>
            <a:ext cx="2544108" cy="2203210"/>
            <a:chOff x="0" y="0"/>
            <a:chExt cx="3619627" cy="3134614"/>
          </a:xfrm>
        </p:grpSpPr>
        <p:sp>
          <p:nvSpPr>
            <p:cNvPr id="12" name="Freeform 9">
              <a:extLst>
                <a:ext uri="{FF2B5EF4-FFF2-40B4-BE49-F238E27FC236}">
                  <a16:creationId xmlns:a16="http://schemas.microsoft.com/office/drawing/2014/main" id="{E16F05E5-7D2C-7253-099D-2B1D2679826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Tree>
    <p:extLst>
      <p:ext uri="{BB962C8B-B14F-4D97-AF65-F5344CB8AC3E}">
        <p14:creationId xmlns:p14="http://schemas.microsoft.com/office/powerpoint/2010/main" val="30940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3ED140-C23D-642D-5D4B-EE8DD8EFC4B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2">
            <a:extLst>
              <a:ext uri="{FF2B5EF4-FFF2-40B4-BE49-F238E27FC236}">
                <a16:creationId xmlns:a16="http://schemas.microsoft.com/office/drawing/2014/main" id="{45E59921-5B7F-631E-6490-F6257AF0ADAD}"/>
              </a:ext>
            </a:extLst>
          </p:cNvPr>
          <p:cNvGrpSpPr/>
          <p:nvPr/>
        </p:nvGrpSpPr>
        <p:grpSpPr>
          <a:xfrm>
            <a:off x="9936823" y="-349534"/>
            <a:ext cx="3015061" cy="2611057"/>
            <a:chOff x="0" y="0"/>
            <a:chExt cx="3619627" cy="3134614"/>
          </a:xfrm>
        </p:grpSpPr>
        <p:sp>
          <p:nvSpPr>
            <p:cNvPr id="21" name="Freeform 3">
              <a:extLst>
                <a:ext uri="{FF2B5EF4-FFF2-40B4-BE49-F238E27FC236}">
                  <a16:creationId xmlns:a16="http://schemas.microsoft.com/office/drawing/2014/main" id="{8A318AD2-E45D-4376-9357-E836E2C0C84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sp>
      </p:grpSp>
      <p:grpSp>
        <p:nvGrpSpPr>
          <p:cNvPr id="16" name="Group 4">
            <a:extLst>
              <a:ext uri="{FF2B5EF4-FFF2-40B4-BE49-F238E27FC236}">
                <a16:creationId xmlns:a16="http://schemas.microsoft.com/office/drawing/2014/main" id="{7E6D8B74-3C27-3EC5-3037-F6A99A186406}"/>
              </a:ext>
            </a:extLst>
          </p:cNvPr>
          <p:cNvGrpSpPr/>
          <p:nvPr/>
        </p:nvGrpSpPr>
        <p:grpSpPr>
          <a:xfrm>
            <a:off x="8885517" y="200333"/>
            <a:ext cx="1530251" cy="1325204"/>
            <a:chOff x="0" y="0"/>
            <a:chExt cx="3619627" cy="3134614"/>
          </a:xfrm>
        </p:grpSpPr>
        <p:sp>
          <p:nvSpPr>
            <p:cNvPr id="20" name="Freeform 5">
              <a:extLst>
                <a:ext uri="{FF2B5EF4-FFF2-40B4-BE49-F238E27FC236}">
                  <a16:creationId xmlns:a16="http://schemas.microsoft.com/office/drawing/2014/main" id="{E0F54572-D74B-563F-CA24-1B8F3945DB9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sp>
      </p:grpSp>
      <p:sp>
        <p:nvSpPr>
          <p:cNvPr id="4" name="Date Placeholder 3">
            <a:extLst>
              <a:ext uri="{FF2B5EF4-FFF2-40B4-BE49-F238E27FC236}">
                <a16:creationId xmlns:a16="http://schemas.microsoft.com/office/drawing/2014/main" id="{699238FB-A4AA-CD41-760E-9D450F96033A}"/>
              </a:ext>
            </a:extLst>
          </p:cNvPr>
          <p:cNvSpPr>
            <a:spLocks noGrp="1"/>
          </p:cNvSpPr>
          <p:nvPr>
            <p:ph type="dt" sz="half" idx="10"/>
          </p:nvPr>
        </p:nvSpPr>
        <p:spPr/>
        <p:txBody>
          <a:body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FEBAF15F-4909-C8EF-8878-936D2E192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FF3DC-060F-9EA1-A70D-4FD3C416BDAD}"/>
              </a:ext>
            </a:extLst>
          </p:cNvPr>
          <p:cNvSpPr>
            <a:spLocks noGrp="1"/>
          </p:cNvSpPr>
          <p:nvPr>
            <p:ph type="sldNum" sz="quarter" idx="12"/>
          </p:nvPr>
        </p:nvSpPr>
        <p:spPr/>
        <p:txBody>
          <a:bodyPr/>
          <a:lstStyle/>
          <a:p>
            <a:fld id="{1C7B8696-F484-A244-B123-ED75AC607644}" type="slidenum">
              <a:rPr lang="en-US" smtClean="0"/>
              <a:t>‹#›</a:t>
            </a:fld>
            <a:endParaRPr lang="en-US"/>
          </a:p>
        </p:txBody>
      </p:sp>
      <p:sp>
        <p:nvSpPr>
          <p:cNvPr id="9" name="Title Placeholder 1">
            <a:extLst>
              <a:ext uri="{FF2B5EF4-FFF2-40B4-BE49-F238E27FC236}">
                <a16:creationId xmlns:a16="http://schemas.microsoft.com/office/drawing/2014/main" id="{272C8CE8-2603-9B4C-02EC-B3FF289C76D6}"/>
              </a:ext>
            </a:extLst>
          </p:cNvPr>
          <p:cNvSpPr>
            <a:spLocks noGrp="1"/>
          </p:cNvSpPr>
          <p:nvPr>
            <p:ph type="title"/>
          </p:nvPr>
        </p:nvSpPr>
        <p:spPr>
          <a:xfrm>
            <a:off x="630464" y="1044001"/>
            <a:ext cx="10515600" cy="1217524"/>
          </a:xfrm>
          <a:prstGeom prst="rect">
            <a:avLst/>
          </a:prstGeom>
          <a:noFill/>
        </p:spPr>
        <p:txBody>
          <a:bodyPr vert="horz" lIns="0" tIns="0" rIns="0" bIns="0" rtlCol="0" anchor="t" anchorCtr="0">
            <a:normAutofit/>
          </a:bodyPr>
          <a:lstStyle>
            <a:lvl1pPr>
              <a:defRPr>
                <a:solidFill>
                  <a:schemeClr val="bg1"/>
                </a:solidFill>
              </a:defRPr>
            </a:lvl1pPr>
          </a:lstStyle>
          <a:p>
            <a:endParaRPr lang="en-US" dirty="0"/>
          </a:p>
        </p:txBody>
      </p:sp>
      <p:sp>
        <p:nvSpPr>
          <p:cNvPr id="13" name="Content Placeholder 2">
            <a:extLst>
              <a:ext uri="{FF2B5EF4-FFF2-40B4-BE49-F238E27FC236}">
                <a16:creationId xmlns:a16="http://schemas.microsoft.com/office/drawing/2014/main" id="{3D844023-3669-43D6-794B-EB6FFB713DF2}"/>
              </a:ext>
            </a:extLst>
          </p:cNvPr>
          <p:cNvSpPr>
            <a:spLocks noGrp="1"/>
          </p:cNvSpPr>
          <p:nvPr>
            <p:ph idx="1"/>
          </p:nvPr>
        </p:nvSpPr>
        <p:spPr>
          <a:xfrm>
            <a:off x="630464" y="2332785"/>
            <a:ext cx="10515600" cy="39523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71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C86EC7-98D2-BB88-A3B2-66BE28E7C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12161-38EF-0641-A86B-E59F196D3611}" type="datetimeFigureOut">
              <a:rPr lang="en-US" smtClean="0"/>
              <a:t>11/23/2023</a:t>
            </a:fld>
            <a:endParaRPr lang="en-US"/>
          </a:p>
        </p:txBody>
      </p:sp>
      <p:sp>
        <p:nvSpPr>
          <p:cNvPr id="5" name="Footer Placeholder 4">
            <a:extLst>
              <a:ext uri="{FF2B5EF4-FFF2-40B4-BE49-F238E27FC236}">
                <a16:creationId xmlns:a16="http://schemas.microsoft.com/office/drawing/2014/main" id="{D8AA7707-F1BE-3817-9BE3-BD1EEE2FB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BE78D5-A2F9-C042-7CF5-947A3D35A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B8696-F484-A244-B123-ED75AC607644}" type="slidenum">
              <a:rPr lang="en-US" smtClean="0"/>
              <a:t>‹#›</a:t>
            </a:fld>
            <a:endParaRPr lang="en-US"/>
          </a:p>
        </p:txBody>
      </p:sp>
      <p:sp>
        <p:nvSpPr>
          <p:cNvPr id="2" name="Title Placeholder 1">
            <a:extLst>
              <a:ext uri="{FF2B5EF4-FFF2-40B4-BE49-F238E27FC236}">
                <a16:creationId xmlns:a16="http://schemas.microsoft.com/office/drawing/2014/main" id="{7AC6212E-9E7E-A6D3-838A-07DC832FF616}"/>
              </a:ext>
            </a:extLst>
          </p:cNvPr>
          <p:cNvSpPr>
            <a:spLocks noGrp="1"/>
          </p:cNvSpPr>
          <p:nvPr>
            <p:ph type="title"/>
          </p:nvPr>
        </p:nvSpPr>
        <p:spPr>
          <a:xfrm>
            <a:off x="630464" y="1044539"/>
            <a:ext cx="10515600" cy="747897"/>
          </a:xfrm>
          <a:prstGeom prst="rect">
            <a:avLst/>
          </a:prstGeom>
        </p:spPr>
        <p:txBody>
          <a:bodyPr vert="horz" wrap="square" lIns="0" tIns="0" rIns="0" bIns="0" rtlCol="0" anchor="t" anchorCtr="0">
            <a:spAutoFit/>
          </a:bodyPr>
          <a:lstStyle/>
          <a:p>
            <a:endParaRPr lang="en-US" dirty="0"/>
          </a:p>
        </p:txBody>
      </p:sp>
      <p:sp>
        <p:nvSpPr>
          <p:cNvPr id="3" name="Text Placeholder 2">
            <a:extLst>
              <a:ext uri="{FF2B5EF4-FFF2-40B4-BE49-F238E27FC236}">
                <a16:creationId xmlns:a16="http://schemas.microsoft.com/office/drawing/2014/main" id="{5EAAF467-E632-2F53-D75D-BF1448BA23BC}"/>
              </a:ext>
            </a:extLst>
          </p:cNvPr>
          <p:cNvSpPr>
            <a:spLocks noGrp="1"/>
          </p:cNvSpPr>
          <p:nvPr>
            <p:ph type="body" idx="1"/>
          </p:nvPr>
        </p:nvSpPr>
        <p:spPr>
          <a:xfrm>
            <a:off x="630464" y="2332785"/>
            <a:ext cx="10515600" cy="2205732"/>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853802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4" r:id="rId3"/>
    <p:sldLayoutId id="2147483650" r:id="rId4"/>
    <p:sldLayoutId id="2147483652" r:id="rId5"/>
    <p:sldLayoutId id="2147483658" r:id="rId6"/>
    <p:sldLayoutId id="2147483653" r:id="rId7"/>
    <p:sldLayoutId id="2147483660" r:id="rId8"/>
    <p:sldLayoutId id="2147483651" r:id="rId9"/>
    <p:sldLayoutId id="2147483655" r:id="rId10"/>
    <p:sldLayoutId id="2147483657" r:id="rId11"/>
  </p:sldLayoutIdLs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spcAft>
          <a:spcPts val="3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spcAft>
          <a:spcPts val="3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jQSo5RLDDVs?start=2&amp;feature=oembed" TargetMode="External"/><Relationship Id="rId5"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80A9B8-F234-C7DC-C79A-21F23A369010}"/>
              </a:ext>
            </a:extLst>
          </p:cNvPr>
          <p:cNvSpPr>
            <a:spLocks noGrp="1"/>
          </p:cNvSpPr>
          <p:nvPr>
            <p:ph type="subTitle" idx="1"/>
          </p:nvPr>
        </p:nvSpPr>
        <p:spPr>
          <a:xfrm>
            <a:off x="675071" y="4771383"/>
            <a:ext cx="9144000" cy="1274708"/>
          </a:xfrm>
        </p:spPr>
        <p:txBody>
          <a:bodyPr/>
          <a:lstStyle/>
          <a:p>
            <a:r>
              <a:rPr lang="en-US" dirty="0"/>
              <a:t>Conversation sur la prestation </a:t>
            </a:r>
            <a:br>
              <a:rPr lang="en-US" dirty="0"/>
            </a:br>
            <a:r>
              <a:rPr lang="en-US" dirty="0"/>
              <a:t>de services durables</a:t>
            </a:r>
          </a:p>
          <a:p>
            <a:endParaRPr lang="en-US" dirty="0"/>
          </a:p>
        </p:txBody>
      </p:sp>
      <p:sp>
        <p:nvSpPr>
          <p:cNvPr id="5" name="Title 4">
            <a:extLst>
              <a:ext uri="{FF2B5EF4-FFF2-40B4-BE49-F238E27FC236}">
                <a16:creationId xmlns:a16="http://schemas.microsoft.com/office/drawing/2014/main" id="{88BA8AB1-B8EC-E4CD-D44B-9D83E444CD6C}"/>
              </a:ext>
            </a:extLst>
          </p:cNvPr>
          <p:cNvSpPr>
            <a:spLocks noGrp="1"/>
          </p:cNvSpPr>
          <p:nvPr>
            <p:ph type="ctrTitle"/>
          </p:nvPr>
        </p:nvSpPr>
        <p:spPr>
          <a:xfrm>
            <a:off x="675071" y="2497127"/>
            <a:ext cx="9144000" cy="997196"/>
          </a:xfrm>
        </p:spPr>
        <p:txBody>
          <a:bodyPr/>
          <a:lstStyle/>
          <a:p>
            <a:r>
              <a:rPr lang="fr-FR" dirty="0"/>
              <a:t>Gestion des actifs</a:t>
            </a:r>
          </a:p>
        </p:txBody>
      </p:sp>
    </p:spTree>
    <p:extLst>
      <p:ext uri="{BB962C8B-B14F-4D97-AF65-F5344CB8AC3E}">
        <p14:creationId xmlns:p14="http://schemas.microsoft.com/office/powerpoint/2010/main" val="208851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8" name="Group 4">
            <a:extLst>
              <a:ext uri="{FF2B5EF4-FFF2-40B4-BE49-F238E27FC236}">
                <a16:creationId xmlns:a16="http://schemas.microsoft.com/office/drawing/2014/main" id="{47CA3220-38F0-90CE-7EB7-F68EA9F82BDF}"/>
              </a:ext>
            </a:extLst>
          </p:cNvPr>
          <p:cNvGrpSpPr/>
          <p:nvPr/>
        </p:nvGrpSpPr>
        <p:grpSpPr>
          <a:xfrm rot="10800000">
            <a:off x="5412335" y="-190746"/>
            <a:ext cx="3517965" cy="3046575"/>
            <a:chOff x="0" y="0"/>
            <a:chExt cx="3619627" cy="3134614"/>
          </a:xfrm>
        </p:grpSpPr>
        <p:sp>
          <p:nvSpPr>
            <p:cNvPr id="29" name="Freeform 5">
              <a:extLst>
                <a:ext uri="{FF2B5EF4-FFF2-40B4-BE49-F238E27FC236}">
                  <a16:creationId xmlns:a16="http://schemas.microsoft.com/office/drawing/2014/main" id="{B085BE4D-1E88-F3AE-669D-6697952B945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fr-CA" dirty="0"/>
            </a:p>
          </p:txBody>
        </p:sp>
      </p:grpSp>
      <p:sp>
        <p:nvSpPr>
          <p:cNvPr id="4" name="Title 1">
            <a:extLst>
              <a:ext uri="{FF2B5EF4-FFF2-40B4-BE49-F238E27FC236}">
                <a16:creationId xmlns:a16="http://schemas.microsoft.com/office/drawing/2014/main" id="{4354C430-BE97-C918-CC7F-10E2AD0C5382}"/>
              </a:ext>
            </a:extLst>
          </p:cNvPr>
          <p:cNvSpPr>
            <a:spLocks noGrp="1"/>
          </p:cNvSpPr>
          <p:nvPr>
            <p:ph type="title"/>
          </p:nvPr>
        </p:nvSpPr>
        <p:spPr>
          <a:xfrm>
            <a:off x="630463" y="1044000"/>
            <a:ext cx="5000925" cy="1495794"/>
          </a:xfrm>
        </p:spPr>
        <p:txBody>
          <a:bodyPr/>
          <a:lstStyle/>
          <a:p>
            <a:r>
              <a:rPr lang="fr-CA" dirty="0">
                <a:solidFill>
                  <a:schemeClr val="bg1"/>
                </a:solidFill>
              </a:rPr>
              <a:t>Simplicité ≠ Facilité</a:t>
            </a:r>
          </a:p>
        </p:txBody>
      </p:sp>
      <p:sp>
        <p:nvSpPr>
          <p:cNvPr id="21" name="Content Placeholder 1">
            <a:extLst>
              <a:ext uri="{FF2B5EF4-FFF2-40B4-BE49-F238E27FC236}">
                <a16:creationId xmlns:a16="http://schemas.microsoft.com/office/drawing/2014/main" id="{1BF25975-C769-7EEE-EC04-B60CCC378339}"/>
              </a:ext>
            </a:extLst>
          </p:cNvPr>
          <p:cNvSpPr>
            <a:spLocks noGrp="1"/>
          </p:cNvSpPr>
          <p:nvPr>
            <p:ph sz="quarter" idx="4"/>
          </p:nvPr>
        </p:nvSpPr>
        <p:spPr>
          <a:xfrm>
            <a:off x="9347558" y="1139601"/>
            <a:ext cx="1655059" cy="369332"/>
          </a:xfrm>
        </p:spPr>
        <p:txBody>
          <a:bodyPr/>
          <a:lstStyle/>
          <a:p>
            <a:pPr marL="0" indent="0">
              <a:buNone/>
            </a:pPr>
            <a:r>
              <a:rPr lang="fr-CA" dirty="0">
                <a:solidFill>
                  <a:schemeClr val="bg1"/>
                </a:solidFill>
              </a:rPr>
              <a:t>Complexité</a:t>
            </a:r>
          </a:p>
        </p:txBody>
      </p:sp>
      <p:sp>
        <p:nvSpPr>
          <p:cNvPr id="19" name="Content Placeholder 1">
            <a:extLst>
              <a:ext uri="{FF2B5EF4-FFF2-40B4-BE49-F238E27FC236}">
                <a16:creationId xmlns:a16="http://schemas.microsoft.com/office/drawing/2014/main" id="{9FCA3441-FEAF-DA3D-F449-7A4AFB6F5B89}"/>
              </a:ext>
            </a:extLst>
          </p:cNvPr>
          <p:cNvSpPr txBox="1">
            <a:spLocks/>
          </p:cNvSpPr>
          <p:nvPr/>
        </p:nvSpPr>
        <p:spPr>
          <a:xfrm>
            <a:off x="8146583" y="3162298"/>
            <a:ext cx="3381388" cy="77713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fr-CA" dirty="0">
                <a:solidFill>
                  <a:schemeClr val="bg1"/>
                </a:solidFill>
              </a:rPr>
              <a:t>Préparation à l’avenir</a:t>
            </a:r>
          </a:p>
          <a:p>
            <a:pPr marL="0" indent="0">
              <a:lnSpc>
                <a:spcPct val="100000"/>
              </a:lnSpc>
              <a:spcBef>
                <a:spcPts val="0"/>
              </a:spcBef>
              <a:spcAft>
                <a:spcPts val="300"/>
              </a:spcAft>
              <a:buFont typeface="Arial" panose="020B0604020202020204" pitchFamily="34" charset="0"/>
              <a:buNone/>
            </a:pPr>
            <a:endParaRPr lang="fr-CA" dirty="0">
              <a:solidFill>
                <a:schemeClr val="bg1"/>
              </a:solidFill>
            </a:endParaRPr>
          </a:p>
        </p:txBody>
      </p:sp>
      <p:sp>
        <p:nvSpPr>
          <p:cNvPr id="20" name="Content Placeholder 1">
            <a:extLst>
              <a:ext uri="{FF2B5EF4-FFF2-40B4-BE49-F238E27FC236}">
                <a16:creationId xmlns:a16="http://schemas.microsoft.com/office/drawing/2014/main" id="{F2EA07E1-107A-2859-F769-016471319631}"/>
              </a:ext>
            </a:extLst>
          </p:cNvPr>
          <p:cNvSpPr txBox="1">
            <a:spLocks/>
          </p:cNvSpPr>
          <p:nvPr/>
        </p:nvSpPr>
        <p:spPr>
          <a:xfrm>
            <a:off x="7162706" y="5413525"/>
            <a:ext cx="5183188" cy="777136"/>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Font typeface="Arial" panose="020B0604020202020204" pitchFamily="34" charset="0"/>
              <a:buNone/>
            </a:pPr>
            <a:r>
              <a:rPr lang="fr-CA" dirty="0">
                <a:solidFill>
                  <a:schemeClr val="bg1"/>
                </a:solidFill>
              </a:rPr>
              <a:t>Soutien des communautés vivantes</a:t>
            </a:r>
          </a:p>
          <a:p>
            <a:pPr marL="0" indent="0">
              <a:lnSpc>
                <a:spcPct val="100000"/>
              </a:lnSpc>
              <a:spcBef>
                <a:spcPts val="0"/>
              </a:spcBef>
              <a:spcAft>
                <a:spcPts val="300"/>
              </a:spcAft>
              <a:buFont typeface="Arial" panose="020B0604020202020204" pitchFamily="34" charset="0"/>
              <a:buNone/>
            </a:pPr>
            <a:endParaRPr lang="fr-CA" dirty="0">
              <a:solidFill>
                <a:schemeClr val="bg1"/>
              </a:solidFill>
            </a:endParaRPr>
          </a:p>
        </p:txBody>
      </p:sp>
      <p:grpSp>
        <p:nvGrpSpPr>
          <p:cNvPr id="22" name="Group 6" descr="Cette photo montre un homme les mains sur les hanches devant un mur couvert de gribouillis.">
            <a:extLst>
              <a:ext uri="{FF2B5EF4-FFF2-40B4-BE49-F238E27FC236}">
                <a16:creationId xmlns:a16="http://schemas.microsoft.com/office/drawing/2014/main" id="{DF93EF1A-7D12-B132-4984-9D0F3B252DC2}"/>
              </a:ext>
            </a:extLst>
          </p:cNvPr>
          <p:cNvGrpSpPr>
            <a:grpSpLocks noChangeAspect="1"/>
          </p:cNvGrpSpPr>
          <p:nvPr/>
        </p:nvGrpSpPr>
        <p:grpSpPr>
          <a:xfrm>
            <a:off x="6779666" y="279399"/>
            <a:ext cx="2333963" cy="2021107"/>
            <a:chOff x="0" y="0"/>
            <a:chExt cx="4282440" cy="3708400"/>
          </a:xfrm>
        </p:grpSpPr>
        <p:sp>
          <p:nvSpPr>
            <p:cNvPr id="23" name="Freeform 7">
              <a:extLst>
                <a:ext uri="{FF2B5EF4-FFF2-40B4-BE49-F238E27FC236}">
                  <a16:creationId xmlns:a16="http://schemas.microsoft.com/office/drawing/2014/main" id="{C7E77710-53F2-B64D-8F4A-AE778E7F898A}"/>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A" dirty="0"/>
            </a:p>
          </p:txBody>
        </p:sp>
      </p:grpSp>
      <p:grpSp>
        <p:nvGrpSpPr>
          <p:cNvPr id="24" name="Group 8" descr="Cette image représente un soleil éblouissant traversant les nuages au bout d’une autoroute, avec le mot anglais « Future ». ">
            <a:extLst>
              <a:ext uri="{FF2B5EF4-FFF2-40B4-BE49-F238E27FC236}">
                <a16:creationId xmlns:a16="http://schemas.microsoft.com/office/drawing/2014/main" id="{2851A069-C20A-20AA-32C7-15FC7CABAEA0}"/>
              </a:ext>
            </a:extLst>
          </p:cNvPr>
          <p:cNvGrpSpPr>
            <a:grpSpLocks noChangeAspect="1"/>
          </p:cNvGrpSpPr>
          <p:nvPr/>
        </p:nvGrpSpPr>
        <p:grpSpPr>
          <a:xfrm>
            <a:off x="5613974" y="2447632"/>
            <a:ext cx="2333963" cy="2021107"/>
            <a:chOff x="0" y="0"/>
            <a:chExt cx="4282440" cy="3708400"/>
          </a:xfrm>
        </p:grpSpPr>
        <p:sp>
          <p:nvSpPr>
            <p:cNvPr id="25" name="Freeform 9">
              <a:extLst>
                <a:ext uri="{FF2B5EF4-FFF2-40B4-BE49-F238E27FC236}">
                  <a16:creationId xmlns:a16="http://schemas.microsoft.com/office/drawing/2014/main" id="{B62D7322-56F9-E7AA-72A4-F5722949393D}"/>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A" dirty="0"/>
            </a:p>
          </p:txBody>
        </p:sp>
      </p:grpSp>
      <p:grpSp>
        <p:nvGrpSpPr>
          <p:cNvPr id="26" name="Group 10" descr="Cette photo montre une fillette en maillot de bain dans des jeux d’eau.">
            <a:extLst>
              <a:ext uri="{FF2B5EF4-FFF2-40B4-BE49-F238E27FC236}">
                <a16:creationId xmlns:a16="http://schemas.microsoft.com/office/drawing/2014/main" id="{7E23D51D-16D7-143A-ADDA-7F6A48CC1111}"/>
              </a:ext>
            </a:extLst>
          </p:cNvPr>
          <p:cNvGrpSpPr>
            <a:grpSpLocks noChangeAspect="1"/>
          </p:cNvGrpSpPr>
          <p:nvPr/>
        </p:nvGrpSpPr>
        <p:grpSpPr>
          <a:xfrm>
            <a:off x="4591613" y="4619559"/>
            <a:ext cx="2333963" cy="2021107"/>
            <a:chOff x="0" y="0"/>
            <a:chExt cx="4282440" cy="3708400"/>
          </a:xfrm>
        </p:grpSpPr>
        <p:sp>
          <p:nvSpPr>
            <p:cNvPr id="27" name="Freeform 11">
              <a:extLst>
                <a:ext uri="{FF2B5EF4-FFF2-40B4-BE49-F238E27FC236}">
                  <a16:creationId xmlns:a16="http://schemas.microsoft.com/office/drawing/2014/main" id="{5111C7C1-93B6-FE6F-BEEB-26DB43B13CA4}"/>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fr-CA" dirty="0"/>
            </a:p>
          </p:txBody>
        </p:sp>
      </p:grpSp>
      <p:pic>
        <p:nvPicPr>
          <p:cNvPr id="2" name="Picture 1" descr="Cette icône représente un mégaphone avec des lignes représentant la parole.">
            <a:extLst>
              <a:ext uri="{FF2B5EF4-FFF2-40B4-BE49-F238E27FC236}">
                <a16:creationId xmlns:a16="http://schemas.microsoft.com/office/drawing/2014/main" id="{61C14AE9-AD65-C21E-EDEB-C8C8768490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000" y="150568"/>
            <a:ext cx="668800" cy="668800"/>
          </a:xfrm>
          <a:prstGeom prst="rect">
            <a:avLst/>
          </a:prstGeom>
        </p:spPr>
      </p:pic>
    </p:spTree>
    <p:extLst>
      <p:ext uri="{BB962C8B-B14F-4D97-AF65-F5344CB8AC3E}">
        <p14:creationId xmlns:p14="http://schemas.microsoft.com/office/powerpoint/2010/main" val="135597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ette illustration représente une bulle de conversation composée de minuscules humains.">
            <a:extLst>
              <a:ext uri="{FF2B5EF4-FFF2-40B4-BE49-F238E27FC236}">
                <a16:creationId xmlns:a16="http://schemas.microsoft.com/office/drawing/2014/main" id="{E7944A10-7EB6-76EF-8EDB-9629AC374E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8053" y="1136402"/>
            <a:ext cx="5323482" cy="4611310"/>
          </a:xfrm>
          <a:prstGeom prst="rect">
            <a:avLst/>
          </a:prstGeom>
        </p:spPr>
      </p:pic>
      <p:sp>
        <p:nvSpPr>
          <p:cNvPr id="2" name="Title 1">
            <a:extLst>
              <a:ext uri="{FF2B5EF4-FFF2-40B4-BE49-F238E27FC236}">
                <a16:creationId xmlns:a16="http://schemas.microsoft.com/office/drawing/2014/main" id="{8B9B0B88-4019-EECD-0751-922FFD0E8E3C}"/>
              </a:ext>
            </a:extLst>
          </p:cNvPr>
          <p:cNvSpPr>
            <a:spLocks noGrp="1"/>
          </p:cNvSpPr>
          <p:nvPr>
            <p:ph type="title"/>
          </p:nvPr>
        </p:nvSpPr>
        <p:spPr/>
        <p:txBody>
          <a:bodyPr/>
          <a:lstStyle/>
          <a:p>
            <a:r>
              <a:rPr lang="fr-CA" dirty="0"/>
              <a:t>Rôle du Conseil</a:t>
            </a:r>
          </a:p>
        </p:txBody>
      </p:sp>
      <p:sp>
        <p:nvSpPr>
          <p:cNvPr id="3" name="Content Placeholder 2">
            <a:extLst>
              <a:ext uri="{FF2B5EF4-FFF2-40B4-BE49-F238E27FC236}">
                <a16:creationId xmlns:a16="http://schemas.microsoft.com/office/drawing/2014/main" id="{FEFF70FC-837A-CF56-2DDC-D359AC2C4A93}"/>
              </a:ext>
            </a:extLst>
          </p:cNvPr>
          <p:cNvSpPr>
            <a:spLocks noGrp="1"/>
          </p:cNvSpPr>
          <p:nvPr>
            <p:ph idx="1"/>
          </p:nvPr>
        </p:nvSpPr>
        <p:spPr>
          <a:xfrm>
            <a:off x="630464" y="2332785"/>
            <a:ext cx="5117193" cy="1810752"/>
          </a:xfrm>
        </p:spPr>
        <p:txBody>
          <a:bodyPr/>
          <a:lstStyle/>
          <a:p>
            <a:pPr marL="0" indent="0">
              <a:buFont typeface="Arial" panose="020B0604020202020204" pitchFamily="34" charset="0"/>
              <a:buNone/>
            </a:pPr>
            <a:r>
              <a:rPr lang="fr-CA" b="1" dirty="0"/>
              <a:t>Le Conseil détermine l’orientation stratégique</a:t>
            </a:r>
          </a:p>
          <a:p>
            <a:r>
              <a:rPr lang="fr-CA" dirty="0"/>
              <a:t>Niveaux de service</a:t>
            </a:r>
          </a:p>
          <a:p>
            <a:r>
              <a:rPr lang="fr-CA" dirty="0"/>
              <a:t>Répartition des ressources</a:t>
            </a:r>
          </a:p>
        </p:txBody>
      </p:sp>
      <p:pic>
        <p:nvPicPr>
          <p:cNvPr id="4" name="Picture 3" descr="Cette icône représente un mégaphone avec des lignes représentant la parole.">
            <a:extLst>
              <a:ext uri="{FF2B5EF4-FFF2-40B4-BE49-F238E27FC236}">
                <a16:creationId xmlns:a16="http://schemas.microsoft.com/office/drawing/2014/main" id="{2C26F2DD-280F-4730-9E63-1FD2B95284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68530"/>
            <a:ext cx="668800" cy="668800"/>
          </a:xfrm>
          <a:prstGeom prst="rect">
            <a:avLst/>
          </a:prstGeom>
        </p:spPr>
      </p:pic>
    </p:spTree>
    <p:extLst>
      <p:ext uri="{BB962C8B-B14F-4D97-AF65-F5344CB8AC3E}">
        <p14:creationId xmlns:p14="http://schemas.microsoft.com/office/powerpoint/2010/main" val="117092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B013-4D30-6178-5131-866C50B1D517}"/>
              </a:ext>
            </a:extLst>
          </p:cNvPr>
          <p:cNvSpPr>
            <a:spLocks noGrp="1"/>
          </p:cNvSpPr>
          <p:nvPr>
            <p:ph type="title"/>
          </p:nvPr>
        </p:nvSpPr>
        <p:spPr>
          <a:xfrm>
            <a:off x="630465" y="2307154"/>
            <a:ext cx="4449536" cy="2243691"/>
          </a:xfrm>
        </p:spPr>
        <p:txBody>
          <a:bodyPr/>
          <a:lstStyle/>
          <a:p>
            <a:r>
              <a:rPr lang="fr-CA" dirty="0"/>
              <a:t>Des services durables pour l’avenir</a:t>
            </a:r>
          </a:p>
        </p:txBody>
      </p:sp>
      <p:grpSp>
        <p:nvGrpSpPr>
          <p:cNvPr id="4" name="Group 6" descr="Cette photo montre deux jeunes garçons portant des chapeaux, jouant dans une flaque d’eau. ">
            <a:extLst>
              <a:ext uri="{FF2B5EF4-FFF2-40B4-BE49-F238E27FC236}">
                <a16:creationId xmlns:a16="http://schemas.microsoft.com/office/drawing/2014/main" id="{48FF0841-7B92-260D-F24C-8ABE86F23AC8}"/>
              </a:ext>
            </a:extLst>
          </p:cNvPr>
          <p:cNvGrpSpPr>
            <a:grpSpLocks noChangeAspect="1"/>
          </p:cNvGrpSpPr>
          <p:nvPr/>
        </p:nvGrpSpPr>
        <p:grpSpPr>
          <a:xfrm>
            <a:off x="6236420" y="1136401"/>
            <a:ext cx="5325115" cy="4611310"/>
            <a:chOff x="0" y="0"/>
            <a:chExt cx="4282440" cy="3708400"/>
          </a:xfrm>
        </p:grpSpPr>
        <p:sp>
          <p:nvSpPr>
            <p:cNvPr id="5" name="Freeform 7">
              <a:extLst>
                <a:ext uri="{FF2B5EF4-FFF2-40B4-BE49-F238E27FC236}">
                  <a16:creationId xmlns:a16="http://schemas.microsoft.com/office/drawing/2014/main" id="{90811306-43E8-C55F-FA5D-5F640CA4D5E0}"/>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A" dirty="0"/>
            </a:p>
          </p:txBody>
        </p:sp>
      </p:grpSp>
      <p:pic>
        <p:nvPicPr>
          <p:cNvPr id="6" name="Picture 5" descr="Cette icône représente une clé.">
            <a:extLst>
              <a:ext uri="{FF2B5EF4-FFF2-40B4-BE49-F238E27FC236}">
                <a16:creationId xmlns:a16="http://schemas.microsoft.com/office/drawing/2014/main" id="{E3FCDE20-30CA-8748-45C6-2A83F85F96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115171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2A620C-2EF3-01FB-DB47-46FC8111618C}"/>
              </a:ext>
            </a:extLst>
          </p:cNvPr>
          <p:cNvSpPr>
            <a:spLocks noGrp="1"/>
          </p:cNvSpPr>
          <p:nvPr>
            <p:ph sz="quarter" idx="4"/>
          </p:nvPr>
        </p:nvSpPr>
        <p:spPr>
          <a:xfrm>
            <a:off x="8680729" y="1303251"/>
            <a:ext cx="3046482" cy="782265"/>
          </a:xfrm>
        </p:spPr>
        <p:txBody>
          <a:bodyPr/>
          <a:lstStyle/>
          <a:p>
            <a:pPr marL="0" indent="0">
              <a:buNone/>
            </a:pPr>
            <a:r>
              <a:rPr lang="fr-CA" sz="2000" dirty="0"/>
              <a:t>Faire ce qu’il faut</a:t>
            </a:r>
          </a:p>
          <a:p>
            <a:pPr marL="0" indent="0">
              <a:buNone/>
            </a:pPr>
            <a:endParaRPr lang="fr-CA" sz="2000" dirty="0"/>
          </a:p>
        </p:txBody>
      </p:sp>
      <p:sp>
        <p:nvSpPr>
          <p:cNvPr id="3" name="Title 2">
            <a:extLst>
              <a:ext uri="{FF2B5EF4-FFF2-40B4-BE49-F238E27FC236}">
                <a16:creationId xmlns:a16="http://schemas.microsoft.com/office/drawing/2014/main" id="{29593612-20EF-2221-8292-A67DDCB4A715}"/>
              </a:ext>
            </a:extLst>
          </p:cNvPr>
          <p:cNvSpPr>
            <a:spLocks noGrp="1"/>
          </p:cNvSpPr>
          <p:nvPr>
            <p:ph type="title"/>
          </p:nvPr>
        </p:nvSpPr>
        <p:spPr>
          <a:xfrm>
            <a:off x="839789" y="1749722"/>
            <a:ext cx="3544934" cy="3739485"/>
          </a:xfrm>
        </p:spPr>
        <p:txBody>
          <a:bodyPr/>
          <a:lstStyle/>
          <a:p>
            <a:r>
              <a:rPr lang="fr-CA" dirty="0"/>
              <a:t>Le succès de la gestion des actifs, c’est…</a:t>
            </a:r>
          </a:p>
        </p:txBody>
      </p:sp>
      <p:grpSp>
        <p:nvGrpSpPr>
          <p:cNvPr id="5" name="Group 4">
            <a:extLst>
              <a:ext uri="{FF2B5EF4-FFF2-40B4-BE49-F238E27FC236}">
                <a16:creationId xmlns:a16="http://schemas.microsoft.com/office/drawing/2014/main" id="{1974A5EE-E964-2908-7B06-17A8B2123632}"/>
              </a:ext>
            </a:extLst>
          </p:cNvPr>
          <p:cNvGrpSpPr/>
          <p:nvPr/>
        </p:nvGrpSpPr>
        <p:grpSpPr>
          <a:xfrm rot="10800000">
            <a:off x="4688286" y="-190746"/>
            <a:ext cx="3517965" cy="3046575"/>
            <a:chOff x="0" y="0"/>
            <a:chExt cx="3619627" cy="3134614"/>
          </a:xfrm>
        </p:grpSpPr>
        <p:sp>
          <p:nvSpPr>
            <p:cNvPr id="6" name="Freeform 5">
              <a:extLst>
                <a:ext uri="{FF2B5EF4-FFF2-40B4-BE49-F238E27FC236}">
                  <a16:creationId xmlns:a16="http://schemas.microsoft.com/office/drawing/2014/main" id="{AE390590-FF52-587B-E9AC-85D78BCE26F7}"/>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fr-CA" dirty="0"/>
            </a:p>
          </p:txBody>
        </p:sp>
      </p:grpSp>
      <p:sp>
        <p:nvSpPr>
          <p:cNvPr id="7" name="Content Placeholder 2">
            <a:extLst>
              <a:ext uri="{FF2B5EF4-FFF2-40B4-BE49-F238E27FC236}">
                <a16:creationId xmlns:a16="http://schemas.microsoft.com/office/drawing/2014/main" id="{36E277A3-336E-0403-64A0-6473F276F8DC}"/>
              </a:ext>
            </a:extLst>
          </p:cNvPr>
          <p:cNvSpPr txBox="1">
            <a:spLocks/>
          </p:cNvSpPr>
          <p:nvPr/>
        </p:nvSpPr>
        <p:spPr>
          <a:xfrm>
            <a:off x="7524282" y="3266523"/>
            <a:ext cx="4051633" cy="65402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fr-CA" sz="2000" dirty="0">
                <a:solidFill>
                  <a:schemeClr val="bg1"/>
                </a:solidFill>
              </a:rPr>
              <a:t>Au bon actif</a:t>
            </a:r>
          </a:p>
          <a:p>
            <a:pPr marL="0" indent="0">
              <a:lnSpc>
                <a:spcPct val="100000"/>
              </a:lnSpc>
              <a:spcBef>
                <a:spcPts val="0"/>
              </a:spcBef>
              <a:spcAft>
                <a:spcPts val="300"/>
              </a:spcAft>
              <a:buNone/>
            </a:pPr>
            <a:endParaRPr lang="fr-CA" sz="2000" dirty="0">
              <a:solidFill>
                <a:schemeClr val="bg1"/>
              </a:solidFill>
            </a:endParaRPr>
          </a:p>
        </p:txBody>
      </p:sp>
      <p:sp>
        <p:nvSpPr>
          <p:cNvPr id="8" name="Content Placeholder 2">
            <a:extLst>
              <a:ext uri="{FF2B5EF4-FFF2-40B4-BE49-F238E27FC236}">
                <a16:creationId xmlns:a16="http://schemas.microsoft.com/office/drawing/2014/main" id="{BB83532F-0A8B-9E7E-7840-FC951AB3EC32}"/>
              </a:ext>
            </a:extLst>
          </p:cNvPr>
          <p:cNvSpPr txBox="1">
            <a:spLocks/>
          </p:cNvSpPr>
          <p:nvPr/>
        </p:nvSpPr>
        <p:spPr>
          <a:xfrm>
            <a:off x="6529199" y="5332448"/>
            <a:ext cx="3354104" cy="30777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
              </a:spcAft>
              <a:buNone/>
            </a:pPr>
            <a:r>
              <a:rPr lang="fr-CA" sz="2000" dirty="0">
                <a:solidFill>
                  <a:schemeClr val="bg1"/>
                </a:solidFill>
              </a:rPr>
              <a:t>Au bon moment</a:t>
            </a:r>
            <a:endParaRPr lang="fr-CA" sz="2000" b="1" dirty="0">
              <a:solidFill>
                <a:schemeClr val="bg1"/>
              </a:solidFill>
            </a:endParaRPr>
          </a:p>
        </p:txBody>
      </p:sp>
      <p:grpSp>
        <p:nvGrpSpPr>
          <p:cNvPr id="10" name="Group 6" descr="Cette photo montre une grande asphalteuse et un petit rouleau compresseur utilisés pour paver une route.">
            <a:extLst>
              <a:ext uri="{FF2B5EF4-FFF2-40B4-BE49-F238E27FC236}">
                <a16:creationId xmlns:a16="http://schemas.microsoft.com/office/drawing/2014/main" id="{829EEBD1-CD61-AE12-AD06-34CDB5EA7B94}"/>
              </a:ext>
            </a:extLst>
          </p:cNvPr>
          <p:cNvGrpSpPr>
            <a:grpSpLocks noChangeAspect="1"/>
          </p:cNvGrpSpPr>
          <p:nvPr/>
        </p:nvGrpSpPr>
        <p:grpSpPr>
          <a:xfrm>
            <a:off x="6712569" y="685802"/>
            <a:ext cx="1797246" cy="1556334"/>
            <a:chOff x="0" y="0"/>
            <a:chExt cx="4282440" cy="3708400"/>
          </a:xfrm>
        </p:grpSpPr>
        <p:sp>
          <p:nvSpPr>
            <p:cNvPr id="11" name="Freeform 7">
              <a:extLst>
                <a:ext uri="{FF2B5EF4-FFF2-40B4-BE49-F238E27FC236}">
                  <a16:creationId xmlns:a16="http://schemas.microsoft.com/office/drawing/2014/main" id="{5E31B9B1-19AF-5E95-13D9-790B859C5E98}"/>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A" dirty="0"/>
            </a:p>
          </p:txBody>
        </p:sp>
      </p:grpSp>
      <p:grpSp>
        <p:nvGrpSpPr>
          <p:cNvPr id="12" name="Group 8" descr="Cette photo montre un gros nid-de-poule rempli d’eau boueuse.">
            <a:extLst>
              <a:ext uri="{FF2B5EF4-FFF2-40B4-BE49-F238E27FC236}">
                <a16:creationId xmlns:a16="http://schemas.microsoft.com/office/drawing/2014/main" id="{2984B3A1-DE15-E2FB-AF51-39ED84F799A8}"/>
              </a:ext>
            </a:extLst>
          </p:cNvPr>
          <p:cNvGrpSpPr>
            <a:grpSpLocks noChangeAspect="1"/>
          </p:cNvGrpSpPr>
          <p:nvPr/>
        </p:nvGrpSpPr>
        <p:grpSpPr>
          <a:xfrm>
            <a:off x="5546877" y="2650835"/>
            <a:ext cx="1797246" cy="1556334"/>
            <a:chOff x="0" y="0"/>
            <a:chExt cx="4282440" cy="3708400"/>
          </a:xfrm>
        </p:grpSpPr>
        <p:sp>
          <p:nvSpPr>
            <p:cNvPr id="13" name="Freeform 9">
              <a:extLst>
                <a:ext uri="{FF2B5EF4-FFF2-40B4-BE49-F238E27FC236}">
                  <a16:creationId xmlns:a16="http://schemas.microsoft.com/office/drawing/2014/main" id="{3A0517B5-01D3-BD9A-4141-83C6140F3BA3}"/>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fr-CA" dirty="0"/>
            </a:p>
          </p:txBody>
        </p:sp>
      </p:grpSp>
      <p:grpSp>
        <p:nvGrpSpPr>
          <p:cNvPr id="14" name="Group 10" descr="Cette photo montre un vieux réveille-matin analogique avec les aiguilles indiquant 10 h 10.">
            <a:extLst>
              <a:ext uri="{FF2B5EF4-FFF2-40B4-BE49-F238E27FC236}">
                <a16:creationId xmlns:a16="http://schemas.microsoft.com/office/drawing/2014/main" id="{763BC2AF-84BF-54B5-7559-4F00FC3189F8}"/>
              </a:ext>
            </a:extLst>
          </p:cNvPr>
          <p:cNvGrpSpPr>
            <a:grpSpLocks noChangeAspect="1"/>
          </p:cNvGrpSpPr>
          <p:nvPr/>
        </p:nvGrpSpPr>
        <p:grpSpPr>
          <a:xfrm>
            <a:off x="4524516" y="4695762"/>
            <a:ext cx="1797246" cy="1556334"/>
            <a:chOff x="0" y="0"/>
            <a:chExt cx="4282440" cy="3708400"/>
          </a:xfrm>
        </p:grpSpPr>
        <p:sp>
          <p:nvSpPr>
            <p:cNvPr id="15" name="Freeform 11">
              <a:extLst>
                <a:ext uri="{FF2B5EF4-FFF2-40B4-BE49-F238E27FC236}">
                  <a16:creationId xmlns:a16="http://schemas.microsoft.com/office/drawing/2014/main" id="{5BF83FA0-CB62-2525-5740-E3BC563235BE}"/>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dirty="0"/>
            </a:p>
          </p:txBody>
        </p:sp>
      </p:grpSp>
      <p:pic>
        <p:nvPicPr>
          <p:cNvPr id="4" name="Picture 3" descr="Cette icône représente une clé.">
            <a:extLst>
              <a:ext uri="{FF2B5EF4-FFF2-40B4-BE49-F238E27FC236}">
                <a16:creationId xmlns:a16="http://schemas.microsoft.com/office/drawing/2014/main" id="{845E4A4E-5A3E-C5D3-F095-95729536A9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10707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B1E9-6E34-882A-32FD-26695BF7D726}"/>
              </a:ext>
            </a:extLst>
          </p:cNvPr>
          <p:cNvSpPr>
            <a:spLocks noGrp="1"/>
          </p:cNvSpPr>
          <p:nvPr>
            <p:ph type="title"/>
          </p:nvPr>
        </p:nvSpPr>
        <p:spPr>
          <a:xfrm>
            <a:off x="630464" y="1044539"/>
            <a:ext cx="6844393" cy="2243691"/>
          </a:xfrm>
        </p:spPr>
        <p:txBody>
          <a:bodyPr/>
          <a:lstStyle/>
          <a:p>
            <a:r>
              <a:rPr lang="fr-CA" dirty="0"/>
              <a:t>Mesures à prendre dès aujourd’hui</a:t>
            </a:r>
            <a:br>
              <a:rPr lang="fr-CA" dirty="0"/>
            </a:br>
            <a:endParaRPr lang="fr-CA" dirty="0"/>
          </a:p>
        </p:txBody>
      </p:sp>
      <p:sp>
        <p:nvSpPr>
          <p:cNvPr id="3" name="Content Placeholder 2">
            <a:extLst>
              <a:ext uri="{FF2B5EF4-FFF2-40B4-BE49-F238E27FC236}">
                <a16:creationId xmlns:a16="http://schemas.microsoft.com/office/drawing/2014/main" id="{3C96D71E-123B-C627-39EA-0D7888AE82B7}"/>
              </a:ext>
            </a:extLst>
          </p:cNvPr>
          <p:cNvSpPr>
            <a:spLocks noGrp="1"/>
          </p:cNvSpPr>
          <p:nvPr>
            <p:ph idx="1"/>
          </p:nvPr>
        </p:nvSpPr>
        <p:spPr>
          <a:xfrm>
            <a:off x="589910" y="3061534"/>
            <a:ext cx="2765898" cy="1769715"/>
          </a:xfrm>
        </p:spPr>
        <p:txBody>
          <a:bodyPr/>
          <a:lstStyle/>
          <a:p>
            <a:pPr marL="0" indent="0">
              <a:spcBef>
                <a:spcPts val="0"/>
              </a:spcBef>
              <a:buFont typeface="Arial" panose="020B0604020202020204" pitchFamily="34" charset="0"/>
              <a:buNone/>
            </a:pPr>
            <a:r>
              <a:rPr lang="fr-CA" sz="2300" b="1" dirty="0">
                <a:solidFill>
                  <a:schemeClr val="accent2"/>
                </a:solidFill>
                <a:latin typeface="+mj-lt"/>
              </a:rPr>
              <a:t>Politiques</a:t>
            </a:r>
            <a:br>
              <a:rPr lang="fr-CA" sz="2300" b="1" dirty="0">
                <a:solidFill>
                  <a:schemeClr val="accent2"/>
                </a:solidFill>
                <a:latin typeface="+mj-lt"/>
              </a:rPr>
            </a:br>
            <a:endParaRPr lang="fr-CA" sz="2300" b="1" dirty="0">
              <a:solidFill>
                <a:schemeClr val="accent2"/>
              </a:solidFill>
              <a:latin typeface="+mj-lt"/>
            </a:endParaRPr>
          </a:p>
          <a:p>
            <a:pPr marL="0" indent="0">
              <a:spcBef>
                <a:spcPts val="0"/>
              </a:spcBef>
              <a:buFont typeface="Arial" panose="020B0604020202020204" pitchFamily="34" charset="0"/>
              <a:buNone/>
            </a:pPr>
            <a:r>
              <a:rPr lang="fr-CA" sz="1600" dirty="0">
                <a:solidFill>
                  <a:srgbClr val="000000"/>
                </a:solidFill>
              </a:rPr>
              <a:t>Établir des lignes directrices pour prendre des décisions efficaces et efficientes.</a:t>
            </a:r>
          </a:p>
          <a:p>
            <a:pPr marL="0" indent="0">
              <a:spcBef>
                <a:spcPts val="0"/>
              </a:spcBef>
              <a:buFont typeface="Arial" panose="020B0604020202020204" pitchFamily="34" charset="0"/>
              <a:buNone/>
            </a:pPr>
            <a:endParaRPr lang="fr-CA" sz="1600" dirty="0">
              <a:solidFill>
                <a:srgbClr val="000000"/>
              </a:solidFill>
            </a:endParaRPr>
          </a:p>
        </p:txBody>
      </p:sp>
      <p:sp>
        <p:nvSpPr>
          <p:cNvPr id="5" name="AutoShape 2">
            <a:extLst>
              <a:ext uri="{FF2B5EF4-FFF2-40B4-BE49-F238E27FC236}">
                <a16:creationId xmlns:a16="http://schemas.microsoft.com/office/drawing/2014/main" id="{CEF533C8-DFD0-0EB5-585B-58F38E907293}"/>
              </a:ext>
            </a:extLst>
          </p:cNvPr>
          <p:cNvSpPr/>
          <p:nvPr/>
        </p:nvSpPr>
        <p:spPr>
          <a:xfrm>
            <a:off x="844137" y="6257313"/>
            <a:ext cx="11325122" cy="0"/>
          </a:xfrm>
          <a:prstGeom prst="line">
            <a:avLst/>
          </a:prstGeom>
          <a:ln w="19050" cap="rnd">
            <a:solidFill>
              <a:srgbClr val="004651"/>
            </a:solidFill>
            <a:prstDash val="solid"/>
            <a:headEnd type="none" w="sm" len="sm"/>
            <a:tailEnd type="none" w="sm" len="sm"/>
          </a:ln>
        </p:spPr>
        <p:txBody>
          <a:bodyPr/>
          <a:lstStyle/>
          <a:p>
            <a:endParaRPr lang="fr-CA" dirty="0"/>
          </a:p>
        </p:txBody>
      </p:sp>
      <p:grpSp>
        <p:nvGrpSpPr>
          <p:cNvPr id="6" name="Group 16">
            <a:extLst>
              <a:ext uri="{FF2B5EF4-FFF2-40B4-BE49-F238E27FC236}">
                <a16:creationId xmlns:a16="http://schemas.microsoft.com/office/drawing/2014/main" id="{DF939CFA-FDEB-2888-055F-06335FA7ED6D}"/>
              </a:ext>
            </a:extLst>
          </p:cNvPr>
          <p:cNvGrpSpPr/>
          <p:nvPr/>
        </p:nvGrpSpPr>
        <p:grpSpPr>
          <a:xfrm>
            <a:off x="686587" y="6147765"/>
            <a:ext cx="252996" cy="219096"/>
            <a:chOff x="0" y="0"/>
            <a:chExt cx="3619627" cy="3134614"/>
          </a:xfrm>
        </p:grpSpPr>
        <p:sp>
          <p:nvSpPr>
            <p:cNvPr id="7" name="Freeform 17">
              <a:extLst>
                <a:ext uri="{FF2B5EF4-FFF2-40B4-BE49-F238E27FC236}">
                  <a16:creationId xmlns:a16="http://schemas.microsoft.com/office/drawing/2014/main" id="{99ADC35A-9026-5B89-5342-0BA30652E6F8}"/>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fr-CA" dirty="0"/>
            </a:p>
          </p:txBody>
        </p:sp>
      </p:grpSp>
      <p:grpSp>
        <p:nvGrpSpPr>
          <p:cNvPr id="8" name="Group 18">
            <a:extLst>
              <a:ext uri="{FF2B5EF4-FFF2-40B4-BE49-F238E27FC236}">
                <a16:creationId xmlns:a16="http://schemas.microsoft.com/office/drawing/2014/main" id="{35D0DAE6-9F21-65D4-226F-192A1C3447FC}"/>
              </a:ext>
            </a:extLst>
          </p:cNvPr>
          <p:cNvGrpSpPr/>
          <p:nvPr/>
        </p:nvGrpSpPr>
        <p:grpSpPr>
          <a:xfrm>
            <a:off x="3538227" y="6147765"/>
            <a:ext cx="252996" cy="219096"/>
            <a:chOff x="0" y="0"/>
            <a:chExt cx="3619627" cy="3134614"/>
          </a:xfrm>
        </p:grpSpPr>
        <p:sp>
          <p:nvSpPr>
            <p:cNvPr id="9" name="Freeform 19">
              <a:extLst>
                <a:ext uri="{FF2B5EF4-FFF2-40B4-BE49-F238E27FC236}">
                  <a16:creationId xmlns:a16="http://schemas.microsoft.com/office/drawing/2014/main" id="{3A828DE8-BAAE-90FF-BEBA-B8E2E1247C10}"/>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fr-CA" dirty="0"/>
            </a:p>
          </p:txBody>
        </p:sp>
      </p:grpSp>
      <p:grpSp>
        <p:nvGrpSpPr>
          <p:cNvPr id="10" name="Group 20">
            <a:extLst>
              <a:ext uri="{FF2B5EF4-FFF2-40B4-BE49-F238E27FC236}">
                <a16:creationId xmlns:a16="http://schemas.microsoft.com/office/drawing/2014/main" id="{7595A8A5-A4FC-F3CC-6E28-63B6557ABE1B}"/>
              </a:ext>
            </a:extLst>
          </p:cNvPr>
          <p:cNvGrpSpPr/>
          <p:nvPr/>
        </p:nvGrpSpPr>
        <p:grpSpPr>
          <a:xfrm>
            <a:off x="6391933" y="6160441"/>
            <a:ext cx="252996" cy="219096"/>
            <a:chOff x="0" y="0"/>
            <a:chExt cx="3619627" cy="3134614"/>
          </a:xfrm>
        </p:grpSpPr>
        <p:sp>
          <p:nvSpPr>
            <p:cNvPr id="11" name="Freeform 21">
              <a:extLst>
                <a:ext uri="{FF2B5EF4-FFF2-40B4-BE49-F238E27FC236}">
                  <a16:creationId xmlns:a16="http://schemas.microsoft.com/office/drawing/2014/main" id="{F9F572E6-41E6-B088-F6DB-6DEF56823255}"/>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fr-CA" dirty="0"/>
            </a:p>
          </p:txBody>
        </p:sp>
      </p:grpSp>
      <p:grpSp>
        <p:nvGrpSpPr>
          <p:cNvPr id="12" name="Group 22">
            <a:extLst>
              <a:ext uri="{FF2B5EF4-FFF2-40B4-BE49-F238E27FC236}">
                <a16:creationId xmlns:a16="http://schemas.microsoft.com/office/drawing/2014/main" id="{B080F303-3D21-C628-4120-64ECCF73B657}"/>
              </a:ext>
            </a:extLst>
          </p:cNvPr>
          <p:cNvGrpSpPr/>
          <p:nvPr/>
        </p:nvGrpSpPr>
        <p:grpSpPr>
          <a:xfrm>
            <a:off x="9245639" y="6147765"/>
            <a:ext cx="252996" cy="219096"/>
            <a:chOff x="0" y="0"/>
            <a:chExt cx="3619627" cy="3134614"/>
          </a:xfrm>
        </p:grpSpPr>
        <p:sp>
          <p:nvSpPr>
            <p:cNvPr id="13" name="Freeform 23">
              <a:extLst>
                <a:ext uri="{FF2B5EF4-FFF2-40B4-BE49-F238E27FC236}">
                  <a16:creationId xmlns:a16="http://schemas.microsoft.com/office/drawing/2014/main" id="{BF375781-42D2-549D-4C33-7A5589FBC364}"/>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4651"/>
            </a:solidFill>
          </p:spPr>
          <p:txBody>
            <a:bodyPr/>
            <a:lstStyle/>
            <a:p>
              <a:endParaRPr lang="fr-CA" dirty="0"/>
            </a:p>
          </p:txBody>
        </p:sp>
      </p:grpSp>
      <p:sp>
        <p:nvSpPr>
          <p:cNvPr id="14" name="Content Placeholder 2">
            <a:extLst>
              <a:ext uri="{FF2B5EF4-FFF2-40B4-BE49-F238E27FC236}">
                <a16:creationId xmlns:a16="http://schemas.microsoft.com/office/drawing/2014/main" id="{6974C572-099E-31C4-3432-6B358F2D530F}"/>
              </a:ext>
            </a:extLst>
          </p:cNvPr>
          <p:cNvSpPr txBox="1">
            <a:spLocks/>
          </p:cNvSpPr>
          <p:nvPr/>
        </p:nvSpPr>
        <p:spPr>
          <a:xfrm>
            <a:off x="3443809" y="3061534"/>
            <a:ext cx="2450346" cy="201593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CA" sz="2300" b="1" dirty="0">
                <a:solidFill>
                  <a:schemeClr val="accent2"/>
                </a:solidFill>
                <a:latin typeface="+mj-lt"/>
              </a:rPr>
              <a:t>Résolution du Conseil</a:t>
            </a:r>
          </a:p>
          <a:p>
            <a:pPr marL="0" indent="0">
              <a:lnSpc>
                <a:spcPct val="100000"/>
              </a:lnSpc>
              <a:spcBef>
                <a:spcPts val="0"/>
              </a:spcBef>
              <a:buFont typeface="Arial" panose="020B0604020202020204" pitchFamily="34" charset="0"/>
              <a:buNone/>
            </a:pPr>
            <a:r>
              <a:rPr lang="fr-CA" sz="1600" dirty="0">
                <a:solidFill>
                  <a:srgbClr val="000000"/>
                </a:solidFill>
              </a:rPr>
              <a:t>Fournir au personnel les ressources dont il a besoin pour mettre en œuvre de bonnes pratiques de gestion des actifs.</a:t>
            </a:r>
          </a:p>
        </p:txBody>
      </p:sp>
      <p:sp>
        <p:nvSpPr>
          <p:cNvPr id="15" name="Content Placeholder 2">
            <a:extLst>
              <a:ext uri="{FF2B5EF4-FFF2-40B4-BE49-F238E27FC236}">
                <a16:creationId xmlns:a16="http://schemas.microsoft.com/office/drawing/2014/main" id="{270869E7-8E7E-8497-2E12-7C65186D45C0}"/>
              </a:ext>
            </a:extLst>
          </p:cNvPr>
          <p:cNvSpPr txBox="1">
            <a:spLocks/>
          </p:cNvSpPr>
          <p:nvPr/>
        </p:nvSpPr>
        <p:spPr>
          <a:xfrm>
            <a:off x="6297846" y="3061534"/>
            <a:ext cx="2450346" cy="141577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CA" sz="2300" b="1" dirty="0">
                <a:solidFill>
                  <a:schemeClr val="accent2"/>
                </a:solidFill>
                <a:latin typeface="+mj-lt"/>
              </a:rPr>
              <a:t>Participation</a:t>
            </a:r>
          </a:p>
          <a:p>
            <a:pPr marL="0" indent="0">
              <a:lnSpc>
                <a:spcPct val="100000"/>
              </a:lnSpc>
              <a:spcBef>
                <a:spcPts val="0"/>
              </a:spcBef>
              <a:buFont typeface="Arial" panose="020B0604020202020204" pitchFamily="34" charset="0"/>
              <a:buNone/>
            </a:pPr>
            <a:r>
              <a:rPr lang="fr-CA" sz="1600" dirty="0">
                <a:solidFill>
                  <a:srgbClr val="000000"/>
                </a:solidFill>
              </a:rPr>
              <a:t>Consulter les intervenants pour que la gestion des actifs réponde aux besoins de la collectivité. </a:t>
            </a:r>
          </a:p>
        </p:txBody>
      </p:sp>
      <p:sp>
        <p:nvSpPr>
          <p:cNvPr id="16" name="Content Placeholder 2">
            <a:extLst>
              <a:ext uri="{FF2B5EF4-FFF2-40B4-BE49-F238E27FC236}">
                <a16:creationId xmlns:a16="http://schemas.microsoft.com/office/drawing/2014/main" id="{2B7ACA49-BBB6-0AEE-8852-7424E4B05E47}"/>
              </a:ext>
            </a:extLst>
          </p:cNvPr>
          <p:cNvSpPr txBox="1">
            <a:spLocks/>
          </p:cNvSpPr>
          <p:nvPr/>
        </p:nvSpPr>
        <p:spPr>
          <a:xfrm>
            <a:off x="9151882" y="3061534"/>
            <a:ext cx="2227318" cy="275460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CA" sz="2300" b="1" dirty="0">
                <a:solidFill>
                  <a:schemeClr val="accent2"/>
                </a:solidFill>
                <a:latin typeface="+mj-lt"/>
              </a:rPr>
              <a:t>Coût du cycle de vie</a:t>
            </a:r>
          </a:p>
          <a:p>
            <a:pPr marL="0" indent="0">
              <a:lnSpc>
                <a:spcPct val="100000"/>
              </a:lnSpc>
              <a:spcBef>
                <a:spcPts val="0"/>
              </a:spcBef>
              <a:buFont typeface="Arial" panose="020B0604020202020204" pitchFamily="34" charset="0"/>
              <a:buNone/>
            </a:pPr>
            <a:r>
              <a:rPr lang="fr-CA" sz="1600" dirty="0">
                <a:solidFill>
                  <a:srgbClr val="000000"/>
                </a:solidFill>
              </a:rPr>
              <a:t>Prévoir les coûts de planification, de construction, de fonctionnement, d’entretien, de renouvellement et d’élimination à très </a:t>
            </a:r>
            <a:br>
              <a:rPr lang="fr-CA" sz="1600" dirty="0">
                <a:solidFill>
                  <a:srgbClr val="000000"/>
                </a:solidFill>
              </a:rPr>
            </a:br>
            <a:r>
              <a:rPr lang="fr-CA" sz="1600" dirty="0">
                <a:solidFill>
                  <a:srgbClr val="000000"/>
                </a:solidFill>
              </a:rPr>
              <a:t>long terme.</a:t>
            </a:r>
          </a:p>
        </p:txBody>
      </p:sp>
      <p:pic>
        <p:nvPicPr>
          <p:cNvPr id="4" name="Picture 3" descr="Cette icône représente une clé.">
            <a:extLst>
              <a:ext uri="{FF2B5EF4-FFF2-40B4-BE49-F238E27FC236}">
                <a16:creationId xmlns:a16="http://schemas.microsoft.com/office/drawing/2014/main" id="{0E6370FD-9BDB-B12B-534B-D27477071E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553869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2287-B025-8EEE-76B5-2DDEFC709FAE}"/>
              </a:ext>
            </a:extLst>
          </p:cNvPr>
          <p:cNvSpPr>
            <a:spLocks noGrp="1"/>
          </p:cNvSpPr>
          <p:nvPr>
            <p:ph type="title"/>
          </p:nvPr>
        </p:nvSpPr>
        <p:spPr>
          <a:xfrm>
            <a:off x="878030" y="1660716"/>
            <a:ext cx="10144991" cy="747897"/>
          </a:xfrm>
        </p:spPr>
        <p:txBody>
          <a:bodyPr/>
          <a:lstStyle/>
          <a:p>
            <a:pPr algn="ctr"/>
            <a:r>
              <a:rPr lang="en-US" dirty="0">
                <a:solidFill>
                  <a:srgbClr val="860038"/>
                </a:solidFill>
              </a:rPr>
              <a:t>Merci!</a:t>
            </a:r>
          </a:p>
        </p:txBody>
      </p:sp>
      <p:sp>
        <p:nvSpPr>
          <p:cNvPr id="3" name="Content Placeholder 2">
            <a:extLst>
              <a:ext uri="{FF2B5EF4-FFF2-40B4-BE49-F238E27FC236}">
                <a16:creationId xmlns:a16="http://schemas.microsoft.com/office/drawing/2014/main" id="{3082AC06-31E0-83B3-8FD8-A3E82C85DF83}"/>
              </a:ext>
            </a:extLst>
          </p:cNvPr>
          <p:cNvSpPr>
            <a:spLocks noGrp="1"/>
          </p:cNvSpPr>
          <p:nvPr>
            <p:ph sz="quarter" idx="4"/>
          </p:nvPr>
        </p:nvSpPr>
        <p:spPr>
          <a:xfrm>
            <a:off x="2303393" y="2666721"/>
            <a:ext cx="7585213" cy="1477328"/>
          </a:xfrm>
        </p:spPr>
        <p:txBody>
          <a:bodyPr/>
          <a:lstStyle/>
          <a:p>
            <a:pPr marL="0" indent="0">
              <a:buNone/>
            </a:pPr>
            <a:r>
              <a:rPr lang="fr-FR" dirty="0"/>
              <a:t>Cette présentation a été élaborée dans le cadre du Programme de gestion des actifs municipaux, mis en œuvre par la Fédération canadienne des municipalités et financé par le gouvernement du Canada.</a:t>
            </a:r>
            <a:endParaRPr lang="en-US" dirty="0"/>
          </a:p>
        </p:txBody>
      </p:sp>
      <p:pic>
        <p:nvPicPr>
          <p:cNvPr id="4" name="Picture 2" descr="logo fcm et mot-symbole canada">
            <a:extLst>
              <a:ext uri="{FF2B5EF4-FFF2-40B4-BE49-F238E27FC236}">
                <a16:creationId xmlns:a16="http://schemas.microsoft.com/office/drawing/2014/main" id="{E24D4CEC-ED64-14BB-3573-4BFFC5AFF200}"/>
              </a:ext>
            </a:extLst>
          </p:cNvPr>
          <p:cNvPicPr>
            <a:picLocks noChangeAspect="1"/>
          </p:cNvPicPr>
          <p:nvPr/>
        </p:nvPicPr>
        <p:blipFill>
          <a:blip r:embed="rId2"/>
          <a:srcRect/>
          <a:stretch>
            <a:fillRect/>
          </a:stretch>
        </p:blipFill>
        <p:spPr>
          <a:xfrm>
            <a:off x="0" y="5655056"/>
            <a:ext cx="12192000" cy="1202944"/>
          </a:xfrm>
          <a:prstGeom prst="rect">
            <a:avLst/>
          </a:prstGeom>
        </p:spPr>
      </p:pic>
    </p:spTree>
    <p:extLst>
      <p:ext uri="{BB962C8B-B14F-4D97-AF65-F5344CB8AC3E}">
        <p14:creationId xmlns:p14="http://schemas.microsoft.com/office/powerpoint/2010/main" val="1397694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5D943E-93ED-8E4D-4B9B-0069FAD92727}"/>
              </a:ext>
            </a:extLst>
          </p:cNvPr>
          <p:cNvSpPr>
            <a:spLocks noGrp="1"/>
          </p:cNvSpPr>
          <p:nvPr>
            <p:ph type="pic" idx="1"/>
          </p:nvPr>
        </p:nvSpPr>
        <p:spPr>
          <a:xfrm>
            <a:off x="3279913" y="1808922"/>
            <a:ext cx="5108713" cy="492443"/>
          </a:xfrm>
        </p:spPr>
        <p:txBody>
          <a:bodyPr/>
          <a:lstStyle/>
          <a:p>
            <a:endParaRPr lang="fr-CA" dirty="0"/>
          </a:p>
        </p:txBody>
      </p:sp>
      <p:sp>
        <p:nvSpPr>
          <p:cNvPr id="3" name="Title 2">
            <a:extLst>
              <a:ext uri="{FF2B5EF4-FFF2-40B4-BE49-F238E27FC236}">
                <a16:creationId xmlns:a16="http://schemas.microsoft.com/office/drawing/2014/main" id="{44380710-38AA-E3E6-80D5-4C8933109629}"/>
              </a:ext>
            </a:extLst>
          </p:cNvPr>
          <p:cNvSpPr>
            <a:spLocks noGrp="1"/>
          </p:cNvSpPr>
          <p:nvPr>
            <p:ph type="title"/>
          </p:nvPr>
        </p:nvSpPr>
        <p:spPr>
          <a:xfrm>
            <a:off x="977900" y="388099"/>
            <a:ext cx="10800832" cy="2326791"/>
          </a:xfrm>
        </p:spPr>
        <p:txBody>
          <a:bodyPr/>
          <a:lstStyle/>
          <a:p>
            <a:r>
              <a:rPr lang="fr-CA" dirty="0"/>
              <a:t>Mise en situation </a:t>
            </a:r>
            <a:br>
              <a:rPr lang="fr-CA" dirty="0"/>
            </a:br>
            <a:r>
              <a:rPr lang="fr-CA" sz="4000" dirty="0"/>
              <a:t>Quelle a été la leçon apprise?</a:t>
            </a:r>
            <a:br>
              <a:rPr lang="fr-CA" sz="4800" dirty="0"/>
            </a:br>
            <a:br>
              <a:rPr lang="fr-CA" sz="4800" dirty="0"/>
            </a:br>
            <a:endParaRPr lang="fr-CA" sz="4800" dirty="0"/>
          </a:p>
        </p:txBody>
      </p:sp>
      <p:sp>
        <p:nvSpPr>
          <p:cNvPr id="4" name="Content Placeholder 3">
            <a:extLst>
              <a:ext uri="{FF2B5EF4-FFF2-40B4-BE49-F238E27FC236}">
                <a16:creationId xmlns:a16="http://schemas.microsoft.com/office/drawing/2014/main" id="{C1A7B232-0A80-CE63-0E51-DB1BD026B21B}"/>
              </a:ext>
            </a:extLst>
          </p:cNvPr>
          <p:cNvSpPr>
            <a:spLocks noGrp="1"/>
          </p:cNvSpPr>
          <p:nvPr>
            <p:ph sz="quarter" idx="4"/>
          </p:nvPr>
        </p:nvSpPr>
        <p:spPr>
          <a:xfrm>
            <a:off x="8610600" y="2739437"/>
            <a:ext cx="3168132" cy="2752035"/>
          </a:xfrm>
        </p:spPr>
        <p:txBody>
          <a:bodyPr/>
          <a:lstStyle/>
          <a:p>
            <a:r>
              <a:rPr lang="fr-CA" dirty="0"/>
              <a:t>Comment avez-vous réagi?</a:t>
            </a:r>
          </a:p>
          <a:p>
            <a:r>
              <a:rPr lang="fr-CA" dirty="0"/>
              <a:t>En quoi cette situation vous a-t-elle permis d’améliorer votre planification de la gestion des actifs?</a:t>
            </a:r>
          </a:p>
        </p:txBody>
      </p:sp>
      <p:sp>
        <p:nvSpPr>
          <p:cNvPr id="5" name="TextBox 4">
            <a:extLst>
              <a:ext uri="{FF2B5EF4-FFF2-40B4-BE49-F238E27FC236}">
                <a16:creationId xmlns:a16="http://schemas.microsoft.com/office/drawing/2014/main" id="{ABF58CE9-AAFC-C4E7-3075-11AF92EBD61A}"/>
              </a:ext>
            </a:extLst>
          </p:cNvPr>
          <p:cNvSpPr txBox="1"/>
          <p:nvPr/>
        </p:nvSpPr>
        <p:spPr>
          <a:xfrm>
            <a:off x="390407" y="1918285"/>
            <a:ext cx="2696164" cy="1465695"/>
          </a:xfrm>
          <a:prstGeom prst="rect">
            <a:avLst/>
          </a:prstGeom>
          <a:solidFill>
            <a:schemeClr val="accent2"/>
          </a:solidFill>
        </p:spPr>
        <p:txBody>
          <a:bodyPr wrap="square" lIns="180000" tIns="360000" rIns="180000" bIns="360000" rtlCol="0">
            <a:spAutoFit/>
          </a:bodyPr>
          <a:lstStyle/>
          <a:p>
            <a:r>
              <a:rPr lang="fr-CA" sz="2400" dirty="0">
                <a:solidFill>
                  <a:schemeClr val="bg1"/>
                </a:solidFill>
              </a:rPr>
              <a:t>Que s’est-il passé?</a:t>
            </a:r>
          </a:p>
        </p:txBody>
      </p:sp>
      <p:pic>
        <p:nvPicPr>
          <p:cNvPr id="6" name="Picture 3" descr="Cette illustration représente un homme avec de grandes lunettes portant un casque de sécurité et un gilet de sécurité, tenant des papiers enroulés sous l’un de ses bras. ">
            <a:extLst>
              <a:ext uri="{FF2B5EF4-FFF2-40B4-BE49-F238E27FC236}">
                <a16:creationId xmlns:a16="http://schemas.microsoft.com/office/drawing/2014/main" id="{2BA7386A-382F-5C8B-D50F-434C0B9BE0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flipH="1">
            <a:off x="557507" y="3125901"/>
            <a:ext cx="2153876" cy="3220750"/>
          </a:xfrm>
          <a:prstGeom prst="rect">
            <a:avLst/>
          </a:prstGeom>
        </p:spPr>
      </p:pic>
      <p:pic>
        <p:nvPicPr>
          <p:cNvPr id="9" name="Picture 8" descr="Cette icône représente la silhouette de deux personnes des épaules à la tête avec des bulles de conversation qui se chevauchent.">
            <a:extLst>
              <a:ext uri="{FF2B5EF4-FFF2-40B4-BE49-F238E27FC236}">
                <a16:creationId xmlns:a16="http://schemas.microsoft.com/office/drawing/2014/main" id="{642845AD-835D-5B07-E052-6AD314102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pic>
        <p:nvPicPr>
          <p:cNvPr id="10" name="Picture 9" descr="Cette icône représente un document avec des lignes d’écriture et une loupe.">
            <a:extLst>
              <a:ext uri="{FF2B5EF4-FFF2-40B4-BE49-F238E27FC236}">
                <a16:creationId xmlns:a16="http://schemas.microsoft.com/office/drawing/2014/main" id="{73AB4615-2EA1-4D91-B275-4684E01B8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000" y="859214"/>
            <a:ext cx="668800" cy="668800"/>
          </a:xfrm>
          <a:prstGeom prst="rect">
            <a:avLst/>
          </a:prstGeom>
        </p:spPr>
      </p:pic>
    </p:spTree>
    <p:extLst>
      <p:ext uri="{BB962C8B-B14F-4D97-AF65-F5344CB8AC3E}">
        <p14:creationId xmlns:p14="http://schemas.microsoft.com/office/powerpoint/2010/main" val="135440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F115-6EBD-5527-D346-C75E18355B53}"/>
              </a:ext>
            </a:extLst>
          </p:cNvPr>
          <p:cNvSpPr>
            <a:spLocks noGrp="1"/>
          </p:cNvSpPr>
          <p:nvPr>
            <p:ph type="title"/>
          </p:nvPr>
        </p:nvSpPr>
        <p:spPr>
          <a:xfrm>
            <a:off x="630464" y="1044539"/>
            <a:ext cx="10515600" cy="747897"/>
          </a:xfrm>
        </p:spPr>
        <p:txBody>
          <a:bodyPr/>
          <a:lstStyle/>
          <a:p>
            <a:r>
              <a:rPr lang="fr-CA" dirty="0"/>
              <a:t>Reconnaissance des territoires</a:t>
            </a:r>
          </a:p>
        </p:txBody>
      </p:sp>
      <p:sp>
        <p:nvSpPr>
          <p:cNvPr id="3" name="Content Placeholder 2">
            <a:extLst>
              <a:ext uri="{FF2B5EF4-FFF2-40B4-BE49-F238E27FC236}">
                <a16:creationId xmlns:a16="http://schemas.microsoft.com/office/drawing/2014/main" id="{DC42D2A3-5DAC-DE66-DA7F-7C61F855043B}"/>
              </a:ext>
            </a:extLst>
          </p:cNvPr>
          <p:cNvSpPr>
            <a:spLocks noGrp="1"/>
          </p:cNvSpPr>
          <p:nvPr>
            <p:ph sz="half" idx="2"/>
          </p:nvPr>
        </p:nvSpPr>
        <p:spPr>
          <a:xfrm>
            <a:off x="3687536" y="3588237"/>
            <a:ext cx="8125278" cy="1107996"/>
          </a:xfrm>
        </p:spPr>
        <p:txBody>
          <a:bodyPr/>
          <a:lstStyle/>
          <a:p>
            <a:pPr marL="0" indent="0">
              <a:buNone/>
            </a:pPr>
            <a:r>
              <a:rPr lang="fr-CA" dirty="0"/>
              <a:t>Avant de commencer, </a:t>
            </a:r>
            <a:r>
              <a:rPr lang="fr-CA" dirty="0">
                <a:solidFill>
                  <a:schemeClr val="accent4"/>
                </a:solidFill>
              </a:rPr>
              <a:t>[nous tenons/je tiens</a:t>
            </a:r>
            <a:r>
              <a:rPr lang="fr-CA" dirty="0">
                <a:solidFill>
                  <a:schemeClr val="accent2"/>
                </a:solidFill>
              </a:rPr>
              <a:t>] </a:t>
            </a:r>
            <a:r>
              <a:rPr lang="fr-CA" dirty="0"/>
              <a:t>à souligner que nous nous trouvons/je me trouve sur le territoire traditionnel </a:t>
            </a:r>
            <a:r>
              <a:rPr lang="fr-CA" dirty="0">
                <a:solidFill>
                  <a:schemeClr val="accent4"/>
                </a:solidFill>
              </a:rPr>
              <a:t>[non cédé de la Nation algonquine </a:t>
            </a:r>
            <a:r>
              <a:rPr lang="fr-CA" dirty="0" err="1">
                <a:solidFill>
                  <a:schemeClr val="accent4"/>
                </a:solidFill>
              </a:rPr>
              <a:t>anishinaabe</a:t>
            </a:r>
            <a:r>
              <a:rPr lang="fr-CA" dirty="0">
                <a:solidFill>
                  <a:schemeClr val="accent4"/>
                </a:solidFill>
              </a:rPr>
              <a:t>]</a:t>
            </a:r>
            <a:r>
              <a:rPr lang="fr-CA" dirty="0"/>
              <a:t>.</a:t>
            </a:r>
            <a:endParaRPr lang="fr-CA" dirty="0">
              <a:solidFill>
                <a:schemeClr val="accent4"/>
              </a:solidFill>
            </a:endParaRPr>
          </a:p>
        </p:txBody>
      </p:sp>
    </p:spTree>
    <p:extLst>
      <p:ext uri="{BB962C8B-B14F-4D97-AF65-F5344CB8AC3E}">
        <p14:creationId xmlns:p14="http://schemas.microsoft.com/office/powerpoint/2010/main" val="256981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778B-232A-E950-5DA1-604F84308ECE}"/>
              </a:ext>
            </a:extLst>
          </p:cNvPr>
          <p:cNvSpPr>
            <a:spLocks noGrp="1"/>
          </p:cNvSpPr>
          <p:nvPr>
            <p:ph type="title"/>
          </p:nvPr>
        </p:nvSpPr>
        <p:spPr>
          <a:xfrm>
            <a:off x="630464" y="864000"/>
            <a:ext cx="10515600" cy="1217524"/>
          </a:xfrm>
        </p:spPr>
        <p:txBody>
          <a:bodyPr>
            <a:normAutofit fontScale="90000"/>
          </a:bodyPr>
          <a:lstStyle/>
          <a:p>
            <a:r>
              <a:rPr lang="fr-CA"/>
              <a:t>Pourquoi investir dans </a:t>
            </a:r>
            <a:br>
              <a:rPr lang="fr-CA"/>
            </a:br>
            <a:r>
              <a:rPr lang="fr-CA"/>
              <a:t>la gestion des actifs? </a:t>
            </a:r>
            <a:r>
              <a:rPr lang="fr-CA" dirty="0"/>
              <a:t>(4 min)</a:t>
            </a:r>
          </a:p>
        </p:txBody>
      </p:sp>
      <p:pic>
        <p:nvPicPr>
          <p:cNvPr id="9" name="Picture 8" descr="Cette icône représente un mégaphone avec des lignes représentant la parole.">
            <a:extLst>
              <a:ext uri="{FF2B5EF4-FFF2-40B4-BE49-F238E27FC236}">
                <a16:creationId xmlns:a16="http://schemas.microsoft.com/office/drawing/2014/main" id="{FEA3CEBC-1299-0EAC-A78C-248E6DFBB7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pic>
        <p:nvPicPr>
          <p:cNvPr id="3" name="Online Media 2" descr="Cette image contient un lien vers une vidéo de la FCM intitulée « Pourquoi investir dans la gestion des actifs? » ">
            <a:hlinkClick r:id="" action="ppaction://media"/>
            <a:extLst>
              <a:ext uri="{FF2B5EF4-FFF2-40B4-BE49-F238E27FC236}">
                <a16:creationId xmlns:a16="http://schemas.microsoft.com/office/drawing/2014/main" id="{A2B9060A-1EAF-08E0-D982-9CF90EE23493}"/>
              </a:ext>
            </a:extLst>
          </p:cNvPr>
          <p:cNvPicPr>
            <a:picLocks noRot="1" noChangeAspect="1"/>
          </p:cNvPicPr>
          <p:nvPr>
            <a:videoFile r:link="rId1"/>
          </p:nvPr>
        </p:nvPicPr>
        <p:blipFill>
          <a:blip r:embed="rId5"/>
          <a:srcRect/>
          <a:stretch/>
        </p:blipFill>
        <p:spPr>
          <a:xfrm>
            <a:off x="2844762" y="2882900"/>
            <a:ext cx="6502476" cy="3282550"/>
          </a:xfrm>
          <a:prstGeom prst="rect">
            <a:avLst/>
          </a:prstGeom>
        </p:spPr>
      </p:pic>
    </p:spTree>
    <p:extLst>
      <p:ext uri="{BB962C8B-B14F-4D97-AF65-F5344CB8AC3E}">
        <p14:creationId xmlns:p14="http://schemas.microsoft.com/office/powerpoint/2010/main" val="392053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1C6E-04A4-E7C9-7DBC-8FBD2FFC5C23}"/>
              </a:ext>
            </a:extLst>
          </p:cNvPr>
          <p:cNvSpPr>
            <a:spLocks noGrp="1"/>
          </p:cNvSpPr>
          <p:nvPr>
            <p:ph type="title"/>
          </p:nvPr>
        </p:nvSpPr>
        <p:spPr>
          <a:xfrm>
            <a:off x="630464" y="2319579"/>
            <a:ext cx="5124877" cy="2243691"/>
          </a:xfrm>
        </p:spPr>
        <p:txBody>
          <a:bodyPr/>
          <a:lstStyle/>
          <a:p>
            <a:r>
              <a:rPr lang="fr-CA" dirty="0"/>
              <a:t>Comment </a:t>
            </a:r>
            <a:br>
              <a:rPr lang="fr-CA" dirty="0"/>
            </a:br>
            <a:r>
              <a:rPr lang="fr-CA" dirty="0"/>
              <a:t>gère-t-on</a:t>
            </a:r>
            <a:br>
              <a:rPr lang="fr-CA" dirty="0"/>
            </a:br>
            <a:r>
              <a:rPr lang="fr-CA" dirty="0"/>
              <a:t>les actifs?</a:t>
            </a:r>
          </a:p>
        </p:txBody>
      </p:sp>
      <p:sp>
        <p:nvSpPr>
          <p:cNvPr id="4" name="Freeform 7" descr="Cette illustration représente une collectivité avec des voitures, des rues, des bâtiments, une piste cyclable, des gens, des arbres et des montagnes.">
            <a:extLst>
              <a:ext uri="{FF2B5EF4-FFF2-40B4-BE49-F238E27FC236}">
                <a16:creationId xmlns:a16="http://schemas.microsoft.com/office/drawing/2014/main" id="{BED2D047-8A0B-82A4-BAC2-AA7A28747AB6}"/>
              </a:ext>
            </a:extLst>
          </p:cNvPr>
          <p:cNvSpPr/>
          <p:nvPr/>
        </p:nvSpPr>
        <p:spPr>
          <a:xfrm>
            <a:off x="6236420" y="1136400"/>
            <a:ext cx="5325116" cy="461131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a:stretch>
          </a:blipFill>
        </p:spPr>
        <p:txBody>
          <a:bodyPr/>
          <a:lstStyle/>
          <a:p>
            <a:endParaRPr lang="fr-CA" dirty="0"/>
          </a:p>
        </p:txBody>
      </p:sp>
      <p:pic>
        <p:nvPicPr>
          <p:cNvPr id="5" name="Picture 4" descr="Cette icône représente un mégaphone avec des lignes représentant la parole.">
            <a:extLst>
              <a:ext uri="{FF2B5EF4-FFF2-40B4-BE49-F238E27FC236}">
                <a16:creationId xmlns:a16="http://schemas.microsoft.com/office/drawing/2014/main" id="{8D91984D-8AD2-A35E-3293-6BF62B74E9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414297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238044-1264-04E3-6E77-6BB0D3091A0A}"/>
              </a:ext>
            </a:extLst>
          </p:cNvPr>
          <p:cNvSpPr>
            <a:spLocks noGrp="1"/>
          </p:cNvSpPr>
          <p:nvPr>
            <p:ph sz="quarter" idx="4"/>
          </p:nvPr>
        </p:nvSpPr>
        <p:spPr>
          <a:xfrm>
            <a:off x="2423099" y="3256773"/>
            <a:ext cx="1846059" cy="1107996"/>
          </a:xfrm>
        </p:spPr>
        <p:txBody>
          <a:bodyPr/>
          <a:lstStyle/>
          <a:p>
            <a:pPr marL="0" indent="0">
              <a:buNone/>
            </a:pPr>
            <a:r>
              <a:rPr lang="fr-CA" dirty="0"/>
              <a:t>Gestion des services ET des actifs</a:t>
            </a:r>
          </a:p>
        </p:txBody>
      </p:sp>
      <p:sp>
        <p:nvSpPr>
          <p:cNvPr id="3" name="Title 2">
            <a:extLst>
              <a:ext uri="{FF2B5EF4-FFF2-40B4-BE49-F238E27FC236}">
                <a16:creationId xmlns:a16="http://schemas.microsoft.com/office/drawing/2014/main" id="{7D016342-99D6-129F-D8D0-04356F51336C}"/>
              </a:ext>
            </a:extLst>
          </p:cNvPr>
          <p:cNvSpPr>
            <a:spLocks noGrp="1"/>
          </p:cNvSpPr>
          <p:nvPr>
            <p:ph type="title"/>
          </p:nvPr>
        </p:nvSpPr>
        <p:spPr>
          <a:xfrm>
            <a:off x="630464" y="1044539"/>
            <a:ext cx="3638694" cy="2135617"/>
          </a:xfrm>
        </p:spPr>
        <p:txBody>
          <a:bodyPr>
            <a:normAutofit fontScale="90000"/>
          </a:bodyPr>
          <a:lstStyle/>
          <a:p>
            <a:r>
              <a:rPr lang="fr-CA" dirty="0">
                <a:solidFill>
                  <a:schemeClr val="accent3"/>
                </a:solidFill>
              </a:rPr>
              <a:t>Vue d’ensemble</a:t>
            </a:r>
          </a:p>
        </p:txBody>
      </p:sp>
      <p:grpSp>
        <p:nvGrpSpPr>
          <p:cNvPr id="4" name="Group 2">
            <a:extLst>
              <a:ext uri="{FF2B5EF4-FFF2-40B4-BE49-F238E27FC236}">
                <a16:creationId xmlns:a16="http://schemas.microsoft.com/office/drawing/2014/main" id="{97201393-B42E-FE66-004B-670F549B5B5E}"/>
              </a:ext>
            </a:extLst>
          </p:cNvPr>
          <p:cNvGrpSpPr/>
          <p:nvPr/>
        </p:nvGrpSpPr>
        <p:grpSpPr>
          <a:xfrm>
            <a:off x="-1430215" y="3768020"/>
            <a:ext cx="4251935" cy="3682196"/>
            <a:chOff x="0" y="0"/>
            <a:chExt cx="3619627" cy="3134614"/>
          </a:xfrm>
        </p:grpSpPr>
        <p:sp>
          <p:nvSpPr>
            <p:cNvPr id="5" name="Freeform 3">
              <a:extLst>
                <a:ext uri="{FF2B5EF4-FFF2-40B4-BE49-F238E27FC236}">
                  <a16:creationId xmlns:a16="http://schemas.microsoft.com/office/drawing/2014/main" id="{14B62BAD-CBD0-89F2-1ACD-5BD756C8037D}"/>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fr-CA" dirty="0"/>
            </a:p>
          </p:txBody>
        </p:sp>
      </p:grpSp>
      <p:grpSp>
        <p:nvGrpSpPr>
          <p:cNvPr id="6" name="Group 6">
            <a:extLst>
              <a:ext uri="{FF2B5EF4-FFF2-40B4-BE49-F238E27FC236}">
                <a16:creationId xmlns:a16="http://schemas.microsoft.com/office/drawing/2014/main" id="{71127AD4-88EC-2496-A44C-6C0D6699E297}"/>
              </a:ext>
            </a:extLst>
          </p:cNvPr>
          <p:cNvGrpSpPr/>
          <p:nvPr/>
        </p:nvGrpSpPr>
        <p:grpSpPr>
          <a:xfrm>
            <a:off x="2710537" y="5966001"/>
            <a:ext cx="1426510" cy="1235365"/>
            <a:chOff x="0" y="0"/>
            <a:chExt cx="3619627" cy="3134614"/>
          </a:xfrm>
        </p:grpSpPr>
        <p:sp>
          <p:nvSpPr>
            <p:cNvPr id="7" name="Freeform 7">
              <a:extLst>
                <a:ext uri="{FF2B5EF4-FFF2-40B4-BE49-F238E27FC236}">
                  <a16:creationId xmlns:a16="http://schemas.microsoft.com/office/drawing/2014/main" id="{105A8B4A-D145-8176-A76D-2A289C035713}"/>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A4E473"/>
            </a:solidFill>
          </p:spPr>
          <p:txBody>
            <a:bodyPr/>
            <a:lstStyle/>
            <a:p>
              <a:endParaRPr lang="fr-CA" dirty="0"/>
            </a:p>
          </p:txBody>
        </p:sp>
      </p:grpSp>
      <p:pic>
        <p:nvPicPr>
          <p:cNvPr id="9" name="Picture 8" descr="Cette photo montre des gens sur un chemin sur le bord d’une rivière lors du coucher du soleil. Deux personnes font du vélo, une personne est assise sur un banc public situé sous un arbre et un groupe de personnes marche. ">
            <a:extLst>
              <a:ext uri="{FF2B5EF4-FFF2-40B4-BE49-F238E27FC236}">
                <a16:creationId xmlns:a16="http://schemas.microsoft.com/office/drawing/2014/main" id="{1C3F9346-9AFB-D5B9-9898-67EE845BB3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0458" y="1027406"/>
            <a:ext cx="7222778" cy="4803185"/>
          </a:xfrm>
          <a:prstGeom prst="rect">
            <a:avLst/>
          </a:prstGeom>
        </p:spPr>
      </p:pic>
      <p:pic>
        <p:nvPicPr>
          <p:cNvPr id="10" name="Picture 9" descr="Cette icône représente une clé.">
            <a:extLst>
              <a:ext uri="{FF2B5EF4-FFF2-40B4-BE49-F238E27FC236}">
                <a16:creationId xmlns:a16="http://schemas.microsoft.com/office/drawing/2014/main" id="{FEDE9E5B-D736-7AFB-56D6-566BE5C19B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217080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1622-13C5-47F5-CD0C-09C1D9DF1696}"/>
              </a:ext>
            </a:extLst>
          </p:cNvPr>
          <p:cNvSpPr>
            <a:spLocks noGrp="1"/>
          </p:cNvSpPr>
          <p:nvPr>
            <p:ph type="title"/>
          </p:nvPr>
        </p:nvSpPr>
        <p:spPr/>
        <p:txBody>
          <a:bodyPr anchor="t" anchorCtr="0">
            <a:normAutofit fontScale="90000"/>
          </a:bodyPr>
          <a:lstStyle/>
          <a:p>
            <a:r>
              <a:rPr lang="fr-CA"/>
              <a:t>Gestion des actifs?</a:t>
            </a:r>
            <a:br>
              <a:rPr lang="fr-CA"/>
            </a:br>
            <a:endParaRPr lang="fr-CA"/>
          </a:p>
        </p:txBody>
      </p:sp>
      <p:graphicFrame>
        <p:nvGraphicFramePr>
          <p:cNvPr id="12" name="Table 6">
            <a:extLst>
              <a:ext uri="{FF2B5EF4-FFF2-40B4-BE49-F238E27FC236}">
                <a16:creationId xmlns:a16="http://schemas.microsoft.com/office/drawing/2014/main" id="{01EBA862-7E7E-75AA-BDA4-A540F35CDFB6}"/>
              </a:ext>
            </a:extLst>
          </p:cNvPr>
          <p:cNvGraphicFramePr>
            <a:graphicFrameLocks noGrp="1"/>
          </p:cNvGraphicFramePr>
          <p:nvPr>
            <p:extLst>
              <p:ext uri="{D42A27DB-BD31-4B8C-83A1-F6EECF244321}">
                <p14:modId xmlns:p14="http://schemas.microsoft.com/office/powerpoint/2010/main" val="3418620391"/>
              </p:ext>
            </p:extLst>
          </p:nvPr>
        </p:nvGraphicFramePr>
        <p:xfrm>
          <a:off x="630464" y="2761312"/>
          <a:ext cx="10515600" cy="334823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1031750">
                <a:tc>
                  <a:txBody>
                    <a:bodyPr/>
                    <a:lstStyle/>
                    <a:p>
                      <a:pPr algn="ctr">
                        <a:lnSpc>
                          <a:spcPct val="100000"/>
                        </a:lnSpc>
                        <a:defRPr/>
                      </a:pPr>
                      <a:r>
                        <a:rPr lang="fr-CA" sz="2400" b="1" u="none" noProof="0" dirty="0">
                          <a:solidFill>
                            <a:schemeClr val="accent3"/>
                          </a:solidFill>
                          <a:latin typeface="+mn-lt"/>
                        </a:rPr>
                        <a:t>Gestion habituelle </a:t>
                      </a:r>
                      <a:br>
                        <a:rPr lang="fr-CA" sz="2400" b="1" u="none" noProof="0" dirty="0">
                          <a:solidFill>
                            <a:schemeClr val="accent3"/>
                          </a:solidFill>
                          <a:latin typeface="+mn-lt"/>
                        </a:rPr>
                      </a:br>
                      <a:r>
                        <a:rPr lang="fr-CA" sz="2400" b="1" u="none" noProof="0" dirty="0">
                          <a:solidFill>
                            <a:schemeClr val="accent3"/>
                          </a:solidFill>
                          <a:latin typeface="+mn-lt"/>
                        </a:rPr>
                        <a:t>des actifs</a:t>
                      </a: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ts val="5039"/>
                        </a:lnSpc>
                        <a:defRPr/>
                      </a:pPr>
                      <a:r>
                        <a:rPr lang="fr-CA" sz="2400" b="1" u="none" noProof="0" dirty="0">
                          <a:solidFill>
                            <a:schemeClr val="accent3"/>
                          </a:solidFill>
                          <a:latin typeface="+mn-lt"/>
                        </a:rPr>
                        <a:t>Gestion des actifs</a:t>
                      </a: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0"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0"/>
                  </a:ext>
                </a:extLst>
              </a:tr>
              <a:tr h="1031750">
                <a:tc>
                  <a:txBody>
                    <a:bodyPr/>
                    <a:lstStyle/>
                    <a:p>
                      <a:pPr algn="ctr">
                        <a:lnSpc>
                          <a:spcPct val="100000"/>
                        </a:lnSpc>
                      </a:pPr>
                      <a:r>
                        <a:rPr lang="fr-CA" sz="1800" noProof="0" dirty="0">
                          <a:solidFill>
                            <a:srgbClr val="F4F4F4"/>
                          </a:solidFill>
                          <a:latin typeface="+mn-lt"/>
                        </a:rPr>
                        <a:t>Comment assurer le bon</a:t>
                      </a:r>
                      <a:br>
                        <a:rPr lang="fr-CA" sz="1800" noProof="0" dirty="0">
                          <a:solidFill>
                            <a:srgbClr val="F4F4F4"/>
                          </a:solidFill>
                          <a:latin typeface="+mn-lt"/>
                        </a:rPr>
                      </a:br>
                      <a:r>
                        <a:rPr lang="fr-CA" sz="1800" noProof="0" dirty="0">
                          <a:solidFill>
                            <a:srgbClr val="F4F4F4"/>
                          </a:solidFill>
                          <a:latin typeface="+mn-lt"/>
                        </a:rPr>
                        <a:t> fonctionnement des actifs?</a:t>
                      </a:r>
                      <a:endParaRPr lang="fr-CA" sz="1800" noProof="0" dirty="0">
                        <a:latin typeface="+mn-lt"/>
                      </a:endParaRP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tc>
                  <a:txBody>
                    <a:bodyPr/>
                    <a:lstStyle/>
                    <a:p>
                      <a:pPr algn="ctr">
                        <a:lnSpc>
                          <a:spcPct val="100000"/>
                        </a:lnSpc>
                      </a:pPr>
                      <a:r>
                        <a:rPr lang="fr-CA" sz="1800" noProof="0" dirty="0">
                          <a:solidFill>
                            <a:srgbClr val="F4F4F4"/>
                          </a:solidFill>
                          <a:latin typeface="+mn-lt"/>
                        </a:rPr>
                        <a:t>Nos actifs répondent-ils aux </a:t>
                      </a:r>
                      <a:br>
                        <a:rPr lang="fr-CA" sz="1800" noProof="0" dirty="0">
                          <a:solidFill>
                            <a:srgbClr val="F4F4F4"/>
                          </a:solidFill>
                          <a:latin typeface="+mn-lt"/>
                        </a:rPr>
                      </a:br>
                      <a:r>
                        <a:rPr lang="fr-CA" sz="1800" noProof="0" dirty="0">
                          <a:solidFill>
                            <a:srgbClr val="F4F4F4"/>
                          </a:solidFill>
                          <a:latin typeface="+mn-lt"/>
                        </a:rPr>
                        <a:t>besoins de la collectivité?</a:t>
                      </a:r>
                      <a:endParaRPr lang="fr-CA" sz="1800" noProof="0" dirty="0">
                        <a:latin typeface="+mn-lt"/>
                      </a:endParaRP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9525"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1"/>
                  </a:ext>
                </a:extLst>
              </a:tr>
              <a:tr h="1031750">
                <a:tc>
                  <a:txBody>
                    <a:bodyPr/>
                    <a:lstStyle/>
                    <a:p>
                      <a:pPr algn="ctr">
                        <a:lnSpc>
                          <a:spcPct val="100000"/>
                        </a:lnSpc>
                      </a:pPr>
                      <a:r>
                        <a:rPr lang="fr-CA" sz="1800" noProof="0" dirty="0">
                          <a:solidFill>
                            <a:srgbClr val="F4F4F4"/>
                          </a:solidFill>
                          <a:latin typeface="+mn-lt"/>
                        </a:rPr>
                        <a:t>Comment réduire nos dépenses </a:t>
                      </a:r>
                      <a:br>
                        <a:rPr lang="fr-CA" sz="1800" noProof="0" dirty="0">
                          <a:solidFill>
                            <a:srgbClr val="F4F4F4"/>
                          </a:solidFill>
                          <a:latin typeface="+mn-lt"/>
                        </a:rPr>
                      </a:br>
                      <a:r>
                        <a:rPr lang="fr-CA" sz="1800" noProof="0" dirty="0">
                          <a:solidFill>
                            <a:srgbClr val="F4F4F4"/>
                          </a:solidFill>
                          <a:latin typeface="+mn-lt"/>
                        </a:rPr>
                        <a:t>en immobilisations?</a:t>
                      </a:r>
                      <a:endParaRPr lang="fr-CA" sz="1800" noProof="0" dirty="0">
                        <a:latin typeface="+mn-lt"/>
                      </a:endParaRPr>
                    </a:p>
                  </a:txBody>
                  <a:tcPr marL="190500" marR="190500" marT="190500" marB="190500" anchor="ctr">
                    <a:lnL w="0" cap="flat" cmpd="sng" algn="ctr">
                      <a:solidFill>
                        <a:srgbClr val="A4E473"/>
                      </a:solidFill>
                      <a:prstDash val="solid"/>
                      <a:round/>
                      <a:headEnd type="none" w="med" len="med"/>
                      <a:tailEnd type="none" w="med" len="med"/>
                    </a:lnL>
                    <a:lnR w="9525"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tc>
                  <a:txBody>
                    <a:bodyPr/>
                    <a:lstStyle/>
                    <a:p>
                      <a:pPr algn="ctr">
                        <a:lnSpc>
                          <a:spcPct val="100000"/>
                        </a:lnSpc>
                        <a:defRPr/>
                      </a:pPr>
                      <a:r>
                        <a:rPr lang="fr-CA" sz="1800" noProof="0" dirty="0">
                          <a:solidFill>
                            <a:srgbClr val="F4F4F4"/>
                          </a:solidFill>
                          <a:latin typeface="+mn-lt"/>
                        </a:rPr>
                        <a:t>Que nous coûtent nos immobilisations </a:t>
                      </a:r>
                      <a:br>
                        <a:rPr lang="fr-CA" sz="1800" noProof="0" dirty="0">
                          <a:solidFill>
                            <a:srgbClr val="F4F4F4"/>
                          </a:solidFill>
                          <a:latin typeface="+mn-lt"/>
                        </a:rPr>
                      </a:br>
                      <a:r>
                        <a:rPr lang="fr-CA" sz="1800" noProof="0" dirty="0">
                          <a:solidFill>
                            <a:srgbClr val="F4F4F4"/>
                          </a:solidFill>
                          <a:latin typeface="+mn-lt"/>
                        </a:rPr>
                        <a:t>et leur exploitation?</a:t>
                      </a:r>
                    </a:p>
                    <a:p>
                      <a:pPr algn="ctr">
                        <a:lnSpc>
                          <a:spcPct val="100000"/>
                        </a:lnSpc>
                        <a:defRPr/>
                      </a:pPr>
                      <a:endParaRPr lang="fr-CA" sz="1800" noProof="0" dirty="0">
                        <a:solidFill>
                          <a:srgbClr val="F4F4F4"/>
                        </a:solidFill>
                        <a:latin typeface="+mn-lt"/>
                      </a:endParaRPr>
                    </a:p>
                  </a:txBody>
                  <a:tcPr marL="190500" marR="190500" marT="190500" marB="190500" anchor="ctr">
                    <a:lnL w="9525" cap="flat" cmpd="sng" algn="ctr">
                      <a:solidFill>
                        <a:srgbClr val="A4E473"/>
                      </a:solidFill>
                      <a:prstDash val="solid"/>
                      <a:round/>
                      <a:headEnd type="none" w="med" len="med"/>
                      <a:tailEnd type="none" w="med" len="med"/>
                    </a:lnL>
                    <a:lnR w="0" cap="flat" cmpd="sng" algn="ctr">
                      <a:solidFill>
                        <a:srgbClr val="A4E473"/>
                      </a:solidFill>
                      <a:prstDash val="solid"/>
                      <a:round/>
                      <a:headEnd type="none" w="med" len="med"/>
                      <a:tailEnd type="none" w="med" len="med"/>
                    </a:lnR>
                    <a:lnT w="9525" cap="flat" cmpd="sng" algn="ctr">
                      <a:solidFill>
                        <a:srgbClr val="A4E473"/>
                      </a:solidFill>
                      <a:prstDash val="solid"/>
                      <a:round/>
                      <a:headEnd type="none" w="med" len="med"/>
                      <a:tailEnd type="none" w="med" len="med"/>
                    </a:lnT>
                    <a:lnB w="0" cap="flat" cmpd="sng" algn="ctr">
                      <a:solidFill>
                        <a:srgbClr val="A4E473"/>
                      </a:solidFill>
                      <a:prstDash val="solid"/>
                      <a:round/>
                      <a:headEnd type="none" w="med" len="med"/>
                      <a:tailEnd type="none" w="med" len="med"/>
                    </a:lnB>
                    <a:solidFill>
                      <a:srgbClr val="004651"/>
                    </a:solidFill>
                  </a:tcPr>
                </a:tc>
                <a:extLst>
                  <a:ext uri="{0D108BD9-81ED-4DB2-BD59-A6C34878D82A}">
                    <a16:rowId xmlns:a16="http://schemas.microsoft.com/office/drawing/2014/main" val="10002"/>
                  </a:ext>
                </a:extLst>
              </a:tr>
            </a:tbl>
          </a:graphicData>
        </a:graphic>
      </p:graphicFrame>
      <p:pic>
        <p:nvPicPr>
          <p:cNvPr id="13" name="Picture 10">
            <a:extLst>
              <a:ext uri="{FF2B5EF4-FFF2-40B4-BE49-F238E27FC236}">
                <a16:creationId xmlns:a16="http://schemas.microsoft.com/office/drawing/2014/main" id="{93A4C084-41A2-F65F-1404-E38D5D5AF1A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202489" y="2761312"/>
            <a:ext cx="1371550" cy="913795"/>
          </a:xfrm>
          <a:prstGeom prst="rect">
            <a:avLst/>
          </a:prstGeom>
        </p:spPr>
      </p:pic>
      <p:pic>
        <p:nvPicPr>
          <p:cNvPr id="4" name="Picture 3" descr="Cette icône représente la silhouette de deux personnes des épaules à la tête avec des bulles de conversation qui se chevauchent.">
            <a:extLst>
              <a:ext uri="{FF2B5EF4-FFF2-40B4-BE49-F238E27FC236}">
                <a16:creationId xmlns:a16="http://schemas.microsoft.com/office/drawing/2014/main" id="{6CF8010D-256F-E00D-ED01-DDF5BB63D59D}"/>
              </a:ext>
            </a:extLst>
          </p:cNvPr>
          <p:cNvPicPr>
            <a:picLocks noChangeAspect="1"/>
          </p:cNvPicPr>
          <p:nvPr/>
        </p:nvPicPr>
        <p:blipFill>
          <a:blip r:embed="rId5"/>
          <a:srcRect/>
          <a:stretch/>
        </p:blipFill>
        <p:spPr>
          <a:xfrm>
            <a:off x="161000" y="160140"/>
            <a:ext cx="668800" cy="662720"/>
          </a:xfrm>
          <a:prstGeom prst="rect">
            <a:avLst/>
          </a:prstGeom>
        </p:spPr>
      </p:pic>
    </p:spTree>
    <p:extLst>
      <p:ext uri="{BB962C8B-B14F-4D97-AF65-F5344CB8AC3E}">
        <p14:creationId xmlns:p14="http://schemas.microsoft.com/office/powerpoint/2010/main" val="393296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860F-567C-06E2-530B-F535897BFF72}"/>
              </a:ext>
            </a:extLst>
          </p:cNvPr>
          <p:cNvSpPr>
            <a:spLocks noGrp="1"/>
          </p:cNvSpPr>
          <p:nvPr>
            <p:ph type="title"/>
          </p:nvPr>
        </p:nvSpPr>
        <p:spPr>
          <a:xfrm>
            <a:off x="630464" y="1044000"/>
            <a:ext cx="6407150" cy="2243691"/>
          </a:xfrm>
        </p:spPr>
        <p:txBody>
          <a:bodyPr/>
          <a:lstStyle/>
          <a:p>
            <a:r>
              <a:rPr lang="fr-CA" dirty="0"/>
              <a:t>Éviter les</a:t>
            </a:r>
            <a:br>
              <a:rPr lang="fr-CA" dirty="0"/>
            </a:br>
            <a:r>
              <a:rPr lang="fr-CA" dirty="0"/>
              <a:t>mauvaises surprises</a:t>
            </a:r>
          </a:p>
        </p:txBody>
      </p:sp>
      <p:sp>
        <p:nvSpPr>
          <p:cNvPr id="3" name="Content Placeholder 2">
            <a:extLst>
              <a:ext uri="{FF2B5EF4-FFF2-40B4-BE49-F238E27FC236}">
                <a16:creationId xmlns:a16="http://schemas.microsoft.com/office/drawing/2014/main" id="{D2B4122A-83C0-B717-D406-01A720090106}"/>
              </a:ext>
            </a:extLst>
          </p:cNvPr>
          <p:cNvSpPr>
            <a:spLocks noGrp="1"/>
          </p:cNvSpPr>
          <p:nvPr>
            <p:ph idx="1"/>
          </p:nvPr>
        </p:nvSpPr>
        <p:spPr>
          <a:xfrm>
            <a:off x="630464" y="3817455"/>
            <a:ext cx="4544651" cy="2382704"/>
          </a:xfrm>
        </p:spPr>
        <p:txBody>
          <a:bodyPr/>
          <a:lstStyle/>
          <a:p>
            <a:pPr marL="0" indent="0">
              <a:lnSpc>
                <a:spcPct val="100000"/>
              </a:lnSpc>
              <a:buNone/>
            </a:pPr>
            <a:r>
              <a:rPr lang="fr-CA" dirty="0"/>
              <a:t>Selon le Bulletin de rendement des infrastructures canadiennes de 2019, la plupart des infrastructures municipales </a:t>
            </a:r>
            <a:br>
              <a:rPr lang="fr-CA" dirty="0"/>
            </a:br>
            <a:r>
              <a:rPr lang="fr-CA" dirty="0"/>
              <a:t>ont plus de 20 ans!</a:t>
            </a:r>
          </a:p>
          <a:p>
            <a:pPr marL="0" indent="0">
              <a:lnSpc>
                <a:spcPct val="100000"/>
              </a:lnSpc>
              <a:buNone/>
            </a:pPr>
            <a:endParaRPr lang="fr-CA" dirty="0"/>
          </a:p>
        </p:txBody>
      </p:sp>
      <p:sp>
        <p:nvSpPr>
          <p:cNvPr id="6" name="Freeform 7" descr="Cette photo montre une vue aérienne d’une petite collectivité avec des maisons et des arbres aux feuilles jaunes, traversée par une longue route droite.">
            <a:extLst>
              <a:ext uri="{FF2B5EF4-FFF2-40B4-BE49-F238E27FC236}">
                <a16:creationId xmlns:a16="http://schemas.microsoft.com/office/drawing/2014/main" id="{29B377BC-C3FA-A863-EAD6-E1DF6A886968}"/>
              </a:ext>
            </a:extLst>
          </p:cNvPr>
          <p:cNvSpPr/>
          <p:nvPr/>
        </p:nvSpPr>
        <p:spPr>
          <a:xfrm>
            <a:off x="5915698" y="1136401"/>
            <a:ext cx="5325115" cy="461131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fr-CA" dirty="0"/>
          </a:p>
        </p:txBody>
      </p:sp>
      <p:pic>
        <p:nvPicPr>
          <p:cNvPr id="4" name="Picture 3" descr="Cette icône représente un mégaphone avec des lignes représentant la parole.">
            <a:extLst>
              <a:ext uri="{FF2B5EF4-FFF2-40B4-BE49-F238E27FC236}">
                <a16:creationId xmlns:a16="http://schemas.microsoft.com/office/drawing/2014/main" id="{B2F5E7B6-752E-9630-DCB6-C5925EEAC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6190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4D5D3-516C-7C5E-EA63-973F43A72009}"/>
              </a:ext>
            </a:extLst>
          </p:cNvPr>
          <p:cNvSpPr>
            <a:spLocks noGrp="1"/>
          </p:cNvSpPr>
          <p:nvPr>
            <p:ph type="title"/>
          </p:nvPr>
        </p:nvSpPr>
        <p:spPr>
          <a:xfrm>
            <a:off x="839788" y="1044000"/>
            <a:ext cx="10515600" cy="1495794"/>
          </a:xfrm>
        </p:spPr>
        <p:txBody>
          <a:bodyPr/>
          <a:lstStyle/>
          <a:p>
            <a:r>
              <a:rPr lang="fr-CA" dirty="0">
                <a:solidFill>
                  <a:schemeClr val="accent3"/>
                </a:solidFill>
              </a:rPr>
              <a:t>Pourquoi les actifs</a:t>
            </a:r>
            <a:br>
              <a:rPr lang="fr-CA" dirty="0">
                <a:solidFill>
                  <a:schemeClr val="accent3"/>
                </a:solidFill>
              </a:rPr>
            </a:br>
            <a:r>
              <a:rPr lang="fr-CA" dirty="0">
                <a:solidFill>
                  <a:schemeClr val="accent3"/>
                </a:solidFill>
              </a:rPr>
              <a:t>ne suivent-ils pas?</a:t>
            </a:r>
          </a:p>
        </p:txBody>
      </p:sp>
      <p:grpSp>
        <p:nvGrpSpPr>
          <p:cNvPr id="6" name="Group 4">
            <a:extLst>
              <a:ext uri="{FF2B5EF4-FFF2-40B4-BE49-F238E27FC236}">
                <a16:creationId xmlns:a16="http://schemas.microsoft.com/office/drawing/2014/main" id="{7A75EE66-D84D-2F90-1BE2-111E5CB99200}"/>
              </a:ext>
            </a:extLst>
          </p:cNvPr>
          <p:cNvGrpSpPr/>
          <p:nvPr/>
        </p:nvGrpSpPr>
        <p:grpSpPr>
          <a:xfrm>
            <a:off x="6583802" y="-582195"/>
            <a:ext cx="1798180" cy="1557392"/>
            <a:chOff x="0" y="0"/>
            <a:chExt cx="6202680" cy="5372100"/>
          </a:xfrm>
        </p:grpSpPr>
        <p:sp>
          <p:nvSpPr>
            <p:cNvPr id="15" name="Freeform 5">
              <a:extLst>
                <a:ext uri="{FF2B5EF4-FFF2-40B4-BE49-F238E27FC236}">
                  <a16:creationId xmlns:a16="http://schemas.microsoft.com/office/drawing/2014/main" id="{64767FEF-F905-6121-EBA6-EC4A3938040D}"/>
                </a:ext>
              </a:extLst>
            </p:cNvPr>
            <p:cNvSpPr/>
            <p:nvPr/>
          </p:nvSpPr>
          <p:spPr>
            <a:xfrm>
              <a:off x="0" y="0"/>
              <a:ext cx="6202680" cy="537210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00A181"/>
            </a:solidFill>
          </p:spPr>
          <p:txBody>
            <a:bodyPr/>
            <a:lstStyle/>
            <a:p>
              <a:endParaRPr lang="fr-CA" dirty="0"/>
            </a:p>
          </p:txBody>
        </p:sp>
      </p:grpSp>
      <p:sp>
        <p:nvSpPr>
          <p:cNvPr id="11" name="TextBox 10">
            <a:extLst>
              <a:ext uri="{FF2B5EF4-FFF2-40B4-BE49-F238E27FC236}">
                <a16:creationId xmlns:a16="http://schemas.microsoft.com/office/drawing/2014/main" id="{DD21AF73-EE12-20D0-E660-08379732CC5F}"/>
              </a:ext>
            </a:extLst>
          </p:cNvPr>
          <p:cNvSpPr txBox="1"/>
          <p:nvPr/>
        </p:nvSpPr>
        <p:spPr>
          <a:xfrm>
            <a:off x="4461078" y="5477914"/>
            <a:ext cx="3123751" cy="646331"/>
          </a:xfrm>
          <a:prstGeom prst="rect">
            <a:avLst/>
          </a:prstGeom>
        </p:spPr>
        <p:txBody>
          <a:bodyPr lIns="0" tIns="0" rIns="0" bIns="0" rtlCol="0" anchor="t">
            <a:spAutoFit/>
          </a:bodyPr>
          <a:lstStyle/>
          <a:p>
            <a:pPr algn="ctr"/>
            <a:r>
              <a:rPr lang="fr-CA" sz="2100" dirty="0">
                <a:solidFill>
                  <a:srgbClr val="F4F4F4"/>
                </a:solidFill>
              </a:rPr>
              <a:t>Évolution des besoins </a:t>
            </a:r>
            <a:br>
              <a:rPr lang="fr-CA" sz="2100" dirty="0">
                <a:solidFill>
                  <a:srgbClr val="F4F4F4"/>
                </a:solidFill>
              </a:rPr>
            </a:br>
            <a:r>
              <a:rPr lang="fr-CA" sz="2100" dirty="0">
                <a:solidFill>
                  <a:srgbClr val="F4F4F4"/>
                </a:solidFill>
              </a:rPr>
              <a:t>de la collectivité</a:t>
            </a:r>
          </a:p>
        </p:txBody>
      </p:sp>
      <p:sp>
        <p:nvSpPr>
          <p:cNvPr id="12" name="TextBox 11">
            <a:extLst>
              <a:ext uri="{FF2B5EF4-FFF2-40B4-BE49-F238E27FC236}">
                <a16:creationId xmlns:a16="http://schemas.microsoft.com/office/drawing/2014/main" id="{7AAAA3ED-77CA-C4BB-5DDF-D2FA2B89A575}"/>
              </a:ext>
            </a:extLst>
          </p:cNvPr>
          <p:cNvSpPr txBox="1"/>
          <p:nvPr/>
        </p:nvSpPr>
        <p:spPr>
          <a:xfrm>
            <a:off x="8381982" y="5477914"/>
            <a:ext cx="3123751" cy="969496"/>
          </a:xfrm>
          <a:prstGeom prst="rect">
            <a:avLst/>
          </a:prstGeom>
        </p:spPr>
        <p:txBody>
          <a:bodyPr lIns="0" tIns="0" rIns="0" bIns="0" rtlCol="0" anchor="t">
            <a:spAutoFit/>
          </a:bodyPr>
          <a:lstStyle/>
          <a:p>
            <a:pPr algn="ctr"/>
            <a:r>
              <a:rPr lang="fr-CA" sz="2100" dirty="0">
                <a:solidFill>
                  <a:srgbClr val="F4F4F4"/>
                </a:solidFill>
              </a:rPr>
              <a:t>Amélioration des capacités et progrès technologiques</a:t>
            </a:r>
          </a:p>
        </p:txBody>
      </p:sp>
      <p:sp>
        <p:nvSpPr>
          <p:cNvPr id="13" name="TextBox 12">
            <a:extLst>
              <a:ext uri="{FF2B5EF4-FFF2-40B4-BE49-F238E27FC236}">
                <a16:creationId xmlns:a16="http://schemas.microsoft.com/office/drawing/2014/main" id="{918A8C40-0E45-1D36-D028-625A66EA1381}"/>
              </a:ext>
            </a:extLst>
          </p:cNvPr>
          <p:cNvSpPr txBox="1"/>
          <p:nvPr/>
        </p:nvSpPr>
        <p:spPr>
          <a:xfrm>
            <a:off x="574363" y="5477914"/>
            <a:ext cx="3123751" cy="323165"/>
          </a:xfrm>
          <a:prstGeom prst="rect">
            <a:avLst/>
          </a:prstGeom>
        </p:spPr>
        <p:txBody>
          <a:bodyPr lIns="0" tIns="0" rIns="0" bIns="0" rtlCol="0" anchor="t">
            <a:spAutoFit/>
          </a:bodyPr>
          <a:lstStyle/>
          <a:p>
            <a:pPr algn="ctr"/>
            <a:r>
              <a:rPr lang="fr-CA" sz="2100" dirty="0">
                <a:solidFill>
                  <a:srgbClr val="F4F4F4"/>
                </a:solidFill>
              </a:rPr>
              <a:t>Détérioration</a:t>
            </a:r>
          </a:p>
        </p:txBody>
      </p:sp>
      <p:grpSp>
        <p:nvGrpSpPr>
          <p:cNvPr id="18" name="Group 17" descr="Cette image est divisée en quatre et montre un vélo sur une piste cyclable, un grand immeuble avec un échafaudage, un centre communautaire et un autobus passant devant un bâtiment. ">
            <a:extLst>
              <a:ext uri="{FF2B5EF4-FFF2-40B4-BE49-F238E27FC236}">
                <a16:creationId xmlns:a16="http://schemas.microsoft.com/office/drawing/2014/main" id="{BDABFE26-21E9-C493-44E4-85A8EC2C1313}"/>
              </a:ext>
            </a:extLst>
          </p:cNvPr>
          <p:cNvGrpSpPr/>
          <p:nvPr/>
        </p:nvGrpSpPr>
        <p:grpSpPr>
          <a:xfrm>
            <a:off x="4319671" y="2978031"/>
            <a:ext cx="3406563" cy="2271042"/>
            <a:chOff x="4235148" y="2983377"/>
            <a:chExt cx="3685287" cy="2456858"/>
          </a:xfrm>
        </p:grpSpPr>
        <p:pic>
          <p:nvPicPr>
            <p:cNvPr id="4" name="Picture 13" descr="Scaffolding on a building&#10;&#10;Description automatically generated">
              <a:extLst>
                <a:ext uri="{FF2B5EF4-FFF2-40B4-BE49-F238E27FC236}">
                  <a16:creationId xmlns:a16="http://schemas.microsoft.com/office/drawing/2014/main" id="{934EBCA7-C824-0DA3-58A2-642C9FC9F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792" y="2983377"/>
              <a:ext cx="1842643" cy="1228429"/>
            </a:xfrm>
            <a:prstGeom prst="rect">
              <a:avLst/>
            </a:prstGeom>
          </p:spPr>
        </p:pic>
        <p:pic>
          <p:nvPicPr>
            <p:cNvPr id="5" name="Picture 14" descr="A building with a sign on it&#10;&#10;Description automatically generated">
              <a:extLst>
                <a:ext uri="{FF2B5EF4-FFF2-40B4-BE49-F238E27FC236}">
                  <a16:creationId xmlns:a16="http://schemas.microsoft.com/office/drawing/2014/main" id="{2449DB46-D35F-D515-08EE-5863059C8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5148" y="4211806"/>
              <a:ext cx="1842643" cy="1228429"/>
            </a:xfrm>
            <a:prstGeom prst="rect">
              <a:avLst/>
            </a:prstGeom>
          </p:spPr>
        </p:pic>
        <p:pic>
          <p:nvPicPr>
            <p:cNvPr id="10" name="Picture 15">
              <a:extLst>
                <a:ext uri="{FF2B5EF4-FFF2-40B4-BE49-F238E27FC236}">
                  <a16:creationId xmlns:a16="http://schemas.microsoft.com/office/drawing/2014/main" id="{BA91FFE9-2A0D-80D9-7DBC-838B2CCA5C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5149" y="2983377"/>
              <a:ext cx="1842643" cy="1228429"/>
            </a:xfrm>
            <a:prstGeom prst="rect">
              <a:avLst/>
            </a:prstGeom>
          </p:spPr>
        </p:pic>
        <p:pic>
          <p:nvPicPr>
            <p:cNvPr id="14" name="Picture 17" descr="A blue bus driving on the road&#10;&#10;Description automatically generated">
              <a:extLst>
                <a:ext uri="{FF2B5EF4-FFF2-40B4-BE49-F238E27FC236}">
                  <a16:creationId xmlns:a16="http://schemas.microsoft.com/office/drawing/2014/main" id="{0B7CCC85-55E8-98E2-BC82-4A440DF2AE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77792" y="4211806"/>
              <a:ext cx="1842643" cy="1228429"/>
            </a:xfrm>
            <a:prstGeom prst="rect">
              <a:avLst/>
            </a:prstGeom>
          </p:spPr>
        </p:pic>
      </p:grpSp>
      <p:pic>
        <p:nvPicPr>
          <p:cNvPr id="16" name="Picture 19" descr="Cette photo montre une vieille disquette pour ordinateur.">
            <a:extLst>
              <a:ext uri="{FF2B5EF4-FFF2-40B4-BE49-F238E27FC236}">
                <a16:creationId xmlns:a16="http://schemas.microsoft.com/office/drawing/2014/main" id="{747ED0E5-6C60-76EB-246C-AC927DCA1C7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40575" y="2978030"/>
            <a:ext cx="3406563" cy="2271043"/>
          </a:xfrm>
          <a:prstGeom prst="rect">
            <a:avLst/>
          </a:prstGeom>
        </p:spPr>
      </p:pic>
      <p:pic>
        <p:nvPicPr>
          <p:cNvPr id="2" name="Picture 6" descr="Cette photo montre une rue avec un nid-de-poule et des voitures stationnées. ">
            <a:extLst>
              <a:ext uri="{FF2B5EF4-FFF2-40B4-BE49-F238E27FC236}">
                <a16:creationId xmlns:a16="http://schemas.microsoft.com/office/drawing/2014/main" id="{398515E8-596A-41FF-CE86-4912EE72185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32956" y="2981718"/>
            <a:ext cx="3406563" cy="2267355"/>
          </a:xfrm>
          <a:prstGeom prst="rect">
            <a:avLst/>
          </a:prstGeom>
        </p:spPr>
      </p:pic>
      <p:pic>
        <p:nvPicPr>
          <p:cNvPr id="7" name="Picture 6" descr="Cette icône représente un mégaphone avec des lignes représentant la parole.">
            <a:extLst>
              <a:ext uri="{FF2B5EF4-FFF2-40B4-BE49-F238E27FC236}">
                <a16:creationId xmlns:a16="http://schemas.microsoft.com/office/drawing/2014/main" id="{B2DE78EE-5296-4803-574B-3C32A2AA60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312508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1E52B4-ABED-B065-319A-E90205B355EB}"/>
              </a:ext>
            </a:extLst>
          </p:cNvPr>
          <p:cNvGrpSpPr/>
          <p:nvPr/>
        </p:nvGrpSpPr>
        <p:grpSpPr>
          <a:xfrm rot="10800000">
            <a:off x="9593229" y="-190746"/>
            <a:ext cx="3517965" cy="3046575"/>
            <a:chOff x="0" y="0"/>
            <a:chExt cx="3619627" cy="3134614"/>
          </a:xfrm>
        </p:grpSpPr>
        <p:sp>
          <p:nvSpPr>
            <p:cNvPr id="15" name="Freeform 14">
              <a:extLst>
                <a:ext uri="{FF2B5EF4-FFF2-40B4-BE49-F238E27FC236}">
                  <a16:creationId xmlns:a16="http://schemas.microsoft.com/office/drawing/2014/main" id="{89100564-C875-AA7F-4FF8-CB3942828AAC}"/>
                </a:ext>
              </a:extLst>
            </p:cNvPr>
            <p:cNvSpPr/>
            <p:nvPr/>
          </p:nvSpPr>
          <p:spPr>
            <a:xfrm>
              <a:off x="0" y="0"/>
              <a:ext cx="3619627" cy="3134614"/>
            </a:xfrm>
            <a:custGeom>
              <a:avLst/>
              <a:gdLst/>
              <a:ahLst/>
              <a:cxnLst/>
              <a:rect l="l" t="t" r="r" b="b"/>
              <a:pathLst>
                <a:path w="3619627" h="3134614">
                  <a:moveTo>
                    <a:pt x="3619627" y="1567307"/>
                  </a:moveTo>
                  <a:lnTo>
                    <a:pt x="2714752" y="3134614"/>
                  </a:lnTo>
                  <a:lnTo>
                    <a:pt x="904875" y="3134614"/>
                  </a:lnTo>
                  <a:lnTo>
                    <a:pt x="0" y="1567307"/>
                  </a:lnTo>
                  <a:lnTo>
                    <a:pt x="904875" y="0"/>
                  </a:lnTo>
                  <a:lnTo>
                    <a:pt x="2714625" y="0"/>
                  </a:lnTo>
                  <a:lnTo>
                    <a:pt x="3619627" y="1567307"/>
                  </a:lnTo>
                  <a:close/>
                </a:path>
              </a:pathLst>
            </a:custGeom>
            <a:solidFill>
              <a:srgbClr val="00A181"/>
            </a:solidFill>
          </p:spPr>
          <p:txBody>
            <a:bodyPr/>
            <a:lstStyle/>
            <a:p>
              <a:endParaRPr lang="fr-CA" dirty="0"/>
            </a:p>
          </p:txBody>
        </p:sp>
      </p:grpSp>
      <p:sp>
        <p:nvSpPr>
          <p:cNvPr id="3" name="Title 2">
            <a:extLst>
              <a:ext uri="{FF2B5EF4-FFF2-40B4-BE49-F238E27FC236}">
                <a16:creationId xmlns:a16="http://schemas.microsoft.com/office/drawing/2014/main" id="{7683C360-28D0-F0BF-B5C4-7BC5863C75CA}"/>
              </a:ext>
            </a:extLst>
          </p:cNvPr>
          <p:cNvSpPr>
            <a:spLocks noGrp="1"/>
          </p:cNvSpPr>
          <p:nvPr>
            <p:ph type="title"/>
          </p:nvPr>
        </p:nvSpPr>
        <p:spPr>
          <a:xfrm>
            <a:off x="839788" y="1044000"/>
            <a:ext cx="4792085" cy="2243691"/>
          </a:xfrm>
        </p:spPr>
        <p:txBody>
          <a:bodyPr/>
          <a:lstStyle/>
          <a:p>
            <a:r>
              <a:rPr lang="fr-CA" dirty="0">
                <a:solidFill>
                  <a:schemeClr val="bg1"/>
                </a:solidFill>
              </a:rPr>
              <a:t>Rajustement continu des priorités</a:t>
            </a:r>
            <a:endParaRPr lang="fr-CA" dirty="0"/>
          </a:p>
        </p:txBody>
      </p:sp>
      <p:grpSp>
        <p:nvGrpSpPr>
          <p:cNvPr id="13" name="Group 12" descr="Cette illustration représente la silhouette d’une personne en équilibre sur une jambe sur un diagramme circulaire montrant trois éléments qui s’articulent les uns avec les autres sur le dessus d’une montagne. Les éléments sont les suivants : la performance, le risque et le coût.">
            <a:extLst>
              <a:ext uri="{FF2B5EF4-FFF2-40B4-BE49-F238E27FC236}">
                <a16:creationId xmlns:a16="http://schemas.microsoft.com/office/drawing/2014/main" id="{0068E7A5-1801-3457-40B0-F0655962B598}"/>
              </a:ext>
            </a:extLst>
          </p:cNvPr>
          <p:cNvGrpSpPr/>
          <p:nvPr/>
        </p:nvGrpSpPr>
        <p:grpSpPr>
          <a:xfrm>
            <a:off x="5534013" y="64953"/>
            <a:ext cx="4536950" cy="6793046"/>
            <a:chOff x="5534013" y="64953"/>
            <a:chExt cx="4536950" cy="6793046"/>
          </a:xfrm>
        </p:grpSpPr>
        <p:pic>
          <p:nvPicPr>
            <p:cNvPr id="5" name="Picture 6">
              <a:extLst>
                <a:ext uri="{FF2B5EF4-FFF2-40B4-BE49-F238E27FC236}">
                  <a16:creationId xmlns:a16="http://schemas.microsoft.com/office/drawing/2014/main" id="{13FD7CBE-BE53-E752-75AC-A96F609418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357795" y="1999467"/>
              <a:ext cx="2639551" cy="2639551"/>
            </a:xfrm>
            <a:prstGeom prst="rect">
              <a:avLst/>
            </a:prstGeom>
          </p:spPr>
        </p:pic>
        <p:sp>
          <p:nvSpPr>
            <p:cNvPr id="6" name="TextBox 5">
              <a:extLst>
                <a:ext uri="{FF2B5EF4-FFF2-40B4-BE49-F238E27FC236}">
                  <a16:creationId xmlns:a16="http://schemas.microsoft.com/office/drawing/2014/main" id="{EAFEC2FF-68EB-6EDC-2E89-6C7A80A5DEB1}"/>
                </a:ext>
              </a:extLst>
            </p:cNvPr>
            <p:cNvSpPr txBox="1"/>
            <p:nvPr/>
          </p:nvSpPr>
          <p:spPr>
            <a:xfrm rot="18333506">
              <a:off x="6253578" y="2731295"/>
              <a:ext cx="1413582" cy="269304"/>
            </a:xfrm>
            <a:prstGeom prst="rect">
              <a:avLst/>
            </a:prstGeom>
          </p:spPr>
          <p:txBody>
            <a:bodyPr wrap="square" lIns="0" tIns="0" rIns="0" bIns="0" rtlCol="0" anchor="t">
              <a:spAutoFit/>
            </a:bodyPr>
            <a:lstStyle/>
            <a:p>
              <a:pPr algn="ctr">
                <a:lnSpc>
                  <a:spcPts val="2078"/>
                </a:lnSpc>
              </a:pPr>
              <a:r>
                <a:rPr lang="fr-CA" dirty="0">
                  <a:solidFill>
                    <a:srgbClr val="F3F3F3"/>
                  </a:solidFill>
                </a:rPr>
                <a:t>Rendement</a:t>
              </a:r>
            </a:p>
          </p:txBody>
        </p:sp>
        <p:sp>
          <p:nvSpPr>
            <p:cNvPr id="7" name="TextBox 6">
              <a:extLst>
                <a:ext uri="{FF2B5EF4-FFF2-40B4-BE49-F238E27FC236}">
                  <a16:creationId xmlns:a16="http://schemas.microsoft.com/office/drawing/2014/main" id="{FBF027E6-A329-168B-2ACA-A8DF394D4E19}"/>
                </a:ext>
              </a:extLst>
            </p:cNvPr>
            <p:cNvSpPr txBox="1"/>
            <p:nvPr/>
          </p:nvSpPr>
          <p:spPr>
            <a:xfrm rot="3307665">
              <a:off x="7944566" y="2832061"/>
              <a:ext cx="1073064" cy="269304"/>
            </a:xfrm>
            <a:prstGeom prst="rect">
              <a:avLst/>
            </a:prstGeom>
          </p:spPr>
          <p:txBody>
            <a:bodyPr wrap="square" lIns="0" tIns="0" rIns="0" bIns="0" rtlCol="0" anchor="t">
              <a:spAutoFit/>
            </a:bodyPr>
            <a:lstStyle/>
            <a:p>
              <a:pPr algn="ctr">
                <a:lnSpc>
                  <a:spcPts val="2078"/>
                </a:lnSpc>
              </a:pPr>
              <a:r>
                <a:rPr lang="fr-CA" dirty="0"/>
                <a:t>Risques</a:t>
              </a:r>
            </a:p>
          </p:txBody>
        </p:sp>
        <p:sp>
          <p:nvSpPr>
            <p:cNvPr id="8" name="TextBox 7">
              <a:extLst>
                <a:ext uri="{FF2B5EF4-FFF2-40B4-BE49-F238E27FC236}">
                  <a16:creationId xmlns:a16="http://schemas.microsoft.com/office/drawing/2014/main" id="{24CB8632-8F42-C7B3-3CD0-C3C508A8BA89}"/>
                </a:ext>
              </a:extLst>
            </p:cNvPr>
            <p:cNvSpPr txBox="1"/>
            <p:nvPr/>
          </p:nvSpPr>
          <p:spPr>
            <a:xfrm>
              <a:off x="7269073" y="4045696"/>
              <a:ext cx="802756" cy="807913"/>
            </a:xfrm>
            <a:prstGeom prst="rect">
              <a:avLst/>
            </a:prstGeom>
          </p:spPr>
          <p:txBody>
            <a:bodyPr lIns="0" tIns="0" rIns="0" bIns="0" rtlCol="0" anchor="t">
              <a:spAutoFit/>
            </a:bodyPr>
            <a:lstStyle/>
            <a:p>
              <a:pPr algn="ctr">
                <a:lnSpc>
                  <a:spcPts val="2078"/>
                </a:lnSpc>
              </a:pPr>
              <a:r>
                <a:rPr lang="fr-CA" dirty="0">
                  <a:solidFill>
                    <a:srgbClr val="F3F3F3"/>
                  </a:solidFill>
                </a:rPr>
                <a:t>Coûts</a:t>
              </a:r>
            </a:p>
            <a:p>
              <a:pPr algn="ctr">
                <a:lnSpc>
                  <a:spcPts val="2078"/>
                </a:lnSpc>
              </a:pPr>
              <a:endParaRPr lang="fr-CA" dirty="0">
                <a:solidFill>
                  <a:srgbClr val="F3F3F3"/>
                </a:solidFill>
              </a:endParaRPr>
            </a:p>
            <a:p>
              <a:pPr algn="ctr">
                <a:lnSpc>
                  <a:spcPts val="2078"/>
                </a:lnSpc>
              </a:pPr>
              <a:endParaRPr lang="fr-CA" dirty="0">
                <a:solidFill>
                  <a:srgbClr val="F3F3F3"/>
                </a:solidFill>
              </a:endParaRPr>
            </a:p>
          </p:txBody>
        </p:sp>
        <p:pic>
          <p:nvPicPr>
            <p:cNvPr id="10" name="Picture 11">
              <a:extLst>
                <a:ext uri="{FF2B5EF4-FFF2-40B4-BE49-F238E27FC236}">
                  <a16:creationId xmlns:a16="http://schemas.microsoft.com/office/drawing/2014/main" id="{AE53EDE0-9A76-BF3B-F23D-B37DF4DF312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534013" y="4639018"/>
              <a:ext cx="4536950" cy="2218981"/>
            </a:xfrm>
            <a:prstGeom prst="rect">
              <a:avLst/>
            </a:prstGeom>
          </p:spPr>
        </p:pic>
        <p:pic>
          <p:nvPicPr>
            <p:cNvPr id="12" name="Picture 11">
              <a:extLst>
                <a:ext uri="{FF2B5EF4-FFF2-40B4-BE49-F238E27FC236}">
                  <a16:creationId xmlns:a16="http://schemas.microsoft.com/office/drawing/2014/main" id="{81E4F7FD-B461-DE5B-1D00-4C74001A05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57062" y="64953"/>
              <a:ext cx="1790700" cy="1917700"/>
            </a:xfrm>
            <a:prstGeom prst="rect">
              <a:avLst/>
            </a:prstGeom>
          </p:spPr>
        </p:pic>
      </p:grpSp>
      <p:pic>
        <p:nvPicPr>
          <p:cNvPr id="4" name="Picture 3" descr="Cette icône représente une clé.">
            <a:extLst>
              <a:ext uri="{FF2B5EF4-FFF2-40B4-BE49-F238E27FC236}">
                <a16:creationId xmlns:a16="http://schemas.microsoft.com/office/drawing/2014/main" id="{C1AC1A05-6F6B-9B7B-D50C-712B7DA089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1000" y="157100"/>
            <a:ext cx="668800" cy="668800"/>
          </a:xfrm>
          <a:prstGeom prst="rect">
            <a:avLst/>
          </a:prstGeom>
        </p:spPr>
      </p:pic>
    </p:spTree>
    <p:extLst>
      <p:ext uri="{BB962C8B-B14F-4D97-AF65-F5344CB8AC3E}">
        <p14:creationId xmlns:p14="http://schemas.microsoft.com/office/powerpoint/2010/main" val="240345358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04550"/>
      </a:accent1>
      <a:accent2>
        <a:srgbClr val="01A181"/>
      </a:accent2>
      <a:accent3>
        <a:srgbClr val="A3E373"/>
      </a:accent3>
      <a:accent4>
        <a:srgbClr val="05CB9B"/>
      </a:accent4>
      <a:accent5>
        <a:srgbClr val="13A0C1"/>
      </a:accent5>
      <a:accent6>
        <a:srgbClr val="5158A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ae1c0b-e2bf-457b-af4c-451f8c637e52" xsi:nil="true"/>
    <lcf76f155ced4ddcb4097134ff3c332f xmlns="a5e63ade-ab82-4a83-b504-a022de2b78f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4AAEA534C0004FB02ED2D5AC8CB1D7" ma:contentTypeVersion="17" ma:contentTypeDescription="Create a new document." ma:contentTypeScope="" ma:versionID="c6f53e55108ace1e9d14e6526803381d">
  <xsd:schema xmlns:xsd="http://www.w3.org/2001/XMLSchema" xmlns:xs="http://www.w3.org/2001/XMLSchema" xmlns:p="http://schemas.microsoft.com/office/2006/metadata/properties" xmlns:ns2="a5e63ade-ab82-4a83-b504-a022de2b78f6" xmlns:ns3="ccae1c0b-e2bf-457b-af4c-451f8c637e52" targetNamespace="http://schemas.microsoft.com/office/2006/metadata/properties" ma:root="true" ma:fieldsID="9fe6854937974a3c1516ad86018d50a6" ns2:_="" ns3:_="">
    <xsd:import namespace="a5e63ade-ab82-4a83-b504-a022de2b78f6"/>
    <xsd:import namespace="ccae1c0b-e2bf-457b-af4c-451f8c637e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63ade-ab82-4a83-b504-a022de2b78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c7ba914-f169-47ff-a93b-9f4ea1b730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ae1c0b-e2bf-457b-af4c-451f8c637e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a0612b-f870-44a2-812d-c7ff66a9fbc7}" ma:internalName="TaxCatchAll" ma:showField="CatchAllData" ma:web="ccae1c0b-e2bf-457b-af4c-451f8c637e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73F9B6-5D89-420E-B1BE-25F742E59351}">
  <ds:schemaRefs>
    <ds:schemaRef ds:uri="http://schemas.openxmlformats.org/package/2006/metadata/core-properties"/>
    <ds:schemaRef ds:uri="http://purl.org/dc/elements/1.1/"/>
    <ds:schemaRef ds:uri="http://schemas.microsoft.com/office/infopath/2007/PartnerControls"/>
    <ds:schemaRef ds:uri="a5e63ade-ab82-4a83-b504-a022de2b78f6"/>
    <ds:schemaRef ds:uri="http://purl.org/dc/terms/"/>
    <ds:schemaRef ds:uri="http://schemas.microsoft.com/office/2006/documentManagement/types"/>
    <ds:schemaRef ds:uri="ccae1c0b-e2bf-457b-af4c-451f8c637e52"/>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B366FF8-AFFF-4371-B914-4B37C6E73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e63ade-ab82-4a83-b504-a022de2b78f6"/>
    <ds:schemaRef ds:uri="ccae1c0b-e2bf-457b-af4c-451f8c637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C4FFC4-F373-418C-98ED-0F6064A6B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1722</TotalTime>
  <Words>3908</Words>
  <Application>Microsoft Office PowerPoint</Application>
  <PresentationFormat>Widescreen</PresentationFormat>
  <Paragraphs>224</Paragraphs>
  <Slides>16</Slides>
  <Notes>15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Gestion des actifs</vt:lpstr>
      <vt:lpstr>Reconnaissance des territoires</vt:lpstr>
      <vt:lpstr>Pourquoi investir dans  la gestion des actifs? (4 min)</vt:lpstr>
      <vt:lpstr>Comment  gère-t-on les actifs?</vt:lpstr>
      <vt:lpstr>Vue d’ensemble</vt:lpstr>
      <vt:lpstr>Gestion des actifs? </vt:lpstr>
      <vt:lpstr>Éviter les mauvaises surprises</vt:lpstr>
      <vt:lpstr>Pourquoi les actifs ne suivent-ils pas?</vt:lpstr>
      <vt:lpstr>Rajustement continu des priorités</vt:lpstr>
      <vt:lpstr>Simplicité ≠ Facilité</vt:lpstr>
      <vt:lpstr>Rôle du Conseil</vt:lpstr>
      <vt:lpstr>Des services durables pour l’avenir</vt:lpstr>
      <vt:lpstr>Le succès de la gestion des actifs, c’est…</vt:lpstr>
      <vt:lpstr>Mesures à prendre dès aujourd’hui </vt:lpstr>
      <vt:lpstr>Merci!</vt:lpstr>
      <vt:lpstr>Mise en situation  Quelle a été la leçon apprise?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 des actifs : Lancer le dialogue sur les prestations de services durables</dc:title>
  <dc:subject>Diapositives PowerPoint à utiliser afin de créer une présentation pour amorcer le dialogue sur la gestion des actifs</dc:subject>
  <dc:creator>Fédération canadienne des municipalités</dc:creator>
  <cp:keywords>gestion des actifs, investissement, collectivités, détérioration, coûts, changements climatiques, technologie, risque, résilience, équité</cp:keywords>
  <dc:description/>
  <cp:lastModifiedBy>Sarah MacFord</cp:lastModifiedBy>
  <cp:revision>236</cp:revision>
  <cp:lastPrinted>2023-09-18T11:09:25Z</cp:lastPrinted>
  <dcterms:created xsi:type="dcterms:W3CDTF">2023-07-19T15:16:48Z</dcterms:created>
  <dcterms:modified xsi:type="dcterms:W3CDTF">2023-11-23T19:56:07Z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0x0101008F4AAEA534C0004FB02ED2D5AC8CB1D7</vt:lpwstr>
  </property>
  <property fmtid="{D5CDD505-2E9C-101B-9397-08002B2CF9AE}" pid="3" name="MediaServiceImageTags">
    <vt:lpwstr/>
  </property>
</Properties>
</file>