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8" r:id="rId6"/>
    <p:sldId id="260" r:id="rId7"/>
    <p:sldId id="292" r:id="rId8"/>
    <p:sldId id="266" r:id="rId9"/>
    <p:sldId id="271" r:id="rId10"/>
    <p:sldId id="273" r:id="rId11"/>
    <p:sldId id="274" r:id="rId12"/>
    <p:sldId id="308" r:id="rId13"/>
    <p:sldId id="316" r:id="rId14"/>
    <p:sldId id="312" r:id="rId15"/>
    <p:sldId id="314" r:id="rId16"/>
    <p:sldId id="315" r:id="rId17"/>
    <p:sldId id="297" r:id="rId18"/>
    <p:sldId id="298"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2007AE-A623-9A71-8F45-4047264C4F51}" name="Arshad Akhtar" initials="AA" userId="S::aakhtar@fcm.ca::dbfcf9a4-05f0-455f-86e1-f8e50dacb5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Landry" initials="ML" lastIdx="1" clrIdx="0">
    <p:extLst>
      <p:ext uri="{19B8F6BF-5375-455C-9EA6-DF929625EA0E}">
        <p15:presenceInfo xmlns:p15="http://schemas.microsoft.com/office/powerpoint/2012/main" userId="85290294d5333586" providerId="Windows Live"/>
      </p:ext>
    </p:extLst>
  </p:cmAuthor>
  <p:cmAuthor id="2" name="Sarah MacFord" initials="SM" lastIdx="12" clrIdx="1">
    <p:extLst>
      <p:ext uri="{19B8F6BF-5375-455C-9EA6-DF929625EA0E}">
        <p15:presenceInfo xmlns:p15="http://schemas.microsoft.com/office/powerpoint/2012/main" userId="S::smackelvie@fcm.ca::83b69a11-74a1-4eb5-887e-8ab71d4836a2" providerId="AD"/>
      </p:ext>
    </p:extLst>
  </p:cmAuthor>
  <p:cmAuthor id="3" name="Zoe Maggio" initials="ZM" lastIdx="10" clrIdx="2">
    <p:extLst>
      <p:ext uri="{19B8F6BF-5375-455C-9EA6-DF929625EA0E}">
        <p15:presenceInfo xmlns:p15="http://schemas.microsoft.com/office/powerpoint/2012/main" userId="S::zmaggio@fcm.ca::a68259d4-e6e2-431b-ac7d-f57b12068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3" autoAdjust="0"/>
    <p:restoredTop sz="68447" autoAdjust="0"/>
  </p:normalViewPr>
  <p:slideViewPr>
    <p:cSldViewPr snapToGrid="0">
      <p:cViewPr>
        <p:scale>
          <a:sx n="50" d="100"/>
          <a:sy n="50" d="100"/>
        </p:scale>
        <p:origin x="3450" y="61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5951B-E791-C04F-927D-47BB98A6E193}"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EF198-C802-BC4D-8D4C-0E050E8CEFF5}" type="slidenum">
              <a:rPr lang="en-US" smtClean="0"/>
              <a:t>‹#›</a:t>
            </a:fld>
            <a:endParaRPr lang="en-US"/>
          </a:p>
        </p:txBody>
      </p:sp>
    </p:spTree>
    <p:extLst>
      <p:ext uri="{BB962C8B-B14F-4D97-AF65-F5344CB8AC3E}">
        <p14:creationId xmlns:p14="http://schemas.microsoft.com/office/powerpoint/2010/main" val="115845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Note to the Facilitator: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Welcome! This presentation template – </a:t>
            </a: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Template 1</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 is part of the </a:t>
            </a: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“Starting the Conversation about Asset Management” </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toolkit.</a:t>
            </a:r>
          </a:p>
          <a:p>
            <a:pPr marL="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Char char="Ø"/>
              <a:tabLst>
                <a:tab pos="4572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Before starting to build your presentation, refer to the </a:t>
            </a: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Facilitator’s Guide </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Facilitator’s Worksheet</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that accompany this template.</a:t>
            </a:r>
          </a:p>
          <a:p>
            <a:pPr marL="27051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70510" marR="0">
              <a:spcBef>
                <a:spcPts val="0"/>
              </a:spcBef>
              <a:spcAft>
                <a:spcPts val="0"/>
              </a:spcAft>
            </a:pPr>
            <a:r>
              <a:rPr lang="en-CA" sz="1200" u="sng" kern="100" dirty="0">
                <a:effectLst/>
                <a:latin typeface="Calibri" panose="020F0502020204030204" pitchFamily="34" charset="0"/>
                <a:ea typeface="Calibri" panose="020F0502020204030204" pitchFamily="34" charset="0"/>
                <a:cs typeface="Times New Roman" panose="02020603050405020304" pitchFamily="18" charset="0"/>
              </a:rPr>
              <a:t>How to use Template 1:</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See </a:t>
            </a: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Step 4</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in the </a:t>
            </a: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Guide</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Worksheet</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for guidance and tips on choosing a template and selecting slides.</a:t>
            </a:r>
          </a:p>
          <a:p>
            <a:pPr marL="27051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70510" marR="0">
              <a:spcBef>
                <a:spcPts val="0"/>
              </a:spcBef>
              <a:spcAft>
                <a:spcPts val="0"/>
              </a:spcAft>
            </a:pPr>
            <a:r>
              <a:rPr lang="en-CA" sz="1200" u="sng" kern="100" dirty="0">
                <a:effectLst/>
                <a:latin typeface="Calibri" panose="020F0502020204030204" pitchFamily="34" charset="0"/>
                <a:ea typeface="Calibri" panose="020F0502020204030204" pitchFamily="34" charset="0"/>
                <a:cs typeface="Times New Roman" panose="02020603050405020304" pitchFamily="18" charset="0"/>
              </a:rPr>
              <a:t>How to use these slides: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Select the slides that best suit your presentation goals and key messages.</a:t>
            </a:r>
          </a:p>
          <a:p>
            <a:pPr marL="342900" marR="0" lvl="0" indent="-342900">
              <a:spcBef>
                <a:spcPts val="0"/>
              </a:spcBef>
              <a:spcAft>
                <a:spcPts val="0"/>
              </a:spcAft>
              <a:buFont typeface="Wingdings" panose="05000000000000000000" pitchFamily="2" charset="2"/>
              <a:buChar char="Ø"/>
              <a:tabLst>
                <a:tab pos="4572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Aside from the ‘title’ slide, the background colour of the slide indicates the level of detail that it communicates: </a:t>
            </a:r>
          </a:p>
          <a:p>
            <a:pPr marL="742950" marR="0" lvl="1" indent="-285750">
              <a:spcBef>
                <a:spcPts val="0"/>
              </a:spcBef>
              <a:spcAft>
                <a:spcPts val="0"/>
              </a:spcAft>
              <a:buFont typeface="Wingdings" panose="05000000000000000000" pitchFamily="2" charset="2"/>
              <a:buChar char="§"/>
              <a:tabLst>
                <a:tab pos="9144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dark green background (overall/general topic, introductory, less time required)</a:t>
            </a:r>
          </a:p>
          <a:p>
            <a:pPr marL="742950" marR="0" lvl="1" indent="-285750">
              <a:spcBef>
                <a:spcPts val="0"/>
              </a:spcBef>
              <a:spcAft>
                <a:spcPts val="0"/>
              </a:spcAft>
              <a:buFont typeface="Wingdings" panose="05000000000000000000" pitchFamily="2" charset="2"/>
              <a:buChar char="§"/>
              <a:tabLst>
                <a:tab pos="9144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white background (more in-depth information on a topic, opportunity for enhanced audience engagement, more time required)</a:t>
            </a:r>
          </a:p>
          <a:p>
            <a:pPr marL="342900" marR="0" lvl="0" indent="-342900">
              <a:spcBef>
                <a:spcPts val="0"/>
              </a:spcBef>
              <a:spcAft>
                <a:spcPts val="0"/>
              </a:spcAft>
              <a:buFont typeface="Wingdings" panose="05000000000000000000" pitchFamily="2" charset="2"/>
              <a:buChar char="Ø"/>
              <a:tabLst>
                <a:tab pos="4572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Look for these icons that indicate the type of slide: </a:t>
            </a:r>
          </a:p>
          <a:p>
            <a:pPr marL="742950" marR="0" lvl="1" indent="-285750">
              <a:spcBef>
                <a:spcPts val="0"/>
              </a:spcBef>
              <a:spcAft>
                <a:spcPts val="0"/>
              </a:spcAft>
              <a:buFont typeface="Wingdings" panose="05000000000000000000" pitchFamily="2" charset="2"/>
              <a:buChar char="§"/>
              <a:tabLst>
                <a:tab pos="9144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Key Message [icon of a key]</a:t>
            </a:r>
          </a:p>
          <a:p>
            <a:pPr marL="742950" marR="0" lvl="1" indent="-285750">
              <a:spcBef>
                <a:spcPts val="0"/>
              </a:spcBef>
              <a:spcAft>
                <a:spcPts val="0"/>
              </a:spcAft>
              <a:buFont typeface="Wingdings" panose="05000000000000000000" pitchFamily="2" charset="2"/>
              <a:buChar char="§"/>
              <a:tabLst>
                <a:tab pos="9144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Inform [icon of a megaphone]</a:t>
            </a:r>
          </a:p>
          <a:p>
            <a:pPr marL="742950" marR="0" lvl="1" indent="-285750">
              <a:spcBef>
                <a:spcPts val="0"/>
              </a:spcBef>
              <a:spcAft>
                <a:spcPts val="0"/>
              </a:spcAft>
              <a:buFont typeface="Wingdings" panose="05000000000000000000" pitchFamily="2" charset="2"/>
              <a:buChar char="§"/>
              <a:tabLst>
                <a:tab pos="9144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Engagement [icon of two people talking]</a:t>
            </a:r>
          </a:p>
          <a:p>
            <a:pPr marL="742950" marR="0" lvl="1" indent="-285750">
              <a:spcBef>
                <a:spcPts val="0"/>
              </a:spcBef>
              <a:spcAft>
                <a:spcPts val="0"/>
              </a:spcAft>
              <a:buFont typeface="Wingdings" panose="05000000000000000000" pitchFamily="2" charset="2"/>
              <a:buChar char="§"/>
              <a:tabLst>
                <a:tab pos="9144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Example [icon of a piece of paper and a magnifying glass]</a:t>
            </a:r>
          </a:p>
          <a:p>
            <a:pPr marL="342900" marR="0" lvl="0" indent="-342900">
              <a:spcBef>
                <a:spcPts val="0"/>
              </a:spcBef>
              <a:spcAft>
                <a:spcPts val="0"/>
              </a:spcAft>
              <a:buFont typeface="Wingdings" panose="05000000000000000000" pitchFamily="2" charset="2"/>
              <a:buChar char="Ø"/>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Customize your slides and notes by adding or removing content and including local context and visual aids.</a:t>
            </a:r>
          </a:p>
          <a:p>
            <a:pPr marL="342900" marR="0" lvl="0" indent="-342900">
              <a:spcBef>
                <a:spcPts val="0"/>
              </a:spcBef>
              <a:spcAft>
                <a:spcPts val="0"/>
              </a:spcAft>
              <a:buFont typeface="Wingdings" panose="05000000000000000000" pitchFamily="2" charset="2"/>
              <a:buChar char="Ø"/>
              <a:tabLst>
                <a:tab pos="4572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 “case study” slide is located at the end of the template (slides 16)</a:t>
            </a:r>
          </a:p>
          <a:p>
            <a:pPr marL="27051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70510" marR="0">
              <a:spcBef>
                <a:spcPts val="0"/>
              </a:spcBef>
              <a:spcAft>
                <a:spcPts val="0"/>
              </a:spcAft>
            </a:pPr>
            <a:r>
              <a:rPr lang="en-CA" sz="1200" u="sng" kern="100" dirty="0">
                <a:effectLst/>
                <a:latin typeface="Calibri" panose="020F0502020204030204" pitchFamily="34" charset="0"/>
                <a:ea typeface="Calibri" panose="020F0502020204030204" pitchFamily="34" charset="0"/>
                <a:cs typeface="Times New Roman" panose="02020603050405020304" pitchFamily="18" charset="0"/>
              </a:rPr>
              <a:t>How to use these notes: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Each slide contains the following information (where applicable):</a:t>
            </a:r>
          </a:p>
          <a:p>
            <a:pPr marL="342900" marR="0" lvl="0" indent="-342900">
              <a:spcBef>
                <a:spcPts val="0"/>
              </a:spcBef>
              <a:spcAft>
                <a:spcPts val="0"/>
              </a:spcAft>
              <a:buFont typeface="Wingdings" panose="05000000000000000000" pitchFamily="2" charset="2"/>
              <a:buChar char=""/>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Estimated time – indicates approximate time required to present slide content. </a:t>
            </a:r>
          </a:p>
          <a:p>
            <a:pPr marL="342900" marR="0" lvl="0" indent="-342900">
              <a:spcBef>
                <a:spcPts val="0"/>
              </a:spcBef>
              <a:spcAft>
                <a:spcPts val="0"/>
              </a:spcAft>
              <a:buFont typeface="Wingdings" panose="05000000000000000000" pitchFamily="2" charset="2"/>
              <a:buChar char=""/>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Facilitation Tip(s) – describes the slide and offers ideas on how to engage the audience.</a:t>
            </a:r>
          </a:p>
          <a:p>
            <a:pPr marL="342900" marR="0" lvl="0" indent="-342900">
              <a:spcBef>
                <a:spcPts val="0"/>
              </a:spcBef>
              <a:spcAft>
                <a:spcPts val="0"/>
              </a:spcAft>
              <a:buFont typeface="Wingdings" panose="05000000000000000000" pitchFamily="2" charset="2"/>
              <a:buChar char=""/>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Customization Opportunity – offers additional suggestions on content to add or other changes to make.</a:t>
            </a:r>
          </a:p>
          <a:p>
            <a:pPr marL="342900" marR="0" lvl="0" indent="-342900">
              <a:spcBef>
                <a:spcPts val="0"/>
              </a:spcBef>
              <a:spcAft>
                <a:spcPts val="0"/>
              </a:spcAft>
              <a:buFont typeface="Wingdings" panose="05000000000000000000" pitchFamily="2" charset="2"/>
              <a:buChar char=""/>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Speaking Notes – outline verbal points to be delivered to the audience. These notes can be added or adapted for customized slide content.</a:t>
            </a:r>
          </a:p>
          <a:p>
            <a:pPr marL="742950" marR="0" lvl="1" indent="-285750">
              <a:spcBef>
                <a:spcPts val="0"/>
              </a:spcBef>
              <a:spcAft>
                <a:spcPts val="0"/>
              </a:spcAft>
              <a:buFont typeface="Courier New" panose="02070309020205020404" pitchFamily="49" charset="0"/>
              <a:buChar char="o"/>
              <a:tabLst>
                <a:tab pos="914400" algn="l"/>
                <a:tab pos="11430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Engagement/Reflection Question(s): questions or prompts to engage your audience (either for individual reflection or large/small group discussion)</a:t>
            </a:r>
          </a:p>
          <a:p>
            <a:pPr marL="742950" marR="0" lvl="1" indent="-285750">
              <a:spcBef>
                <a:spcPts val="0"/>
              </a:spcBef>
              <a:spcAft>
                <a:spcPts val="0"/>
              </a:spcAft>
              <a:buFont typeface="Courier New" panose="02070309020205020404" pitchFamily="49" charset="0"/>
              <a:buChar char="o"/>
              <a:tabLst>
                <a:tab pos="914400" algn="l"/>
                <a:tab pos="1143000" algn="l"/>
              </a:tabLs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Illustrative examples: possible responses to help “unpack” the topics raised by the slide and answer audience questions.</a:t>
            </a:r>
          </a:p>
          <a:p>
            <a:pPr marL="342900" marR="0" lvl="0" indent="-342900">
              <a:spcBef>
                <a:spcPts val="0"/>
              </a:spcBef>
              <a:spcAft>
                <a:spcPts val="0"/>
              </a:spcAft>
              <a:buFont typeface="Wingdings" panose="05000000000000000000" pitchFamily="2" charset="2"/>
              <a:buChar char=""/>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Additional Notes – provide insights to consider, background information and/or resources where you can learn more to prepare for your presentation</a:t>
            </a:r>
          </a:p>
          <a:p>
            <a:pPr marL="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Estimated Time:</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30 seconds</a:t>
            </a:r>
          </a:p>
          <a:p>
            <a:pPr marL="0" marR="0">
              <a:spcBef>
                <a:spcPts val="0"/>
              </a:spcBef>
              <a:spcAft>
                <a:spcPts val="0"/>
              </a:spcAf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Facilitation Tip:</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This title slide covers the overall goal and topics included in this presentation on asset management.</a:t>
            </a:r>
          </a:p>
          <a:p>
            <a:pPr marL="0" marR="0">
              <a:spcBef>
                <a:spcPts val="0"/>
              </a:spcBef>
              <a:spcAft>
                <a:spcPts val="0"/>
              </a:spcAf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Customization Opportunity: </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Use or modify this title slide – or craft your own to capture your audience’s attention! It should convey your presentation goals and speak to your community’s asset management needs. (See Step 3 in the Guide and Worksheet for more on this.)</a:t>
            </a:r>
          </a:p>
          <a:p>
            <a:pPr marL="0" marR="0">
              <a:spcBef>
                <a:spcPts val="0"/>
              </a:spcBef>
              <a:spcAft>
                <a:spcPts val="0"/>
              </a:spcAf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Speaking Notes</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Welcome, I am [your name &amp; title]. Today I will be introducing you to asset management and how it makes our municipality more sustainable.</a:t>
            </a:r>
          </a:p>
          <a:p>
            <a:pPr marL="0" marR="0">
              <a:spcBef>
                <a:spcPts val="0"/>
              </a:spcBef>
              <a:spcAft>
                <a:spcPts val="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We will discuss strategies and tools that will ensure sustainable growth, inclusivity, and adaptability for our community's changing needs.</a:t>
            </a:r>
          </a:p>
        </p:txBody>
      </p:sp>
      <p:sp>
        <p:nvSpPr>
          <p:cNvPr id="4" name="Slide Number Placeholder 3"/>
          <p:cNvSpPr>
            <a:spLocks noGrp="1"/>
          </p:cNvSpPr>
          <p:nvPr>
            <p:ph type="sldNum" sz="quarter" idx="5"/>
          </p:nvPr>
        </p:nvSpPr>
        <p:spPr/>
        <p:txBody>
          <a:bodyPr/>
          <a:lstStyle/>
          <a:p>
            <a:fld id="{09BEF198-C802-BC4D-8D4C-0E050E8CEFF5}" type="slidenum">
              <a:rPr lang="en-US" smtClean="0"/>
              <a:t>1</a:t>
            </a:fld>
            <a:endParaRPr lang="en-US"/>
          </a:p>
        </p:txBody>
      </p:sp>
    </p:spTree>
    <p:extLst>
      <p:ext uri="{BB962C8B-B14F-4D97-AF65-F5344CB8AC3E}">
        <p14:creationId xmlns:p14="http://schemas.microsoft.com/office/powerpoint/2010/main" val="178533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Inform Slide. This slide provides context on the challenges of asset management.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Asset management is complex: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need to anticipate the future, while ensuring service continuity during renewal.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need to engage multiple stakeholders and balance the competing priorities of performance, risk and cost.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Additionally, our assumptions are constantly changing due to factors such as technology, environmental conditions and community needs.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requires collaboration, creativity, and resilience to navigate these challenges and make informed decisions that benefit the community.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 result, asset management requires continued Council communication and a structured, iterative approach that maintains a high level of adaptation readiness.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Engage/Reflect Question: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Can you provide examples of municipalities that have successfully tackled the complexities of asset management to improve community outcomes?</a:t>
            </a:r>
            <a:endParaRPr lang="en-US" dirty="0"/>
          </a:p>
        </p:txBody>
      </p:sp>
      <p:sp>
        <p:nvSpPr>
          <p:cNvPr id="4" name="Slide Number Placeholder 3"/>
          <p:cNvSpPr>
            <a:spLocks noGrp="1"/>
          </p:cNvSpPr>
          <p:nvPr>
            <p:ph type="sldNum" sz="quarter" idx="5"/>
          </p:nvPr>
        </p:nvSpPr>
        <p:spPr/>
        <p:txBody>
          <a:bodyPr/>
          <a:lstStyle/>
          <a:p>
            <a:fld id="{09BEF198-C802-BC4D-8D4C-0E050E8CEFF5}" type="slidenum">
              <a:rPr lang="en-US" smtClean="0"/>
              <a:t>10</a:t>
            </a:fld>
            <a:endParaRPr lang="en-US"/>
          </a:p>
        </p:txBody>
      </p:sp>
    </p:spTree>
    <p:extLst>
      <p:ext uri="{BB962C8B-B14F-4D97-AF65-F5344CB8AC3E}">
        <p14:creationId xmlns:p14="http://schemas.microsoft.com/office/powerpoint/2010/main" val="375073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Inform slide.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Council plays a crucial role in asset management by setting the strategic direction, defining Level of Service targets, and committing resources. Council’s leadership ensures alignment between community goals and asset management strategies.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a:effectLst/>
                <a:latin typeface="Calibri" panose="020F0502020204030204" pitchFamily="34" charset="0"/>
                <a:ea typeface="Calibri" panose="020F0502020204030204" pitchFamily="34" charset="0"/>
                <a:cs typeface="Times New Roman" panose="02020603050405020304" pitchFamily="18" charset="0"/>
              </a:rPr>
              <a:t>Engagement/Reflection Question:</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How can council members effectively engage with and support asset management initiatives?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Are there examples where our Council has historically made commitments to level of service or resource allocation/program support?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11</a:t>
            </a:fld>
            <a:endParaRPr lang="en-US"/>
          </a:p>
        </p:txBody>
      </p:sp>
    </p:spTree>
    <p:extLst>
      <p:ext uri="{BB962C8B-B14F-4D97-AF65-F5344CB8AC3E}">
        <p14:creationId xmlns:p14="http://schemas.microsoft.com/office/powerpoint/2010/main" val="311509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Key Message Slide.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Successful asset management helps deliver sustainable services to current and future generations by optimizing resource use, minimizing risks, and addressing changing community needs. This long-term perspective aims to provide for the well-being and prosperity of the community for future generations.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Engagement/Reflection Questions: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can municipalities (our municipality) balance short-term priorities with long-term sustainability goals in their (our) asset management practices?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is our municipality’s vision for the future? What do we want our community to look like and be composed of?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will those services be different from those we have today?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Is there an opportune time to pivot? (e.g., when assets require replacement)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12</a:t>
            </a:fld>
            <a:endParaRPr lang="en-US"/>
          </a:p>
        </p:txBody>
      </p:sp>
    </p:spTree>
    <p:extLst>
      <p:ext uri="{BB962C8B-B14F-4D97-AF65-F5344CB8AC3E}">
        <p14:creationId xmlns:p14="http://schemas.microsoft.com/office/powerpoint/2010/main" val="225891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 </a:t>
            </a:r>
            <a:r>
              <a:rPr lang="en-US" sz="1800" kern="100">
                <a:effectLst/>
                <a:latin typeface="Calibri" panose="020F0502020204030204" pitchFamily="34" charset="0"/>
                <a:ea typeface="Calibri" panose="020F0502020204030204" pitchFamily="34" charset="0"/>
                <a:cs typeface="Times New Roman" panose="02020603050405020304" pitchFamily="18" charset="0"/>
              </a:rPr>
              <a:t>1 minute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Key Message Slide. This slide can provide a simple introductory conclusion to the presentation with a basic ‘takeaway’ about Asset Management that can be readily reiterated.</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Successful asset management involves doing the right thing to the right asset at the right time. This approach maximizes asset value, ensures service continuity, and optimizes resource allocation for the benefit of the community.</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Additional Notes: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To consider: Can you provide examples of where you have achieved success by adopting parts of this asset management approach?</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Are there recent examples in your municipality where this was not the case that might present an improvement opportunity?</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13</a:t>
            </a:fld>
            <a:endParaRPr lang="en-US"/>
          </a:p>
        </p:txBody>
      </p:sp>
    </p:spTree>
    <p:extLst>
      <p:ext uri="{BB962C8B-B14F-4D97-AF65-F5344CB8AC3E}">
        <p14:creationId xmlns:p14="http://schemas.microsoft.com/office/powerpoint/2010/main" val="298924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a:effectLst/>
                <a:latin typeface="Calibri" panose="020F0502020204030204" pitchFamily="34" charset="0"/>
                <a:ea typeface="Calibri" panose="020F0502020204030204" pitchFamily="34" charset="0"/>
                <a:cs typeface="Times New Roman" panose="02020603050405020304" pitchFamily="18" charset="0"/>
              </a:rPr>
              <a:t> 5 minutes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Key Message Slide. This slide provides specific examples of how council can take action on asset management.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There are several actions we can take to support and improve asset management.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First, developing or updating the asset management policy sets the tone for how assets are managed, and ensures that they align with broader municipal goals and objectives.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Second, passing a council resolution to support asset management will demonstrate the commitment of municipal leadership to asset management and can help secure the necessary resources and support to implement an effective asset management strategy.</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Third, engaging with stakeholders, including community members and staff among others, will promote awareness of asset management benefits and can help build support for asset management.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Finally, adopting life-cycle costing as a key decision-making tool allows us to take into account the full cost of owning and operating an asset over its entire life cycle, rather than just the initial costs.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Remember, effective asset management is a continuous process that requires ongoing attention and investment. Adopting a comprehensive and strategic approach to asset management can ensure that our infrastructure remains safe, reliable, and sustainable for years to come.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14</a:t>
            </a:fld>
            <a:endParaRPr lang="en-US"/>
          </a:p>
        </p:txBody>
      </p:sp>
    </p:spTree>
    <p:extLst>
      <p:ext uri="{BB962C8B-B14F-4D97-AF65-F5344CB8AC3E}">
        <p14:creationId xmlns:p14="http://schemas.microsoft.com/office/powerpoint/2010/main" val="116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9BEF198-C802-BC4D-8D4C-0E050E8CEFF5}" type="slidenum">
              <a:rPr lang="en-US" smtClean="0"/>
              <a:t>15</a:t>
            </a:fld>
            <a:endParaRPr lang="en-US"/>
          </a:p>
        </p:txBody>
      </p:sp>
    </p:spTree>
    <p:extLst>
      <p:ext uri="{BB962C8B-B14F-4D97-AF65-F5344CB8AC3E}">
        <p14:creationId xmlns:p14="http://schemas.microsoft.com/office/powerpoint/2010/main" val="170367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include approx. duration to present your Case Study</a:t>
            </a:r>
            <a:r>
              <a:rPr lang="en-US" sz="1800" kern="10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Engagement and Example slide. Use this slide to create your own local case study scenario to incorporate into the presentation.</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Customization Opportunity</a:t>
            </a:r>
            <a:r>
              <a:rPr lang="en-US" sz="1800" kern="100">
                <a:effectLst/>
                <a:latin typeface="Calibri" panose="020F0502020204030204" pitchFamily="34" charset="0"/>
                <a:ea typeface="Calibri" panose="020F0502020204030204" pitchFamily="34" charset="0"/>
                <a:cs typeface="Times New Roman" panose="02020603050405020304" pitchFamily="18" charset="0"/>
              </a:rPr>
              <a:t>: Check-out </a:t>
            </a:r>
            <a:r>
              <a:rPr lang="en-US" sz="1800" b="1" kern="100">
                <a:effectLst/>
                <a:latin typeface="Calibri" panose="020F0502020204030204" pitchFamily="34" charset="0"/>
                <a:ea typeface="Calibri" panose="020F0502020204030204" pitchFamily="34" charset="0"/>
                <a:cs typeface="Times New Roman" panose="02020603050405020304" pitchFamily="18" charset="0"/>
              </a:rPr>
              <a:t>Step 4 </a:t>
            </a:r>
            <a:r>
              <a:rPr lang="en-US" sz="1800" kern="100">
                <a:effectLst/>
                <a:latin typeface="Calibri" panose="020F0502020204030204" pitchFamily="34" charset="0"/>
                <a:ea typeface="Calibri" panose="020F0502020204030204" pitchFamily="34" charset="0"/>
                <a:cs typeface="Times New Roman" panose="02020603050405020304" pitchFamily="18" charset="0"/>
              </a:rPr>
              <a:t>in </a:t>
            </a:r>
            <a:r>
              <a:rPr lang="en-US" sz="1800" b="1" kern="100">
                <a:effectLst/>
                <a:latin typeface="Calibri" panose="020F0502020204030204" pitchFamily="34" charset="0"/>
                <a:ea typeface="Calibri" panose="020F0502020204030204" pitchFamily="34" charset="0"/>
                <a:cs typeface="Times New Roman" panose="02020603050405020304" pitchFamily="18" charset="0"/>
              </a:rPr>
              <a:t>the Facilitator’s Guide </a:t>
            </a:r>
            <a:r>
              <a:rPr lang="en-US" sz="1800" kern="100">
                <a:effectLst/>
                <a:latin typeface="Calibri" panose="020F0502020204030204" pitchFamily="34" charset="0"/>
                <a:ea typeface="Calibri" panose="020F0502020204030204" pitchFamily="34" charset="0"/>
                <a:cs typeface="Times New Roman" panose="02020603050405020304" pitchFamily="18" charset="0"/>
              </a:rPr>
              <a:t>and </a:t>
            </a: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Facilitator’s Worksheet </a:t>
            </a:r>
            <a:r>
              <a:rPr lang="en-US" sz="1800" kern="100">
                <a:effectLst/>
                <a:latin typeface="Calibri" panose="020F0502020204030204" pitchFamily="34" charset="0"/>
                <a:ea typeface="Calibri" panose="020F0502020204030204" pitchFamily="34" charset="0"/>
                <a:cs typeface="Times New Roman" panose="02020603050405020304" pitchFamily="18" charset="0"/>
              </a:rPr>
              <a:t>for more, including ideas for what to include.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add your speaking notes here</a:t>
            </a:r>
            <a:r>
              <a:rPr lang="en-US" sz="1800" kern="10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16</a:t>
            </a:fld>
            <a:endParaRPr lang="en-US"/>
          </a:p>
        </p:txBody>
      </p:sp>
    </p:spTree>
    <p:extLst>
      <p:ext uri="{BB962C8B-B14F-4D97-AF65-F5344CB8AC3E}">
        <p14:creationId xmlns:p14="http://schemas.microsoft.com/office/powerpoint/2010/main" val="102499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Estimated time:</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This will depend on the land acknowledgement that you decide is appropriate for your presentation.* </a:t>
            </a: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Facilitation Tip</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Many council sessions open with a land acknowledgement; however, if you are presenting at a session that did not, you should make your own acknowledgement.</a:t>
            </a:r>
          </a:p>
          <a:p>
            <a:pPr marL="0" marR="0">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 land acknowledgement is a customary protocol where you acknowledge the territory on which you stand and the people who own it. It’s a sign of respect and of recognition of the ties between the land and Indigenous peoples. </a:t>
            </a: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Customization Opportunity:</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Modify the slide to acknowledge the land where you are located. For more information, refer to the links below.</a:t>
            </a: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Speaking Notes: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We [I] would like to begin by acknowledging that the land on which we gather is the traditional unceded territory of the Algonquin </a:t>
            </a:r>
            <a:r>
              <a:rPr lang="en-CA" sz="1800" kern="100" dirty="0" err="1">
                <a:effectLst/>
                <a:latin typeface="Calibri" panose="020F0502020204030204" pitchFamily="34" charset="0"/>
                <a:ea typeface="Calibri" panose="020F0502020204030204" pitchFamily="34" charset="0"/>
                <a:cs typeface="Times New Roman" panose="02020603050405020304" pitchFamily="18" charset="0"/>
              </a:rPr>
              <a:t>Anishnaabeg</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Nation.</a:t>
            </a: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Additional Notes: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“An informed acknowledgement is authentic, accurate, respectful, and spoken with heartfelt sincerity. It is not a platitude. The exercise of doing the research to find out on whose land a meeting or event is taking place is an opportunity to open hearts and minds to the past and make a commitment to contributing to a better future, which is the essence of reconciliation. There are multiple examples of land acknowledgement. Some are short and simple, while others will be more expansive. It’s up to you which words to choose and how deep you want to go,” (Indigenous Relations – Insights, Tips and Suggestions to make reconciliation a reality, 2019, Bob and Cynthia Joseph).</a:t>
            </a:r>
          </a:p>
          <a:p>
            <a:pPr marL="0" marR="0">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sample text in the slide is an example for Ottawa and Gatineau:</a:t>
            </a:r>
          </a:p>
          <a:p>
            <a:pPr marL="342900" marR="0" lvl="0" indent="-342900">
              <a:spcBef>
                <a:spcPts val="0"/>
              </a:spcBef>
              <a:spcAft>
                <a:spcPts val="0"/>
              </a:spcAft>
              <a:buFont typeface="Arial" panose="020B060402020202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For more information, follow this link: </a:t>
            </a:r>
            <a:r>
              <a:rPr lang="en-CA"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https://native-land.ca/maps-old/territories/algonquin/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For FCM’s land acknowledgement, follow this link: </a:t>
            </a:r>
            <a:r>
              <a:rPr lang="en-CA"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https://fcm.ca/en/about-fcm/corporate-resources/land-acknowledgement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2</a:t>
            </a:fld>
            <a:endParaRPr lang="en-US"/>
          </a:p>
        </p:txBody>
      </p:sp>
    </p:spTree>
    <p:extLst>
      <p:ext uri="{BB962C8B-B14F-4D97-AF65-F5344CB8AC3E}">
        <p14:creationId xmlns:p14="http://schemas.microsoft.com/office/powerpoint/2010/main" val="137850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CA" sz="1800" kern="100">
                <a:effectLst/>
                <a:latin typeface="Calibri" panose="020F0502020204030204" pitchFamily="34" charset="0"/>
                <a:ea typeface="Calibri" panose="020F0502020204030204" pitchFamily="34" charset="0"/>
                <a:cs typeface="Times New Roman" panose="02020603050405020304" pitchFamily="18" charset="0"/>
              </a:rPr>
              <a:t> 4 minutes</a:t>
            </a:r>
          </a:p>
          <a:p>
            <a:pPr marL="0" marR="0">
              <a:spcBef>
                <a:spcPts val="0"/>
              </a:spcBef>
              <a:spcAft>
                <a:spcPts val="0"/>
              </a:spcAft>
            </a:pPr>
            <a:r>
              <a:rPr lang="en-CA" sz="1800" b="1" kern="100">
                <a:effectLst/>
                <a:latin typeface="Calibri" panose="020F0502020204030204" pitchFamily="34" charset="0"/>
                <a:ea typeface="Calibri" panose="020F0502020204030204" pitchFamily="34" charset="0"/>
                <a:cs typeface="Times New Roman" panose="02020603050405020304" pitchFamily="18" charset="0"/>
              </a:rPr>
              <a:t>Facilitation Tip: </a:t>
            </a:r>
            <a:r>
              <a:rPr lang="en-CA" sz="1800" kern="100">
                <a:effectLst/>
                <a:latin typeface="Calibri" panose="020F0502020204030204" pitchFamily="34" charset="0"/>
                <a:ea typeface="Calibri" panose="020F0502020204030204" pitchFamily="34" charset="0"/>
                <a:cs typeface="Times New Roman" panose="02020603050405020304" pitchFamily="18" charset="0"/>
              </a:rPr>
              <a:t>Consider whether this video is appropriate based on your council’s current knowledge of asset management. This is an effective engagement video if some members of Council are new to asset management.</a:t>
            </a:r>
          </a:p>
          <a:p>
            <a:pPr marL="0" marR="0">
              <a:spcBef>
                <a:spcPts val="0"/>
              </a:spcBef>
              <a:spcAft>
                <a:spcPts val="0"/>
              </a:spcAft>
            </a:pPr>
            <a:r>
              <a:rPr lang="en-CA" sz="1800" b="1" kern="100">
                <a:effectLst/>
                <a:latin typeface="Calibri" panose="020F0502020204030204" pitchFamily="34" charset="0"/>
                <a:ea typeface="Calibri" panose="020F0502020204030204" pitchFamily="34" charset="0"/>
                <a:cs typeface="Times New Roman" panose="02020603050405020304" pitchFamily="18" charset="0"/>
              </a:rPr>
              <a:t>Speaking Notes: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kern="100">
                <a:effectLst/>
                <a:latin typeface="Calibri" panose="020F0502020204030204" pitchFamily="34" charset="0"/>
                <a:ea typeface="Calibri" panose="020F0502020204030204" pitchFamily="34" charset="0"/>
                <a:cs typeface="Times New Roman" panose="02020603050405020304" pitchFamily="18" charset="0"/>
              </a:rPr>
              <a:t>Let's start with a video that highlights the importance of investing in asset management to ensure we effectively maintain our assets and optimize resources to meet the needs of our growing community.</a:t>
            </a:r>
          </a:p>
        </p:txBody>
      </p:sp>
      <p:sp>
        <p:nvSpPr>
          <p:cNvPr id="4" name="Slide Number Placeholder 3"/>
          <p:cNvSpPr>
            <a:spLocks noGrp="1"/>
          </p:cNvSpPr>
          <p:nvPr>
            <p:ph type="sldNum" sz="quarter" idx="5"/>
          </p:nvPr>
        </p:nvSpPr>
        <p:spPr/>
        <p:txBody>
          <a:bodyPr/>
          <a:lstStyle/>
          <a:p>
            <a:fld id="{09BEF198-C802-BC4D-8D4C-0E050E8CEFF5}" type="slidenum">
              <a:rPr lang="en-US" smtClean="0"/>
              <a:t>3</a:t>
            </a:fld>
            <a:endParaRPr lang="en-US"/>
          </a:p>
        </p:txBody>
      </p:sp>
    </p:spTree>
    <p:extLst>
      <p:ext uri="{BB962C8B-B14F-4D97-AF65-F5344CB8AC3E}">
        <p14:creationId xmlns:p14="http://schemas.microsoft.com/office/powerpoint/2010/main" val="74583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Estimated time:</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1 minute</a:t>
            </a: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Facilitation Tip:</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Inform Slide. </a:t>
            </a:r>
          </a:p>
          <a:p>
            <a:pPr marL="0" marR="0">
              <a:spcBef>
                <a:spcPts val="0"/>
              </a:spcBef>
              <a:spcAft>
                <a:spcPts val="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Speaking Notes:</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 simple terms, asset management is the practice of managing a municipality's physical assets, such as buildings, infrastructure, parks, and community centres, in a strategic and effective manner, with an underlying awareness of various factors that impact communities.</a:t>
            </a:r>
          </a:p>
          <a:p>
            <a:pPr marL="0" marR="0">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Asset management involves a range of activities, including regular inspections of the assets to assess their condition, estimating the cost of maintenance and replacement over their lifespan, and prioritizing the maintenance and repair of the assets. These activities should also consider the potential influence of changing environmental conditions and the resilience of assets in the face of such changes.</a:t>
            </a:r>
          </a:p>
          <a:p>
            <a:pPr marL="0" marR="0">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Ultimately, the goal of asset management is to ensure that the municipality's assets are well-maintained and operating efficiently, which helps reduce costs and extend the lifespan of assets. A holistic approach takes into account the diverse needs of the entire community, recognizing that assets should serve everyone equitably and contribute to a sense of belonging and unity.</a:t>
            </a:r>
          </a:p>
        </p:txBody>
      </p:sp>
      <p:sp>
        <p:nvSpPr>
          <p:cNvPr id="4" name="Slide Number Placeholder 3"/>
          <p:cNvSpPr>
            <a:spLocks noGrp="1"/>
          </p:cNvSpPr>
          <p:nvPr>
            <p:ph type="sldNum" sz="quarter" idx="5"/>
          </p:nvPr>
        </p:nvSpPr>
        <p:spPr/>
        <p:txBody>
          <a:bodyPr/>
          <a:lstStyle/>
          <a:p>
            <a:fld id="{09BEF198-C802-BC4D-8D4C-0E050E8CEFF5}" type="slidenum">
              <a:rPr lang="en-US" smtClean="0"/>
              <a:t>4</a:t>
            </a:fld>
            <a:endParaRPr lang="en-US"/>
          </a:p>
        </p:txBody>
      </p:sp>
    </p:spTree>
    <p:extLst>
      <p:ext uri="{BB962C8B-B14F-4D97-AF65-F5344CB8AC3E}">
        <p14:creationId xmlns:p14="http://schemas.microsoft.com/office/powerpoint/2010/main" val="177319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This slide quickly provides a good perspective of asset management.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Customization Opportunity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Either select the “illustrative example” included in the Speaking Notes below or give your own example of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how this might apply to a municipal asset in your community. Consider the lenses of climate, equity, and reconciliation.</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managing assets, it’s essential to take a big picture perspective by focusing on services rather than individual assets, subtly considering the broader context of environmental, social, and cultural factors.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approach allows us to prioritize investments based on overall community needs, ensuring that we provide equitable and accessible services for all, while acknowledging the importance of climate resilience and cultural heritage.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Engagement/Reflection Question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can we apply this big picture perspective to our municipality to better serve our community?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Illustrative Example: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consider two parks in our community – one in a well-served area and another in an underserved area. Focusing on services rather than individual assets might lead us to invest more resources in improving the park in the underserved area, ensuring equitable access to green spaces for all residents. This approach would also involve assessing both parks’ resilience to climate change and considering the cultural significance of the locations to promote reconciliation.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5</a:t>
            </a:fld>
            <a:endParaRPr lang="en-US"/>
          </a:p>
        </p:txBody>
      </p:sp>
    </p:spTree>
    <p:extLst>
      <p:ext uri="{BB962C8B-B14F-4D97-AF65-F5344CB8AC3E}">
        <p14:creationId xmlns:p14="http://schemas.microsoft.com/office/powerpoint/2010/main" val="29024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a:effectLst/>
                <a:latin typeface="Calibri" panose="020F0502020204030204" pitchFamily="34" charset="0"/>
                <a:ea typeface="Calibri" panose="020F0502020204030204" pitchFamily="34" charset="0"/>
                <a:cs typeface="Times New Roman" panose="02020603050405020304" pitchFamily="18" charset="0"/>
              </a:rPr>
              <a:t> 3 minutes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Engagement Slide. This slide provides council more tangible perspectives on how asset management thinking and our approach to “managing assets” are changing.</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We already manage assets, so how is asset management different?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Traditionally, managing assets focused on the operational aspects of maintaining, repairing, and replacing assets. Asset management is a strategic and systematic approach to optimize investment, minimize risks, and deliver the desired service levels. Asset management involves integrating financial, environmental, social, and technical aspects to make informed decisions that maximize asset value.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a:effectLst/>
                <a:latin typeface="Calibri" panose="020F0502020204030204" pitchFamily="34" charset="0"/>
                <a:ea typeface="Calibri" panose="020F0502020204030204" pitchFamily="34" charset="0"/>
                <a:cs typeface="Times New Roman" panose="02020603050405020304" pitchFamily="18" charset="0"/>
              </a:rPr>
              <a:t>Engagement/Reflection Questions: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How can we incorporate equity considerations into our asset management strategies to benefit all community members?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Can you share examples of a time when adopting an asset management approach has led to improved service delivery and resource allocation?</a:t>
            </a:r>
            <a:endParaRPr lang="en-US">
              <a:cs typeface="Calibri"/>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6</a:t>
            </a:fld>
            <a:endParaRPr lang="en-US"/>
          </a:p>
        </p:txBody>
      </p:sp>
    </p:spTree>
    <p:extLst>
      <p:ext uri="{BB962C8B-B14F-4D97-AF65-F5344CB8AC3E}">
        <p14:creationId xmlns:p14="http://schemas.microsoft.com/office/powerpoint/2010/main" val="349973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a:effectLst/>
                <a:latin typeface="Calibri" panose="020F0502020204030204" pitchFamily="34" charset="0"/>
                <a:ea typeface="Calibri" panose="020F0502020204030204" pitchFamily="34" charset="0"/>
                <a:cs typeface="Times New Roman" panose="02020603050405020304" pitchFamily="18" charset="0"/>
              </a:rPr>
              <a:t> 2 minutes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Inform Slide.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An unexpected event, such as a sinkhole or infrastructure failure, can have a significant impact on communities. By incorporating proactive asset management strategies, we can mitigate risks and minimize service disruptions. This involves regular inspections, data-driven decision making, and effective resource allocation to address potential issues before they escalate.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a:effectLst/>
                <a:latin typeface="Calibri" panose="020F0502020204030204" pitchFamily="34" charset="0"/>
                <a:ea typeface="Calibri" panose="020F0502020204030204" pitchFamily="34" charset="0"/>
                <a:cs typeface="Times New Roman" panose="02020603050405020304" pitchFamily="18" charset="0"/>
              </a:rPr>
              <a:t>Engagement/Reflection Questions: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How can we ensure that our asset management practices prioritize the needs of vulnerable populations who may be disproportionately affected by service disruptions?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Can you provide examples of municipalities that have successfully avoided surprises through robust asset management practices?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Most municipal infrastructure in Canada is over 20 years old, which means that many assets may be nearing the end of their useful lives. Even assets with much longer service lives, such as water and sewer systems, may start to require more frequent inspection and renewal.</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Ultimately, it’s important to be proactive to avoid surprises when it comes to asset management. This means taking a comprehensive and strategic approach that considers the unique characteristics and needs of each asset, as well as the potential risks and opportunities posed by aging infrastructure.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By taking a proactive approach, and by leveraging the latest technology and asset management strategies, we can help ensure that our municipality’s infrastructure remains safe, reliable, and sustainable for years to come.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7</a:t>
            </a:fld>
            <a:endParaRPr lang="en-US"/>
          </a:p>
        </p:txBody>
      </p:sp>
    </p:spTree>
    <p:extLst>
      <p:ext uri="{BB962C8B-B14F-4D97-AF65-F5344CB8AC3E}">
        <p14:creationId xmlns:p14="http://schemas.microsoft.com/office/powerpoint/2010/main" val="45667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a:effectLst/>
                <a:latin typeface="Calibri" panose="020F0502020204030204" pitchFamily="34" charset="0"/>
                <a:ea typeface="Calibri" panose="020F0502020204030204" pitchFamily="34" charset="0"/>
                <a:cs typeface="Times New Roman" panose="02020603050405020304" pitchFamily="18" charset="0"/>
              </a:rPr>
              <a:t> 3 minutes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Inform Slide. This slide provides a high-level overview of the reasons assets fail and/or need to be replaced.</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Assets may fail due to deterioration, evolving community needs, or advancing capabilities and technology. Deterioration is a natural process resulting from aging, wear, and environmental factors. As communities grow and change, their needs and expectations shift, potentially rendering existing assets obsolete. Technological advancements can also make assets outdated, less efficient, or incompatible with modern systems.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a:effectLst/>
                <a:latin typeface="Calibri" panose="020F0502020204030204" pitchFamily="34" charset="0"/>
                <a:ea typeface="Calibri" panose="020F0502020204030204" pitchFamily="34" charset="0"/>
                <a:cs typeface="Times New Roman" panose="02020603050405020304" pitchFamily="18" charset="0"/>
              </a:rPr>
              <a:t>Engagement/Reflection Question</a:t>
            </a:r>
            <a:r>
              <a:rPr lang="en-US" sz="1800" i="1" u="sng" kern="10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Can you share examples of assets that have failed due to these factors and how municipalities addressed them?</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Physical deterioration is often the most visible sign of asset failure, but it is not the sole contributor. In fact, there are quite a few triggers.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As we know, wear and tear directly leads to physical deterioration that will eventually result in failure.</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Secondly, and most critically, changes in climate and community needs may render certain assets insufficient, less relevant, or unnecessary, leading to their removal or redesign.</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Finally, advancing technology can make existing assets obsolete and, in some cases, impossible to service or maintain. This is quite common, for example, with IT equipment.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Capturing the importance of services that are reliable, accessible and affordable for all the community segments that rely on them in clear level of service statements is a challenging and critical asset management step.</a:t>
            </a:r>
            <a:endParaRPr lang="en-US">
              <a:cs typeface="Calibri"/>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8</a:t>
            </a:fld>
            <a:endParaRPr lang="en-US"/>
          </a:p>
        </p:txBody>
      </p:sp>
    </p:spTree>
    <p:extLst>
      <p:ext uri="{BB962C8B-B14F-4D97-AF65-F5344CB8AC3E}">
        <p14:creationId xmlns:p14="http://schemas.microsoft.com/office/powerpoint/2010/main" val="194133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Estimated time:</a:t>
            </a:r>
            <a:r>
              <a:rPr lang="en-US" sz="1800" kern="100">
                <a:effectLst/>
                <a:latin typeface="Calibri" panose="020F0502020204030204" pitchFamily="34" charset="0"/>
                <a:ea typeface="Calibri" panose="020F0502020204030204" pitchFamily="34" charset="0"/>
                <a:cs typeface="Times New Roman" panose="02020603050405020304" pitchFamily="18" charset="0"/>
              </a:rPr>
              <a:t> 3 minutes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Facilitation Tip:</a:t>
            </a:r>
            <a:r>
              <a:rPr lang="en-US" sz="1800" kern="100">
                <a:effectLst/>
                <a:latin typeface="Calibri" panose="020F0502020204030204" pitchFamily="34" charset="0"/>
                <a:ea typeface="Calibri" panose="020F0502020204030204" pitchFamily="34" charset="0"/>
                <a:cs typeface="Times New Roman" panose="02020603050405020304" pitchFamily="18" charset="0"/>
              </a:rPr>
              <a:t> Key Message Slide. This slide provides a key message about the three competing priorities that must balance on an ongoing basis.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Speaking Notes: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There are three priorities that drive asset management decisions – the quality of the services delivered, the cost to deliver them and the potential risk.</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This seems simple, but as assets age, we have to keep checking and making changes to ensure everything is working at its best.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Asset management involves a continuous rebalancing of priorities, balancing performance, risk, and cost.  It requires careful navigation and decision making to achieve optimal outcomes.</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kern="100">
                <a:effectLst/>
                <a:latin typeface="Calibri" panose="020F0502020204030204" pitchFamily="34" charset="0"/>
                <a:ea typeface="Calibri" panose="020F0502020204030204" pitchFamily="34" charset="0"/>
                <a:cs typeface="Times New Roman" panose="02020603050405020304" pitchFamily="18" charset="0"/>
              </a:rPr>
              <a:t>Engage/Reflect Question:</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strategies can help our municipality navigate this complex balancing act?</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9</a:t>
            </a:fld>
            <a:endParaRPr lang="en-US"/>
          </a:p>
        </p:txBody>
      </p:sp>
    </p:spTree>
    <p:extLst>
      <p:ext uri="{BB962C8B-B14F-4D97-AF65-F5344CB8AC3E}">
        <p14:creationId xmlns:p14="http://schemas.microsoft.com/office/powerpoint/2010/main" val="156744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0DB0-B007-315E-6D8F-FB7FE3E87EA1}"/>
              </a:ext>
            </a:extLst>
          </p:cNvPr>
          <p:cNvSpPr>
            <a:spLocks noGrp="1"/>
          </p:cNvSpPr>
          <p:nvPr>
            <p:ph type="ctrTitle"/>
          </p:nvPr>
        </p:nvSpPr>
        <p:spPr>
          <a:xfrm>
            <a:off x="675071" y="3583496"/>
            <a:ext cx="9144000" cy="997196"/>
          </a:xfrm>
        </p:spPr>
        <p:txBody>
          <a:bodyPr lIns="0" tIns="0" rIns="0" bIns="0" anchor="b">
            <a:spAutoFit/>
          </a:bodyPr>
          <a:lstStyle>
            <a:lvl1pPr algn="l">
              <a:defRPr sz="7200" b="1"/>
            </a:lvl1pPr>
          </a:lstStyle>
          <a:p>
            <a:endParaRPr lang="en-US"/>
          </a:p>
        </p:txBody>
      </p:sp>
      <p:sp>
        <p:nvSpPr>
          <p:cNvPr id="3" name="Subtitle 2">
            <a:extLst>
              <a:ext uri="{FF2B5EF4-FFF2-40B4-BE49-F238E27FC236}">
                <a16:creationId xmlns:a16="http://schemas.microsoft.com/office/drawing/2014/main" id="{7A5451DC-E92F-2D0F-7D1B-889FB3632B8E}"/>
              </a:ext>
            </a:extLst>
          </p:cNvPr>
          <p:cNvSpPr>
            <a:spLocks noGrp="1"/>
          </p:cNvSpPr>
          <p:nvPr>
            <p:ph type="subTitle" idx="1"/>
          </p:nvPr>
        </p:nvSpPr>
        <p:spPr>
          <a:xfrm>
            <a:off x="675071" y="4771383"/>
            <a:ext cx="9144000" cy="1584967"/>
          </a:xfrm>
        </p:spPr>
        <p:txBody>
          <a:bodyPr lIns="0" tIns="0" rIns="0" bIns="0"/>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184778-F860-B756-66D8-A620C938C442}"/>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F013A051-3ACA-93CD-0901-5A0026F47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73E24-112B-13DC-D938-8E51C0411217}"/>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48" name="Group 5">
            <a:extLst>
              <a:ext uri="{FF2B5EF4-FFF2-40B4-BE49-F238E27FC236}">
                <a16:creationId xmlns:a16="http://schemas.microsoft.com/office/drawing/2014/main" id="{2AEC8773-79B6-EB80-4678-CD4EF809D6A0}"/>
              </a:ext>
            </a:extLst>
          </p:cNvPr>
          <p:cNvGrpSpPr/>
          <p:nvPr/>
        </p:nvGrpSpPr>
        <p:grpSpPr>
          <a:xfrm>
            <a:off x="9558980" y="1545814"/>
            <a:ext cx="4883947" cy="4229521"/>
            <a:chOff x="0" y="0"/>
            <a:chExt cx="3619627" cy="3134614"/>
          </a:xfrm>
        </p:grpSpPr>
        <p:sp>
          <p:nvSpPr>
            <p:cNvPr id="56" name="Freeform 6">
              <a:extLst>
                <a:ext uri="{FF2B5EF4-FFF2-40B4-BE49-F238E27FC236}">
                  <a16:creationId xmlns:a16="http://schemas.microsoft.com/office/drawing/2014/main" id="{B66A50E9-29F4-0DC7-C87B-39A5DB882652}"/>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9" name="Group 7">
            <a:extLst>
              <a:ext uri="{FF2B5EF4-FFF2-40B4-BE49-F238E27FC236}">
                <a16:creationId xmlns:a16="http://schemas.microsoft.com/office/drawing/2014/main" id="{5F01A585-AD54-E348-FC4A-74E3E33E4867}"/>
              </a:ext>
            </a:extLst>
          </p:cNvPr>
          <p:cNvGrpSpPr/>
          <p:nvPr/>
        </p:nvGrpSpPr>
        <p:grpSpPr>
          <a:xfrm>
            <a:off x="8087359" y="4693216"/>
            <a:ext cx="3315648" cy="2871367"/>
            <a:chOff x="0" y="0"/>
            <a:chExt cx="3619627" cy="3134614"/>
          </a:xfrm>
        </p:grpSpPr>
        <p:sp>
          <p:nvSpPr>
            <p:cNvPr id="55" name="Freeform 8">
              <a:extLst>
                <a:ext uri="{FF2B5EF4-FFF2-40B4-BE49-F238E27FC236}">
                  <a16:creationId xmlns:a16="http://schemas.microsoft.com/office/drawing/2014/main" id="{FC5E6251-EEBC-FA44-AF8A-EDAA7E5CD9F3}"/>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50" name="Group 9">
            <a:extLst>
              <a:ext uri="{FF2B5EF4-FFF2-40B4-BE49-F238E27FC236}">
                <a16:creationId xmlns:a16="http://schemas.microsoft.com/office/drawing/2014/main" id="{E89C537E-C5A3-B26F-B120-07B91AF58A4E}"/>
              </a:ext>
            </a:extLst>
          </p:cNvPr>
          <p:cNvGrpSpPr/>
          <p:nvPr/>
        </p:nvGrpSpPr>
        <p:grpSpPr>
          <a:xfrm>
            <a:off x="8229720" y="3972546"/>
            <a:ext cx="1515464" cy="1312399"/>
            <a:chOff x="0" y="0"/>
            <a:chExt cx="3619627" cy="3134614"/>
          </a:xfrm>
        </p:grpSpPr>
        <p:sp>
          <p:nvSpPr>
            <p:cNvPr id="54" name="Freeform 10">
              <a:extLst>
                <a:ext uri="{FF2B5EF4-FFF2-40B4-BE49-F238E27FC236}">
                  <a16:creationId xmlns:a16="http://schemas.microsoft.com/office/drawing/2014/main" id="{559E526A-DB49-9416-158F-FB4FC50F1D21}"/>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51" name="Group 11">
            <a:extLst>
              <a:ext uri="{FF2B5EF4-FFF2-40B4-BE49-F238E27FC236}">
                <a16:creationId xmlns:a16="http://schemas.microsoft.com/office/drawing/2014/main" id="{CD272A77-E69E-4D9F-1A24-A57396FC76C9}"/>
              </a:ext>
            </a:extLst>
          </p:cNvPr>
          <p:cNvGrpSpPr/>
          <p:nvPr/>
        </p:nvGrpSpPr>
        <p:grpSpPr>
          <a:xfrm>
            <a:off x="9164629" y="249237"/>
            <a:ext cx="2534770" cy="2195123"/>
            <a:chOff x="0" y="0"/>
            <a:chExt cx="3619627" cy="3134614"/>
          </a:xfrm>
        </p:grpSpPr>
        <p:sp>
          <p:nvSpPr>
            <p:cNvPr id="53" name="Freeform 12">
              <a:extLst>
                <a:ext uri="{FF2B5EF4-FFF2-40B4-BE49-F238E27FC236}">
                  <a16:creationId xmlns:a16="http://schemas.microsoft.com/office/drawing/2014/main" id="{15BD2884-83A6-C964-8F78-65C3C0F4255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extLst>
      <p:ext uri="{BB962C8B-B14F-4D97-AF65-F5344CB8AC3E}">
        <p14:creationId xmlns:p14="http://schemas.microsoft.com/office/powerpoint/2010/main" val="339810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F66CA5-B673-99D6-C3D9-6DF70E93BD54}"/>
              </a:ext>
            </a:extLst>
          </p:cNvPr>
          <p:cNvSpPr/>
          <p:nvPr userDrawn="1"/>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0647DB9-548F-C064-F38A-42D64DFE09A5}"/>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3" name="Footer Placeholder 2">
            <a:extLst>
              <a:ext uri="{FF2B5EF4-FFF2-40B4-BE49-F238E27FC236}">
                <a16:creationId xmlns:a16="http://schemas.microsoft.com/office/drawing/2014/main" id="{BCD0DBE2-5D6C-06E1-FEBE-DAB0E06EE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4E9762-25A8-1C3A-239C-8E0E26042FFC}"/>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5" name="Group 2">
            <a:extLst>
              <a:ext uri="{FF2B5EF4-FFF2-40B4-BE49-F238E27FC236}">
                <a16:creationId xmlns:a16="http://schemas.microsoft.com/office/drawing/2014/main" id="{6A558A55-BEBC-E2A5-CFE1-38872CD9AF8E}"/>
              </a:ext>
            </a:extLst>
          </p:cNvPr>
          <p:cNvGrpSpPr/>
          <p:nvPr userDrawn="1"/>
        </p:nvGrpSpPr>
        <p:grpSpPr>
          <a:xfrm rot="10800000">
            <a:off x="-2501154" y="-891094"/>
            <a:ext cx="8704889" cy="7538475"/>
            <a:chOff x="0" y="0"/>
            <a:chExt cx="3619627" cy="3134614"/>
          </a:xfrm>
        </p:grpSpPr>
        <p:sp>
          <p:nvSpPr>
            <p:cNvPr id="6" name="Freeform 3">
              <a:extLst>
                <a:ext uri="{FF2B5EF4-FFF2-40B4-BE49-F238E27FC236}">
                  <a16:creationId xmlns:a16="http://schemas.microsoft.com/office/drawing/2014/main" id="{C367B785-6577-A6A5-4866-3EFC5DDA275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7" name="Content Placeholder 5">
            <a:extLst>
              <a:ext uri="{FF2B5EF4-FFF2-40B4-BE49-F238E27FC236}">
                <a16:creationId xmlns:a16="http://schemas.microsoft.com/office/drawing/2014/main" id="{6F837A23-F4A0-F2EC-34C7-072569EB1FC6}"/>
              </a:ext>
            </a:extLst>
          </p:cNvPr>
          <p:cNvSpPr>
            <a:spLocks noGrp="1"/>
          </p:cNvSpPr>
          <p:nvPr>
            <p:ph sz="quarter" idx="4"/>
          </p:nvPr>
        </p:nvSpPr>
        <p:spPr>
          <a:xfrm>
            <a:off x="6018212" y="2314937"/>
            <a:ext cx="5183188" cy="19492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73521AB2-C529-99DD-8B61-5557AD0EAB74}"/>
              </a:ext>
            </a:extLst>
          </p:cNvPr>
          <p:cNvSpPr>
            <a:spLocks noGrp="1"/>
          </p:cNvSpPr>
          <p:nvPr>
            <p:ph type="title"/>
          </p:nvPr>
        </p:nvSpPr>
        <p:spPr>
          <a:xfrm>
            <a:off x="839788" y="1044001"/>
            <a:ext cx="10515600" cy="113441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3661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CF896A-BBEA-90D9-5170-110E90A85982}"/>
              </a:ext>
            </a:extLst>
          </p:cNvPr>
          <p:cNvSpPr/>
          <p:nvPr userDrawn="1"/>
        </p:nvSpPr>
        <p:spPr>
          <a:xfrm>
            <a:off x="241851" y="1622425"/>
            <a:ext cx="11708296" cy="4986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6DE0990-CD22-0ECB-A014-76C7ACA506BF}"/>
              </a:ext>
            </a:extLst>
          </p:cNvPr>
          <p:cNvSpPr>
            <a:spLocks noGrp="1"/>
          </p:cNvSpPr>
          <p:nvPr>
            <p:ph type="pic" idx="1"/>
          </p:nvPr>
        </p:nvSpPr>
        <p:spPr>
          <a:xfrm>
            <a:off x="3279913" y="1808922"/>
            <a:ext cx="5108713" cy="466097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D979D5D3-5337-2636-5D43-E99F1F42756F}"/>
              </a:ext>
            </a:extLst>
          </p:cNvPr>
          <p:cNvSpPr>
            <a:spLocks noGrp="1"/>
          </p:cNvSpPr>
          <p:nvPr>
            <p:ph type="title"/>
          </p:nvPr>
        </p:nvSpPr>
        <p:spPr>
          <a:xfrm>
            <a:off x="413267" y="388099"/>
            <a:ext cx="11365465" cy="1234326"/>
          </a:xfrm>
        </p:spPr>
        <p:txBody>
          <a:bodyPr anchor="t" anchorCtr="0"/>
          <a:lstStyle>
            <a:lvl1pPr>
              <a:defRPr sz="3200">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6796B1BF-1402-348F-77B5-5FC3E59C5848}"/>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6" name="Footer Placeholder 5">
            <a:extLst>
              <a:ext uri="{FF2B5EF4-FFF2-40B4-BE49-F238E27FC236}">
                <a16:creationId xmlns:a16="http://schemas.microsoft.com/office/drawing/2014/main" id="{ABEBF274-9947-3CA6-3DC9-DED8C9FB0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0E798-35C3-66EF-8A79-6697CF3AF9F4}"/>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10" name="Content Placeholder 5">
            <a:extLst>
              <a:ext uri="{FF2B5EF4-FFF2-40B4-BE49-F238E27FC236}">
                <a16:creationId xmlns:a16="http://schemas.microsoft.com/office/drawing/2014/main" id="{C3E59FBB-EB32-6A88-9334-FAC080DF6987}"/>
              </a:ext>
            </a:extLst>
          </p:cNvPr>
          <p:cNvSpPr>
            <a:spLocks noGrp="1"/>
          </p:cNvSpPr>
          <p:nvPr>
            <p:ph sz="quarter" idx="4"/>
          </p:nvPr>
        </p:nvSpPr>
        <p:spPr>
          <a:xfrm>
            <a:off x="8610600" y="3012588"/>
            <a:ext cx="3168132" cy="2205732"/>
          </a:xfrm>
        </p:spPr>
        <p:txBody>
          <a:bodyPr anchor="ctr"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68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1D2A328B-3E87-C89D-2964-949255B6F4A8}"/>
              </a:ext>
            </a:extLst>
          </p:cNvPr>
          <p:cNvGrpSpPr/>
          <p:nvPr userDrawn="1"/>
        </p:nvGrpSpPr>
        <p:grpSpPr>
          <a:xfrm>
            <a:off x="9425454" y="2798071"/>
            <a:ext cx="4680511" cy="4053344"/>
            <a:chOff x="0" y="0"/>
            <a:chExt cx="3619627" cy="3134614"/>
          </a:xfrm>
        </p:grpSpPr>
        <p:sp>
          <p:nvSpPr>
            <p:cNvPr id="9" name="Freeform 3">
              <a:extLst>
                <a:ext uri="{FF2B5EF4-FFF2-40B4-BE49-F238E27FC236}">
                  <a16:creationId xmlns:a16="http://schemas.microsoft.com/office/drawing/2014/main" id="{C05A4EA0-BD3B-D45D-FA97-89487F0B80C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0" name="Group 4">
            <a:extLst>
              <a:ext uri="{FF2B5EF4-FFF2-40B4-BE49-F238E27FC236}">
                <a16:creationId xmlns:a16="http://schemas.microsoft.com/office/drawing/2014/main" id="{EA0D065E-1959-45C7-4E9E-EF7D910B9DAA}"/>
              </a:ext>
            </a:extLst>
          </p:cNvPr>
          <p:cNvGrpSpPr/>
          <p:nvPr userDrawn="1"/>
        </p:nvGrpSpPr>
        <p:grpSpPr>
          <a:xfrm>
            <a:off x="6566922" y="375622"/>
            <a:ext cx="3304321" cy="2861558"/>
            <a:chOff x="0" y="0"/>
            <a:chExt cx="3619627" cy="3134614"/>
          </a:xfrm>
        </p:grpSpPr>
        <p:sp>
          <p:nvSpPr>
            <p:cNvPr id="11" name="Freeform 5">
              <a:extLst>
                <a:ext uri="{FF2B5EF4-FFF2-40B4-BE49-F238E27FC236}">
                  <a16:creationId xmlns:a16="http://schemas.microsoft.com/office/drawing/2014/main" id="{520090D6-9098-F571-8219-C386E7B3D1F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
        <p:nvSpPr>
          <p:cNvPr id="5" name="Date Placeholder 4">
            <a:extLst>
              <a:ext uri="{FF2B5EF4-FFF2-40B4-BE49-F238E27FC236}">
                <a16:creationId xmlns:a16="http://schemas.microsoft.com/office/drawing/2014/main" id="{5C3D87B6-C567-35A9-7C14-C31A8F61B245}"/>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6" name="Footer Placeholder 5">
            <a:extLst>
              <a:ext uri="{FF2B5EF4-FFF2-40B4-BE49-F238E27FC236}">
                <a16:creationId xmlns:a16="http://schemas.microsoft.com/office/drawing/2014/main" id="{7F8DDE17-9E76-1E81-4946-EAC1ABE39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3F08F-C514-1BDF-55B2-E6EAD7DE79F9}"/>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15" name="Title 1">
            <a:extLst>
              <a:ext uri="{FF2B5EF4-FFF2-40B4-BE49-F238E27FC236}">
                <a16:creationId xmlns:a16="http://schemas.microsoft.com/office/drawing/2014/main" id="{85098A03-ED0C-7C98-867D-EAAC088B3DDD}"/>
              </a:ext>
            </a:extLst>
          </p:cNvPr>
          <p:cNvSpPr>
            <a:spLocks noGrp="1"/>
          </p:cNvSpPr>
          <p:nvPr>
            <p:ph type="title"/>
          </p:nvPr>
        </p:nvSpPr>
        <p:spPr>
          <a:xfrm>
            <a:off x="630464" y="2319579"/>
            <a:ext cx="10515600" cy="747897"/>
          </a:xfrm>
        </p:spPr>
        <p:txBody>
          <a:bodyPr/>
          <a:lstStyle/>
          <a:p>
            <a:r>
              <a:rPr lang="en-US"/>
              <a:t>Click to edit Master title style</a:t>
            </a:r>
          </a:p>
        </p:txBody>
      </p:sp>
    </p:spTree>
    <p:extLst>
      <p:ext uri="{BB962C8B-B14F-4D97-AF65-F5344CB8AC3E}">
        <p14:creationId xmlns:p14="http://schemas.microsoft.com/office/powerpoint/2010/main" val="268813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id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0077-25C2-6EB0-EED6-1566CFF56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CBEB0-7D6B-5E29-35B4-FFF161308CDC}"/>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4" name="Footer Placeholder 3">
            <a:extLst>
              <a:ext uri="{FF2B5EF4-FFF2-40B4-BE49-F238E27FC236}">
                <a16:creationId xmlns:a16="http://schemas.microsoft.com/office/drawing/2014/main" id="{A3A86EB9-B399-C004-A52B-B38A013D7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774BF3-42E5-DCA3-1D5D-E6DE062F268F}"/>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6" name="Content Placeholder 5">
            <a:extLst>
              <a:ext uri="{FF2B5EF4-FFF2-40B4-BE49-F238E27FC236}">
                <a16:creationId xmlns:a16="http://schemas.microsoft.com/office/drawing/2014/main" id="{1C566884-3881-EEF2-B56C-832EE70C1217}"/>
              </a:ext>
            </a:extLst>
          </p:cNvPr>
          <p:cNvSpPr>
            <a:spLocks noGrp="1"/>
          </p:cNvSpPr>
          <p:nvPr>
            <p:ph sz="quarter" idx="4"/>
          </p:nvPr>
        </p:nvSpPr>
        <p:spPr>
          <a:xfrm>
            <a:off x="6018212" y="2314937"/>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69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E434-1C3D-3267-3271-CCADBFE34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B1780-1A81-BF07-3F77-179F6C65F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6D546-A521-9BB3-5E10-B2274CB03D7A}"/>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B0804551-8E49-12B7-3415-6189C0644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F0261-6955-F3E2-418F-2F8F3F30F241}"/>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7" name="Group 2">
            <a:extLst>
              <a:ext uri="{FF2B5EF4-FFF2-40B4-BE49-F238E27FC236}">
                <a16:creationId xmlns:a16="http://schemas.microsoft.com/office/drawing/2014/main" id="{77E1327F-B3FC-8873-3D76-D4CEF56FCAC5}"/>
              </a:ext>
            </a:extLst>
          </p:cNvPr>
          <p:cNvGrpSpPr/>
          <p:nvPr userDrawn="1"/>
        </p:nvGrpSpPr>
        <p:grpSpPr>
          <a:xfrm rot="10800000">
            <a:off x="7895391" y="3883784"/>
            <a:ext cx="4944570" cy="4282021"/>
            <a:chOff x="0" y="0"/>
            <a:chExt cx="3619627" cy="3134614"/>
          </a:xfrm>
        </p:grpSpPr>
        <p:sp>
          <p:nvSpPr>
            <p:cNvPr id="8" name="Freeform 3">
              <a:extLst>
                <a:ext uri="{FF2B5EF4-FFF2-40B4-BE49-F238E27FC236}">
                  <a16:creationId xmlns:a16="http://schemas.microsoft.com/office/drawing/2014/main" id="{3D62EEF5-8C3F-D88E-EC7D-1334EF80712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9" name="Group 4">
            <a:extLst>
              <a:ext uri="{FF2B5EF4-FFF2-40B4-BE49-F238E27FC236}">
                <a16:creationId xmlns:a16="http://schemas.microsoft.com/office/drawing/2014/main" id="{11B0EB62-07D9-3D90-4AA7-1CA41E1B48E1}"/>
              </a:ext>
            </a:extLst>
          </p:cNvPr>
          <p:cNvGrpSpPr/>
          <p:nvPr userDrawn="1"/>
        </p:nvGrpSpPr>
        <p:grpSpPr>
          <a:xfrm rot="10800000">
            <a:off x="9628551" y="288230"/>
            <a:ext cx="3531360" cy="3058175"/>
            <a:chOff x="0" y="0"/>
            <a:chExt cx="3619627" cy="3134614"/>
          </a:xfrm>
          <a:solidFill>
            <a:schemeClr val="accent3"/>
          </a:solidFill>
        </p:grpSpPr>
        <p:sp>
          <p:nvSpPr>
            <p:cNvPr id="10" name="Freeform 5">
              <a:extLst>
                <a:ext uri="{FF2B5EF4-FFF2-40B4-BE49-F238E27FC236}">
                  <a16:creationId xmlns:a16="http://schemas.microsoft.com/office/drawing/2014/main" id="{FF201698-DDC9-43FB-0551-C6E5BE93B69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13" name="Group 8">
            <a:extLst>
              <a:ext uri="{FF2B5EF4-FFF2-40B4-BE49-F238E27FC236}">
                <a16:creationId xmlns:a16="http://schemas.microsoft.com/office/drawing/2014/main" id="{59ECE960-09F2-876C-4243-51C0AEA47223}"/>
              </a:ext>
            </a:extLst>
          </p:cNvPr>
          <p:cNvGrpSpPr/>
          <p:nvPr userDrawn="1"/>
        </p:nvGrpSpPr>
        <p:grpSpPr>
          <a:xfrm rot="10800000">
            <a:off x="4448287" y="4923189"/>
            <a:ext cx="2544108" cy="2203210"/>
            <a:chOff x="0" y="0"/>
            <a:chExt cx="3619627" cy="3134614"/>
          </a:xfrm>
          <a:solidFill>
            <a:schemeClr val="accent2"/>
          </a:solidFill>
        </p:grpSpPr>
        <p:sp>
          <p:nvSpPr>
            <p:cNvPr id="14" name="Freeform 9">
              <a:extLst>
                <a:ext uri="{FF2B5EF4-FFF2-40B4-BE49-F238E27FC236}">
                  <a16:creationId xmlns:a16="http://schemas.microsoft.com/office/drawing/2014/main" id="{2FC2473B-C9D9-497F-C19F-376CC64E19D1}"/>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spTree>
    <p:extLst>
      <p:ext uri="{BB962C8B-B14F-4D97-AF65-F5344CB8AC3E}">
        <p14:creationId xmlns:p14="http://schemas.microsoft.com/office/powerpoint/2010/main" val="175705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787-0F60-1BAD-A911-9C6223A7B15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C795E6A-3EFB-3FD6-D8C8-8C0E5AF9630B}"/>
              </a:ext>
            </a:extLst>
          </p:cNvPr>
          <p:cNvSpPr>
            <a:spLocks noGrp="1"/>
          </p:cNvSpPr>
          <p:nvPr>
            <p:ph sz="half" idx="2"/>
          </p:nvPr>
        </p:nvSpPr>
        <p:spPr>
          <a:xfrm>
            <a:off x="6019800" y="2314937"/>
            <a:ext cx="5181600" cy="3862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977F3-386B-4486-047D-053F6BEBFF76}"/>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6" name="Footer Placeholder 5">
            <a:extLst>
              <a:ext uri="{FF2B5EF4-FFF2-40B4-BE49-F238E27FC236}">
                <a16:creationId xmlns:a16="http://schemas.microsoft.com/office/drawing/2014/main" id="{405CF00E-99C5-73FF-6437-EA4BE0350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87526-8CB0-9D1B-3B66-93556D40DEF3}"/>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10" name="Group 3">
            <a:extLst>
              <a:ext uri="{FF2B5EF4-FFF2-40B4-BE49-F238E27FC236}">
                <a16:creationId xmlns:a16="http://schemas.microsoft.com/office/drawing/2014/main" id="{9C695AE5-2E1A-2A6D-E1D4-33D937FC97A8}"/>
              </a:ext>
            </a:extLst>
          </p:cNvPr>
          <p:cNvGrpSpPr/>
          <p:nvPr/>
        </p:nvGrpSpPr>
        <p:grpSpPr>
          <a:xfrm rot="10800000">
            <a:off x="-879676" y="3257919"/>
            <a:ext cx="3341130" cy="2893435"/>
            <a:chOff x="0" y="0"/>
            <a:chExt cx="3619627" cy="3134614"/>
          </a:xfrm>
        </p:grpSpPr>
        <p:sp>
          <p:nvSpPr>
            <p:cNvPr id="21" name="Freeform 4">
              <a:extLst>
                <a:ext uri="{FF2B5EF4-FFF2-40B4-BE49-F238E27FC236}">
                  <a16:creationId xmlns:a16="http://schemas.microsoft.com/office/drawing/2014/main" id="{CFAF4E07-6286-B419-A4EA-92CDF04E533C}"/>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1" name="Group 5">
            <a:extLst>
              <a:ext uri="{FF2B5EF4-FFF2-40B4-BE49-F238E27FC236}">
                <a16:creationId xmlns:a16="http://schemas.microsoft.com/office/drawing/2014/main" id="{7E7B5E0B-CAF0-DC4D-E9B8-64C87F70CBF7}"/>
              </a:ext>
            </a:extLst>
          </p:cNvPr>
          <p:cNvGrpSpPr/>
          <p:nvPr/>
        </p:nvGrpSpPr>
        <p:grpSpPr>
          <a:xfrm rot="10800000">
            <a:off x="2047127" y="5056939"/>
            <a:ext cx="2332415" cy="2019882"/>
            <a:chOff x="0" y="0"/>
            <a:chExt cx="3619627" cy="3134614"/>
          </a:xfrm>
        </p:grpSpPr>
        <p:sp>
          <p:nvSpPr>
            <p:cNvPr id="20" name="Freeform 6">
              <a:extLst>
                <a:ext uri="{FF2B5EF4-FFF2-40B4-BE49-F238E27FC236}">
                  <a16:creationId xmlns:a16="http://schemas.microsoft.com/office/drawing/2014/main" id="{93C6E56C-2A91-DCA8-C210-636D3C7958F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2" name="Group 7">
            <a:extLst>
              <a:ext uri="{FF2B5EF4-FFF2-40B4-BE49-F238E27FC236}">
                <a16:creationId xmlns:a16="http://schemas.microsoft.com/office/drawing/2014/main" id="{FAFEE501-FC1F-F091-024B-561AE6ED8C68}"/>
              </a:ext>
            </a:extLst>
          </p:cNvPr>
          <p:cNvGrpSpPr/>
          <p:nvPr/>
        </p:nvGrpSpPr>
        <p:grpSpPr>
          <a:xfrm rot="10800000">
            <a:off x="1858773" y="2735994"/>
            <a:ext cx="1205362" cy="1043849"/>
            <a:chOff x="0" y="0"/>
            <a:chExt cx="3619627" cy="3134614"/>
          </a:xfrm>
        </p:grpSpPr>
        <p:sp>
          <p:nvSpPr>
            <p:cNvPr id="19" name="Freeform 8">
              <a:extLst>
                <a:ext uri="{FF2B5EF4-FFF2-40B4-BE49-F238E27FC236}">
                  <a16:creationId xmlns:a16="http://schemas.microsoft.com/office/drawing/2014/main" id="{F3B7B6EE-F2DE-5BAF-6C4B-021666EE8C3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3" name="Group 9">
            <a:extLst>
              <a:ext uri="{FF2B5EF4-FFF2-40B4-BE49-F238E27FC236}">
                <a16:creationId xmlns:a16="http://schemas.microsoft.com/office/drawing/2014/main" id="{24F99C34-26B7-844F-3558-A9AD503CC207}"/>
              </a:ext>
            </a:extLst>
          </p:cNvPr>
          <p:cNvGrpSpPr/>
          <p:nvPr/>
        </p:nvGrpSpPr>
        <p:grpSpPr>
          <a:xfrm rot="10800000">
            <a:off x="197341" y="5275859"/>
            <a:ext cx="2264112" cy="1960732"/>
            <a:chOff x="0" y="0"/>
            <a:chExt cx="3619627" cy="3134614"/>
          </a:xfrm>
        </p:grpSpPr>
        <p:sp>
          <p:nvSpPr>
            <p:cNvPr id="18" name="Freeform 10">
              <a:extLst>
                <a:ext uri="{FF2B5EF4-FFF2-40B4-BE49-F238E27FC236}">
                  <a16:creationId xmlns:a16="http://schemas.microsoft.com/office/drawing/2014/main" id="{CB77A4F5-EDFF-2D3E-828C-E7772E0E8D9C}"/>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extLst>
      <p:ext uri="{BB962C8B-B14F-4D97-AF65-F5344CB8AC3E}">
        <p14:creationId xmlns:p14="http://schemas.microsoft.com/office/powerpoint/2010/main" val="429378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2">
    <p:spTree>
      <p:nvGrpSpPr>
        <p:cNvPr id="1" name=""/>
        <p:cNvGrpSpPr/>
        <p:nvPr/>
      </p:nvGrpSpPr>
      <p:grpSpPr>
        <a:xfrm>
          <a:off x="0" y="0"/>
          <a:ext cx="0" cy="0"/>
          <a:chOff x="0" y="0"/>
          <a:chExt cx="0" cy="0"/>
        </a:xfrm>
      </p:grpSpPr>
      <p:grpSp>
        <p:nvGrpSpPr>
          <p:cNvPr id="19" name="Group 24">
            <a:extLst>
              <a:ext uri="{FF2B5EF4-FFF2-40B4-BE49-F238E27FC236}">
                <a16:creationId xmlns:a16="http://schemas.microsoft.com/office/drawing/2014/main" id="{4333119D-4ECF-D01C-AE6B-45952B5943ED}"/>
              </a:ext>
            </a:extLst>
          </p:cNvPr>
          <p:cNvGrpSpPr/>
          <p:nvPr/>
        </p:nvGrpSpPr>
        <p:grpSpPr>
          <a:xfrm>
            <a:off x="11358701" y="1481222"/>
            <a:ext cx="1983226" cy="1717483"/>
            <a:chOff x="0" y="0"/>
            <a:chExt cx="3619627" cy="3134614"/>
          </a:xfrm>
        </p:grpSpPr>
        <p:sp>
          <p:nvSpPr>
            <p:cNvPr id="25" name="Freeform 25">
              <a:extLst>
                <a:ext uri="{FF2B5EF4-FFF2-40B4-BE49-F238E27FC236}">
                  <a16:creationId xmlns:a16="http://schemas.microsoft.com/office/drawing/2014/main" id="{20DBCB10-B183-4DC2-F2F6-570606D7AC6E}"/>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0" name="Group 26">
            <a:extLst>
              <a:ext uri="{FF2B5EF4-FFF2-40B4-BE49-F238E27FC236}">
                <a16:creationId xmlns:a16="http://schemas.microsoft.com/office/drawing/2014/main" id="{5146D7EE-0C71-E40C-2357-C4BD7AA451B3}"/>
              </a:ext>
            </a:extLst>
          </p:cNvPr>
          <p:cNvGrpSpPr/>
          <p:nvPr/>
        </p:nvGrpSpPr>
        <p:grpSpPr>
          <a:xfrm>
            <a:off x="9097737" y="-83329"/>
            <a:ext cx="2798245" cy="2423293"/>
            <a:chOff x="0" y="0"/>
            <a:chExt cx="3619627" cy="3134614"/>
          </a:xfrm>
        </p:grpSpPr>
        <p:sp>
          <p:nvSpPr>
            <p:cNvPr id="24" name="Freeform 27">
              <a:extLst>
                <a:ext uri="{FF2B5EF4-FFF2-40B4-BE49-F238E27FC236}">
                  <a16:creationId xmlns:a16="http://schemas.microsoft.com/office/drawing/2014/main" id="{4674213E-15B8-A9C2-C6E7-EB1A50720273}"/>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1" name="Group 28">
            <a:extLst>
              <a:ext uri="{FF2B5EF4-FFF2-40B4-BE49-F238E27FC236}">
                <a16:creationId xmlns:a16="http://schemas.microsoft.com/office/drawing/2014/main" id="{0336C29A-2BF6-ED9B-388A-E066CB5F2378}"/>
              </a:ext>
            </a:extLst>
          </p:cNvPr>
          <p:cNvGrpSpPr/>
          <p:nvPr/>
        </p:nvGrpSpPr>
        <p:grpSpPr>
          <a:xfrm>
            <a:off x="8820577" y="-630036"/>
            <a:ext cx="1652627" cy="1431182"/>
            <a:chOff x="0" y="0"/>
            <a:chExt cx="3619627" cy="3134614"/>
          </a:xfrm>
        </p:grpSpPr>
        <p:sp>
          <p:nvSpPr>
            <p:cNvPr id="23" name="Freeform 29">
              <a:extLst>
                <a:ext uri="{FF2B5EF4-FFF2-40B4-BE49-F238E27FC236}">
                  <a16:creationId xmlns:a16="http://schemas.microsoft.com/office/drawing/2014/main" id="{6029541A-DA21-0832-41EE-168F75949680}"/>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2" name="Title 1">
            <a:extLst>
              <a:ext uri="{FF2B5EF4-FFF2-40B4-BE49-F238E27FC236}">
                <a16:creationId xmlns:a16="http://schemas.microsoft.com/office/drawing/2014/main" id="{2FB8FE72-12D6-C6D6-784A-D355784F108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96D3DFF5-2061-3802-61A2-C8474454668E}"/>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658EF310-D424-12A2-39EB-DF2525BF8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12A83-E266-0691-96E3-DAD7363361B9}"/>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7" name="Content Placeholder 2">
            <a:extLst>
              <a:ext uri="{FF2B5EF4-FFF2-40B4-BE49-F238E27FC236}">
                <a16:creationId xmlns:a16="http://schemas.microsoft.com/office/drawing/2014/main" id="{F2C8A64F-39F9-3161-3335-22F129244F7A}"/>
              </a:ext>
            </a:extLst>
          </p:cNvPr>
          <p:cNvSpPr>
            <a:spLocks noGrp="1"/>
          </p:cNvSpPr>
          <p:nvPr>
            <p:ph idx="1"/>
          </p:nvPr>
        </p:nvSpPr>
        <p:spPr>
          <a:xfrm>
            <a:off x="630464" y="2332785"/>
            <a:ext cx="10515600" cy="1949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473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id Green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9ED97E-589D-A8CB-2425-D0105ECDA88B}"/>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068725A-0CAB-C7D7-126A-E2FD028B1C80}"/>
              </a:ext>
            </a:extLst>
          </p:cNvPr>
          <p:cNvSpPr>
            <a:spLocks noGrp="1"/>
          </p:cNvSpPr>
          <p:nvPr>
            <p:ph sz="quarter" idx="4"/>
          </p:nvPr>
        </p:nvSpPr>
        <p:spPr>
          <a:xfrm>
            <a:off x="6018212" y="2314937"/>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653B572-79D5-5093-EDE1-85EA9FF301F4}"/>
              </a:ext>
            </a:extLst>
          </p:cNvPr>
          <p:cNvSpPr>
            <a:spLocks noGrp="1"/>
          </p:cNvSpPr>
          <p:nvPr>
            <p:ph type="title"/>
          </p:nvPr>
        </p:nvSpPr>
        <p:spPr>
          <a:xfrm>
            <a:off x="839788" y="1044001"/>
            <a:ext cx="10515600" cy="1134412"/>
          </a:xfrm>
        </p:spPr>
        <p:txBody>
          <a:bodyPr/>
          <a:lstStyle>
            <a:lvl1pPr>
              <a:defRPr>
                <a:solidFill>
                  <a:schemeClr val="bg1"/>
                </a:solidFill>
              </a:defRPr>
            </a:lvl1pPr>
          </a:lstStyle>
          <a:p>
            <a:r>
              <a:rPr lang="en-US"/>
              <a:t>Click to edit Master title style</a:t>
            </a:r>
          </a:p>
        </p:txBody>
      </p:sp>
      <p:sp>
        <p:nvSpPr>
          <p:cNvPr id="7" name="Date Placeholder 6">
            <a:extLst>
              <a:ext uri="{FF2B5EF4-FFF2-40B4-BE49-F238E27FC236}">
                <a16:creationId xmlns:a16="http://schemas.microsoft.com/office/drawing/2014/main" id="{4C6FF3ED-7AB6-2BAE-842F-D8816E43B012}"/>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8" name="Footer Placeholder 7">
            <a:extLst>
              <a:ext uri="{FF2B5EF4-FFF2-40B4-BE49-F238E27FC236}">
                <a16:creationId xmlns:a16="http://schemas.microsoft.com/office/drawing/2014/main" id="{C91E3EA6-C63B-2E7D-4F41-E55A0737C4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321BE-DF34-CFCA-2139-457BE96A1E04}"/>
              </a:ext>
            </a:extLst>
          </p:cNvPr>
          <p:cNvSpPr>
            <a:spLocks noGrp="1"/>
          </p:cNvSpPr>
          <p:nvPr>
            <p:ph type="sldNum" sz="quarter" idx="12"/>
          </p:nvPr>
        </p:nvSpPr>
        <p:spPr/>
        <p:txBody>
          <a:bodyPr/>
          <a:lstStyle/>
          <a:p>
            <a:fld id="{1C7B8696-F484-A244-B123-ED75AC607644}" type="slidenum">
              <a:rPr lang="en-US" smtClean="0"/>
              <a:t>‹#›</a:t>
            </a:fld>
            <a:endParaRPr lang="en-US"/>
          </a:p>
        </p:txBody>
      </p:sp>
    </p:spTree>
    <p:extLst>
      <p:ext uri="{BB962C8B-B14F-4D97-AF65-F5344CB8AC3E}">
        <p14:creationId xmlns:p14="http://schemas.microsoft.com/office/powerpoint/2010/main" val="114051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40B7-2B4A-7A33-A096-0BCABCE6CD3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454E048-D883-71E6-E499-6AD88357F23E}"/>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4" name="Footer Placeholder 3">
            <a:extLst>
              <a:ext uri="{FF2B5EF4-FFF2-40B4-BE49-F238E27FC236}">
                <a16:creationId xmlns:a16="http://schemas.microsoft.com/office/drawing/2014/main" id="{B92189DD-3713-68FC-0562-97E95F9EFE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53D67-1F06-237B-D883-DB6E4504E816}"/>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6" name="Content Placeholder 2">
            <a:extLst>
              <a:ext uri="{FF2B5EF4-FFF2-40B4-BE49-F238E27FC236}">
                <a16:creationId xmlns:a16="http://schemas.microsoft.com/office/drawing/2014/main" id="{57CCF2DB-50B8-9A68-214E-2440F1D8896B}"/>
              </a:ext>
            </a:extLst>
          </p:cNvPr>
          <p:cNvSpPr>
            <a:spLocks noGrp="1"/>
          </p:cNvSpPr>
          <p:nvPr>
            <p:ph idx="1"/>
          </p:nvPr>
        </p:nvSpPr>
        <p:spPr>
          <a:xfrm>
            <a:off x="630464" y="2332785"/>
            <a:ext cx="10515600" cy="39523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68C9203B-BD51-C353-C863-E9F9B0DB87EA}"/>
              </a:ext>
            </a:extLst>
          </p:cNvPr>
          <p:cNvGrpSpPr/>
          <p:nvPr userDrawn="1"/>
        </p:nvGrpSpPr>
        <p:grpSpPr>
          <a:xfrm rot="10800000">
            <a:off x="7895391" y="3883784"/>
            <a:ext cx="4944570" cy="4282021"/>
            <a:chOff x="0" y="0"/>
            <a:chExt cx="3619627" cy="3134614"/>
          </a:xfrm>
        </p:grpSpPr>
        <p:sp>
          <p:nvSpPr>
            <p:cNvPr id="8" name="Freeform 3">
              <a:extLst>
                <a:ext uri="{FF2B5EF4-FFF2-40B4-BE49-F238E27FC236}">
                  <a16:creationId xmlns:a16="http://schemas.microsoft.com/office/drawing/2014/main" id="{8165398D-F845-C313-8AEE-FC3C2242CF50}"/>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9" name="Group 4">
            <a:extLst>
              <a:ext uri="{FF2B5EF4-FFF2-40B4-BE49-F238E27FC236}">
                <a16:creationId xmlns:a16="http://schemas.microsoft.com/office/drawing/2014/main" id="{A0C5A3D0-82CE-C2D4-C6BA-7459C34EB6DC}"/>
              </a:ext>
            </a:extLst>
          </p:cNvPr>
          <p:cNvGrpSpPr/>
          <p:nvPr userDrawn="1"/>
        </p:nvGrpSpPr>
        <p:grpSpPr>
          <a:xfrm rot="10800000">
            <a:off x="9628551" y="288230"/>
            <a:ext cx="3531360" cy="3058175"/>
            <a:chOff x="0" y="0"/>
            <a:chExt cx="3619627" cy="3134614"/>
          </a:xfrm>
        </p:grpSpPr>
        <p:sp>
          <p:nvSpPr>
            <p:cNvPr id="10" name="Freeform 5">
              <a:extLst>
                <a:ext uri="{FF2B5EF4-FFF2-40B4-BE49-F238E27FC236}">
                  <a16:creationId xmlns:a16="http://schemas.microsoft.com/office/drawing/2014/main" id="{19B3E64F-253F-4D58-2740-2098C910D6CE}"/>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1" name="Group 8">
            <a:extLst>
              <a:ext uri="{FF2B5EF4-FFF2-40B4-BE49-F238E27FC236}">
                <a16:creationId xmlns:a16="http://schemas.microsoft.com/office/drawing/2014/main" id="{38F32804-938C-D1DB-152B-8F98C29BF662}"/>
              </a:ext>
            </a:extLst>
          </p:cNvPr>
          <p:cNvGrpSpPr/>
          <p:nvPr userDrawn="1"/>
        </p:nvGrpSpPr>
        <p:grpSpPr>
          <a:xfrm rot="10800000">
            <a:off x="4448287" y="4923189"/>
            <a:ext cx="2544108" cy="2203210"/>
            <a:chOff x="0" y="0"/>
            <a:chExt cx="3619627" cy="3134614"/>
          </a:xfrm>
        </p:grpSpPr>
        <p:sp>
          <p:nvSpPr>
            <p:cNvPr id="12" name="Freeform 9">
              <a:extLst>
                <a:ext uri="{FF2B5EF4-FFF2-40B4-BE49-F238E27FC236}">
                  <a16:creationId xmlns:a16="http://schemas.microsoft.com/office/drawing/2014/main" id="{E16F05E5-7D2C-7253-099D-2B1D2679826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extLst>
      <p:ext uri="{BB962C8B-B14F-4D97-AF65-F5344CB8AC3E}">
        <p14:creationId xmlns:p14="http://schemas.microsoft.com/office/powerpoint/2010/main" val="309409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3ED140-C23D-642D-5D4B-EE8DD8EFC4B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id="{45E59921-5B7F-631E-6490-F6257AF0ADAD}"/>
              </a:ext>
            </a:extLst>
          </p:cNvPr>
          <p:cNvGrpSpPr/>
          <p:nvPr/>
        </p:nvGrpSpPr>
        <p:grpSpPr>
          <a:xfrm>
            <a:off x="9936823" y="-349534"/>
            <a:ext cx="3015061" cy="2611057"/>
            <a:chOff x="0" y="0"/>
            <a:chExt cx="3619627" cy="3134614"/>
          </a:xfrm>
        </p:grpSpPr>
        <p:sp>
          <p:nvSpPr>
            <p:cNvPr id="21" name="Freeform 3">
              <a:extLst>
                <a:ext uri="{FF2B5EF4-FFF2-40B4-BE49-F238E27FC236}">
                  <a16:creationId xmlns:a16="http://schemas.microsoft.com/office/drawing/2014/main" id="{8A318AD2-E45D-4376-9357-E836E2C0C84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6" name="Group 4">
            <a:extLst>
              <a:ext uri="{FF2B5EF4-FFF2-40B4-BE49-F238E27FC236}">
                <a16:creationId xmlns:a16="http://schemas.microsoft.com/office/drawing/2014/main" id="{7E6D8B74-3C27-3EC5-3037-F6A99A186406}"/>
              </a:ext>
            </a:extLst>
          </p:cNvPr>
          <p:cNvGrpSpPr/>
          <p:nvPr/>
        </p:nvGrpSpPr>
        <p:grpSpPr>
          <a:xfrm>
            <a:off x="8885517" y="200333"/>
            <a:ext cx="1530251" cy="1325204"/>
            <a:chOff x="0" y="0"/>
            <a:chExt cx="3619627" cy="3134614"/>
          </a:xfrm>
        </p:grpSpPr>
        <p:sp>
          <p:nvSpPr>
            <p:cNvPr id="20" name="Freeform 5">
              <a:extLst>
                <a:ext uri="{FF2B5EF4-FFF2-40B4-BE49-F238E27FC236}">
                  <a16:creationId xmlns:a16="http://schemas.microsoft.com/office/drawing/2014/main" id="{E0F54572-D74B-563F-CA24-1B8F3945DB9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4" name="Date Placeholder 3">
            <a:extLst>
              <a:ext uri="{FF2B5EF4-FFF2-40B4-BE49-F238E27FC236}">
                <a16:creationId xmlns:a16="http://schemas.microsoft.com/office/drawing/2014/main" id="{699238FB-A4AA-CD41-760E-9D450F96033A}"/>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FEBAF15F-4909-C8EF-8878-936D2E192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FF3DC-060F-9EA1-A70D-4FD3C416BDAD}"/>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9" name="Title Placeholder 1">
            <a:extLst>
              <a:ext uri="{FF2B5EF4-FFF2-40B4-BE49-F238E27FC236}">
                <a16:creationId xmlns:a16="http://schemas.microsoft.com/office/drawing/2014/main" id="{272C8CE8-2603-9B4C-02EC-B3FF289C76D6}"/>
              </a:ext>
            </a:extLst>
          </p:cNvPr>
          <p:cNvSpPr>
            <a:spLocks noGrp="1"/>
          </p:cNvSpPr>
          <p:nvPr>
            <p:ph type="title"/>
          </p:nvPr>
        </p:nvSpPr>
        <p:spPr>
          <a:xfrm>
            <a:off x="630464" y="1044001"/>
            <a:ext cx="10515600" cy="1217524"/>
          </a:xfrm>
          <a:prstGeom prst="rect">
            <a:avLst/>
          </a:prstGeom>
          <a:noFill/>
        </p:spPr>
        <p:txBody>
          <a:bodyPr vert="horz" lIns="0" tIns="0" rIns="0" bIns="0" rtlCol="0" anchor="t" anchorCtr="0">
            <a:normAutofit/>
          </a:bodyPr>
          <a:lstStyle>
            <a:lvl1pPr>
              <a:defRPr>
                <a:solidFill>
                  <a:schemeClr val="bg1"/>
                </a:solidFill>
              </a:defRPr>
            </a:lvl1pPr>
          </a:lstStyle>
          <a:p>
            <a:endParaRPr lang="en-US"/>
          </a:p>
        </p:txBody>
      </p:sp>
      <p:sp>
        <p:nvSpPr>
          <p:cNvPr id="13" name="Content Placeholder 2">
            <a:extLst>
              <a:ext uri="{FF2B5EF4-FFF2-40B4-BE49-F238E27FC236}">
                <a16:creationId xmlns:a16="http://schemas.microsoft.com/office/drawing/2014/main" id="{3D844023-3669-43D6-794B-EB6FFB713DF2}"/>
              </a:ext>
            </a:extLst>
          </p:cNvPr>
          <p:cNvSpPr>
            <a:spLocks noGrp="1"/>
          </p:cNvSpPr>
          <p:nvPr>
            <p:ph idx="1"/>
          </p:nvPr>
        </p:nvSpPr>
        <p:spPr>
          <a:xfrm>
            <a:off x="630464" y="2332785"/>
            <a:ext cx="10515600" cy="39523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71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86EC7-98D2-BB88-A3B2-66BE28E7C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D8AA7707-F1BE-3817-9BE3-BD1EEE2FB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BE78D5-A2F9-C042-7CF5-947A3D35A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B8696-F484-A244-B123-ED75AC607644}" type="slidenum">
              <a:rPr lang="en-US" smtClean="0"/>
              <a:t>‹#›</a:t>
            </a:fld>
            <a:endParaRPr lang="en-US"/>
          </a:p>
        </p:txBody>
      </p:sp>
      <p:sp>
        <p:nvSpPr>
          <p:cNvPr id="2" name="Title Placeholder 1">
            <a:extLst>
              <a:ext uri="{FF2B5EF4-FFF2-40B4-BE49-F238E27FC236}">
                <a16:creationId xmlns:a16="http://schemas.microsoft.com/office/drawing/2014/main" id="{7AC6212E-9E7E-A6D3-838A-07DC832FF616}"/>
              </a:ext>
            </a:extLst>
          </p:cNvPr>
          <p:cNvSpPr>
            <a:spLocks noGrp="1"/>
          </p:cNvSpPr>
          <p:nvPr>
            <p:ph type="title"/>
          </p:nvPr>
        </p:nvSpPr>
        <p:spPr>
          <a:xfrm>
            <a:off x="630464" y="1044539"/>
            <a:ext cx="10515600" cy="747897"/>
          </a:xfrm>
          <a:prstGeom prst="rect">
            <a:avLst/>
          </a:prstGeom>
        </p:spPr>
        <p:txBody>
          <a:bodyPr vert="horz" wrap="square" lIns="0" tIns="0" rIns="0" bIns="0" rtlCol="0" anchor="t" anchorCtr="0">
            <a:spAutoFit/>
          </a:bodyPr>
          <a:lstStyle/>
          <a:p>
            <a:endParaRPr lang="en-US"/>
          </a:p>
        </p:txBody>
      </p:sp>
      <p:sp>
        <p:nvSpPr>
          <p:cNvPr id="3" name="Text Placeholder 2">
            <a:extLst>
              <a:ext uri="{FF2B5EF4-FFF2-40B4-BE49-F238E27FC236}">
                <a16:creationId xmlns:a16="http://schemas.microsoft.com/office/drawing/2014/main" id="{5EAAF467-E632-2F53-D75D-BF1448BA23BC}"/>
              </a:ext>
            </a:extLst>
          </p:cNvPr>
          <p:cNvSpPr>
            <a:spLocks noGrp="1"/>
          </p:cNvSpPr>
          <p:nvPr>
            <p:ph type="body" idx="1"/>
          </p:nvPr>
        </p:nvSpPr>
        <p:spPr>
          <a:xfrm>
            <a:off x="630464" y="2332785"/>
            <a:ext cx="10515600" cy="220573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53802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4" r:id="rId3"/>
    <p:sldLayoutId id="2147483650" r:id="rId4"/>
    <p:sldLayoutId id="2147483652" r:id="rId5"/>
    <p:sldLayoutId id="2147483658" r:id="rId6"/>
    <p:sldLayoutId id="2147483653" r:id="rId7"/>
    <p:sldLayoutId id="2147483660" r:id="rId8"/>
    <p:sldLayoutId id="2147483651" r:id="rId9"/>
    <p:sldLayoutId id="2147483655" r:id="rId10"/>
    <p:sldLayoutId id="2147483657" r:id="rId11"/>
  </p:sldLayoutIdLs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spcAft>
          <a:spcPts val="3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Wx6YxOZkWZc?feature=oembed"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001-769D-5E56-3038-9DBC6906EDCA}"/>
              </a:ext>
            </a:extLst>
          </p:cNvPr>
          <p:cNvSpPr>
            <a:spLocks noGrp="1"/>
          </p:cNvSpPr>
          <p:nvPr>
            <p:ph type="ctrTitle"/>
          </p:nvPr>
        </p:nvSpPr>
        <p:spPr>
          <a:xfrm>
            <a:off x="675071" y="2586300"/>
            <a:ext cx="9144000" cy="1994392"/>
          </a:xfrm>
        </p:spPr>
        <p:txBody>
          <a:bodyPr/>
          <a:lstStyle/>
          <a:p>
            <a:r>
              <a:rPr lang="en-US"/>
              <a:t>Asset</a:t>
            </a:r>
            <a:br>
              <a:rPr lang="en-US"/>
            </a:br>
            <a:r>
              <a:rPr lang="en-US"/>
              <a:t>management</a:t>
            </a:r>
          </a:p>
        </p:txBody>
      </p:sp>
      <p:sp>
        <p:nvSpPr>
          <p:cNvPr id="3" name="Subtitle 2">
            <a:extLst>
              <a:ext uri="{FF2B5EF4-FFF2-40B4-BE49-F238E27FC236}">
                <a16:creationId xmlns:a16="http://schemas.microsoft.com/office/drawing/2014/main" id="{6280A9B8-F234-C7DC-C79A-21F23A369010}"/>
              </a:ext>
            </a:extLst>
          </p:cNvPr>
          <p:cNvSpPr>
            <a:spLocks noGrp="1"/>
          </p:cNvSpPr>
          <p:nvPr>
            <p:ph type="subTitle" idx="1"/>
          </p:nvPr>
        </p:nvSpPr>
        <p:spPr/>
        <p:txBody>
          <a:bodyPr/>
          <a:lstStyle/>
          <a:p>
            <a:r>
              <a:rPr lang="en-US"/>
              <a:t>Starting the conversation for </a:t>
            </a:r>
            <a:br>
              <a:rPr lang="en-US"/>
            </a:br>
            <a:r>
              <a:rPr lang="en-US"/>
              <a:t>sustainable service delivery</a:t>
            </a:r>
          </a:p>
        </p:txBody>
      </p:sp>
    </p:spTree>
    <p:extLst>
      <p:ext uri="{BB962C8B-B14F-4D97-AF65-F5344CB8AC3E}">
        <p14:creationId xmlns:p14="http://schemas.microsoft.com/office/powerpoint/2010/main" val="208851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8" name="Group 4">
            <a:extLst>
              <a:ext uri="{FF2B5EF4-FFF2-40B4-BE49-F238E27FC236}">
                <a16:creationId xmlns:a16="http://schemas.microsoft.com/office/drawing/2014/main" id="{47CA3220-38F0-90CE-7EB7-F68EA9F82BDF}"/>
              </a:ext>
            </a:extLst>
          </p:cNvPr>
          <p:cNvGrpSpPr/>
          <p:nvPr/>
        </p:nvGrpSpPr>
        <p:grpSpPr>
          <a:xfrm rot="10800000">
            <a:off x="5412335" y="-190746"/>
            <a:ext cx="3517965" cy="3046575"/>
            <a:chOff x="0" y="0"/>
            <a:chExt cx="3619627" cy="3134614"/>
          </a:xfrm>
        </p:grpSpPr>
        <p:sp>
          <p:nvSpPr>
            <p:cNvPr id="29" name="Freeform 5">
              <a:extLst>
                <a:ext uri="{FF2B5EF4-FFF2-40B4-BE49-F238E27FC236}">
                  <a16:creationId xmlns:a16="http://schemas.microsoft.com/office/drawing/2014/main" id="{B085BE4D-1E88-F3AE-669D-6697952B945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CA"/>
            </a:p>
          </p:txBody>
        </p:sp>
      </p:grpSp>
      <p:sp>
        <p:nvSpPr>
          <p:cNvPr id="4" name="Title 1">
            <a:extLst>
              <a:ext uri="{FF2B5EF4-FFF2-40B4-BE49-F238E27FC236}">
                <a16:creationId xmlns:a16="http://schemas.microsoft.com/office/drawing/2014/main" id="{4354C430-BE97-C918-CC7F-10E2AD0C5382}"/>
              </a:ext>
            </a:extLst>
          </p:cNvPr>
          <p:cNvSpPr>
            <a:spLocks noGrp="1"/>
          </p:cNvSpPr>
          <p:nvPr>
            <p:ph type="title"/>
          </p:nvPr>
        </p:nvSpPr>
        <p:spPr>
          <a:xfrm>
            <a:off x="630463" y="1044000"/>
            <a:ext cx="5000925" cy="747897"/>
          </a:xfrm>
        </p:spPr>
        <p:txBody>
          <a:bodyPr/>
          <a:lstStyle/>
          <a:p>
            <a:r>
              <a:rPr lang="en-US">
                <a:solidFill>
                  <a:schemeClr val="bg1"/>
                </a:solidFill>
              </a:rPr>
              <a:t>Simple ≠ Easy</a:t>
            </a:r>
          </a:p>
        </p:txBody>
      </p:sp>
      <p:pic>
        <p:nvPicPr>
          <p:cNvPr id="2" name="Picture 1" descr="This icon shows a megaphone with lines coming out to indicate speech.">
            <a:extLst>
              <a:ext uri="{FF2B5EF4-FFF2-40B4-BE49-F238E27FC236}">
                <a16:creationId xmlns:a16="http://schemas.microsoft.com/office/drawing/2014/main" id="{F0846F25-6BF6-23A5-9D34-8617EFBF4E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000" y="150568"/>
            <a:ext cx="668800" cy="668800"/>
          </a:xfrm>
          <a:prstGeom prst="rect">
            <a:avLst/>
          </a:prstGeom>
        </p:spPr>
      </p:pic>
      <p:sp>
        <p:nvSpPr>
          <p:cNvPr id="21" name="Content Placeholder 1">
            <a:extLst>
              <a:ext uri="{FF2B5EF4-FFF2-40B4-BE49-F238E27FC236}">
                <a16:creationId xmlns:a16="http://schemas.microsoft.com/office/drawing/2014/main" id="{1BF25975-C769-7EEE-EC04-B60CCC378339}"/>
              </a:ext>
            </a:extLst>
          </p:cNvPr>
          <p:cNvSpPr>
            <a:spLocks noGrp="1"/>
          </p:cNvSpPr>
          <p:nvPr>
            <p:ph sz="quarter" idx="4"/>
          </p:nvPr>
        </p:nvSpPr>
        <p:spPr>
          <a:xfrm>
            <a:off x="9347558" y="1139601"/>
            <a:ext cx="1506071" cy="369332"/>
          </a:xfrm>
        </p:spPr>
        <p:txBody>
          <a:bodyPr/>
          <a:lstStyle/>
          <a:p>
            <a:pPr marL="0" indent="0">
              <a:buNone/>
            </a:pPr>
            <a:r>
              <a:rPr lang="en-US">
                <a:solidFill>
                  <a:schemeClr val="bg1"/>
                </a:solidFill>
              </a:rPr>
              <a:t>Complex</a:t>
            </a:r>
          </a:p>
        </p:txBody>
      </p:sp>
      <p:sp>
        <p:nvSpPr>
          <p:cNvPr id="19" name="Content Placeholder 1">
            <a:extLst>
              <a:ext uri="{FF2B5EF4-FFF2-40B4-BE49-F238E27FC236}">
                <a16:creationId xmlns:a16="http://schemas.microsoft.com/office/drawing/2014/main" id="{9FCA3441-FEAF-DA3D-F449-7A4AFB6F5B89}"/>
              </a:ext>
            </a:extLst>
          </p:cNvPr>
          <p:cNvSpPr txBox="1">
            <a:spLocks/>
          </p:cNvSpPr>
          <p:nvPr/>
        </p:nvSpPr>
        <p:spPr>
          <a:xfrm>
            <a:off x="8146583" y="3162298"/>
            <a:ext cx="2707046" cy="7386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en-US">
                <a:solidFill>
                  <a:schemeClr val="bg1"/>
                </a:solidFill>
              </a:rPr>
              <a:t>Must anticipate the future</a:t>
            </a:r>
          </a:p>
        </p:txBody>
      </p:sp>
      <p:sp>
        <p:nvSpPr>
          <p:cNvPr id="20" name="Content Placeholder 1">
            <a:extLst>
              <a:ext uri="{FF2B5EF4-FFF2-40B4-BE49-F238E27FC236}">
                <a16:creationId xmlns:a16="http://schemas.microsoft.com/office/drawing/2014/main" id="{F2EA07E1-107A-2859-F769-016471319631}"/>
              </a:ext>
            </a:extLst>
          </p:cNvPr>
          <p:cNvSpPr txBox="1">
            <a:spLocks/>
          </p:cNvSpPr>
          <p:nvPr/>
        </p:nvSpPr>
        <p:spPr>
          <a:xfrm>
            <a:off x="7162706" y="5413525"/>
            <a:ext cx="5183188" cy="369332"/>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en-US">
                <a:solidFill>
                  <a:schemeClr val="bg1"/>
                </a:solidFill>
              </a:rPr>
              <a:t>Support living communities</a:t>
            </a:r>
          </a:p>
        </p:txBody>
      </p:sp>
      <p:grpSp>
        <p:nvGrpSpPr>
          <p:cNvPr id="22" name="Group 6" descr="This image shows a man facing a wall covered in scribbles, with his hands on his hips.">
            <a:extLst>
              <a:ext uri="{FF2B5EF4-FFF2-40B4-BE49-F238E27FC236}">
                <a16:creationId xmlns:a16="http://schemas.microsoft.com/office/drawing/2014/main" id="{DF93EF1A-7D12-B132-4984-9D0F3B252DC2}"/>
              </a:ext>
            </a:extLst>
          </p:cNvPr>
          <p:cNvGrpSpPr>
            <a:grpSpLocks noChangeAspect="1"/>
          </p:cNvGrpSpPr>
          <p:nvPr/>
        </p:nvGrpSpPr>
        <p:grpSpPr>
          <a:xfrm>
            <a:off x="6779666" y="279399"/>
            <a:ext cx="2333963" cy="2021107"/>
            <a:chOff x="0" y="0"/>
            <a:chExt cx="4282440" cy="3708400"/>
          </a:xfrm>
        </p:grpSpPr>
        <p:sp>
          <p:nvSpPr>
            <p:cNvPr id="23" name="Freeform 7">
              <a:extLst>
                <a:ext uri="{FF2B5EF4-FFF2-40B4-BE49-F238E27FC236}">
                  <a16:creationId xmlns:a16="http://schemas.microsoft.com/office/drawing/2014/main" id="{C7E77710-53F2-B64D-8F4A-AE778E7F898A}"/>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CA"/>
            </a:p>
          </p:txBody>
        </p:sp>
      </p:grpSp>
      <p:grpSp>
        <p:nvGrpSpPr>
          <p:cNvPr id="24" name="Group 8" descr="This image shows a bright sun coming through clouds at the end of a highway, with the word “Future.” ">
            <a:extLst>
              <a:ext uri="{FF2B5EF4-FFF2-40B4-BE49-F238E27FC236}">
                <a16:creationId xmlns:a16="http://schemas.microsoft.com/office/drawing/2014/main" id="{2851A069-C20A-20AA-32C7-15FC7CABAEA0}"/>
              </a:ext>
            </a:extLst>
          </p:cNvPr>
          <p:cNvGrpSpPr>
            <a:grpSpLocks noChangeAspect="1"/>
          </p:cNvGrpSpPr>
          <p:nvPr/>
        </p:nvGrpSpPr>
        <p:grpSpPr>
          <a:xfrm>
            <a:off x="5613974" y="2447632"/>
            <a:ext cx="2333963" cy="2021107"/>
            <a:chOff x="0" y="0"/>
            <a:chExt cx="4282440" cy="3708400"/>
          </a:xfrm>
        </p:grpSpPr>
        <p:sp>
          <p:nvSpPr>
            <p:cNvPr id="25" name="Freeform 9">
              <a:extLst>
                <a:ext uri="{FF2B5EF4-FFF2-40B4-BE49-F238E27FC236}">
                  <a16:creationId xmlns:a16="http://schemas.microsoft.com/office/drawing/2014/main" id="{B62D7322-56F9-E7AA-72A4-F5722949393D}"/>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CA"/>
            </a:p>
          </p:txBody>
        </p:sp>
      </p:grpSp>
      <p:grpSp>
        <p:nvGrpSpPr>
          <p:cNvPr id="26" name="Group 10" descr="This image shows a little girl in a bathing suit playing on a splash pad.">
            <a:extLst>
              <a:ext uri="{FF2B5EF4-FFF2-40B4-BE49-F238E27FC236}">
                <a16:creationId xmlns:a16="http://schemas.microsoft.com/office/drawing/2014/main" id="{7E23D51D-16D7-143A-ADDA-7F6A48CC1111}"/>
              </a:ext>
            </a:extLst>
          </p:cNvPr>
          <p:cNvGrpSpPr>
            <a:grpSpLocks noChangeAspect="1"/>
          </p:cNvGrpSpPr>
          <p:nvPr/>
        </p:nvGrpSpPr>
        <p:grpSpPr>
          <a:xfrm>
            <a:off x="4591613" y="4619559"/>
            <a:ext cx="2333963" cy="2021107"/>
            <a:chOff x="0" y="0"/>
            <a:chExt cx="4282440" cy="3708400"/>
          </a:xfrm>
        </p:grpSpPr>
        <p:sp>
          <p:nvSpPr>
            <p:cNvPr id="27" name="Freeform 11">
              <a:extLst>
                <a:ext uri="{FF2B5EF4-FFF2-40B4-BE49-F238E27FC236}">
                  <a16:creationId xmlns:a16="http://schemas.microsoft.com/office/drawing/2014/main" id="{5111C7C1-93B6-FE6F-BEEB-26DB43B13CA4}"/>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CA"/>
            </a:p>
          </p:txBody>
        </p:sp>
      </p:grpSp>
    </p:spTree>
    <p:extLst>
      <p:ext uri="{BB962C8B-B14F-4D97-AF65-F5344CB8AC3E}">
        <p14:creationId xmlns:p14="http://schemas.microsoft.com/office/powerpoint/2010/main" val="135597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llustration shows a speech bubble made up of tiny human figures.">
            <a:extLst>
              <a:ext uri="{FF2B5EF4-FFF2-40B4-BE49-F238E27FC236}">
                <a16:creationId xmlns:a16="http://schemas.microsoft.com/office/drawing/2014/main" id="{E7944A10-7EB6-76EF-8EDB-9629AC374E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8053" y="1136402"/>
            <a:ext cx="5323482" cy="4611310"/>
          </a:xfrm>
          <a:prstGeom prst="rect">
            <a:avLst/>
          </a:prstGeom>
        </p:spPr>
      </p:pic>
      <p:sp>
        <p:nvSpPr>
          <p:cNvPr id="2" name="Title 1">
            <a:extLst>
              <a:ext uri="{FF2B5EF4-FFF2-40B4-BE49-F238E27FC236}">
                <a16:creationId xmlns:a16="http://schemas.microsoft.com/office/drawing/2014/main" id="{8B9B0B88-4019-EECD-0751-922FFD0E8E3C}"/>
              </a:ext>
            </a:extLst>
          </p:cNvPr>
          <p:cNvSpPr>
            <a:spLocks noGrp="1"/>
          </p:cNvSpPr>
          <p:nvPr>
            <p:ph type="title"/>
          </p:nvPr>
        </p:nvSpPr>
        <p:spPr/>
        <p:txBody>
          <a:bodyPr/>
          <a:lstStyle/>
          <a:p>
            <a:r>
              <a:rPr lang="en-US"/>
              <a:t>Role of Council</a:t>
            </a:r>
          </a:p>
        </p:txBody>
      </p:sp>
      <p:sp>
        <p:nvSpPr>
          <p:cNvPr id="3" name="Content Placeholder 2">
            <a:extLst>
              <a:ext uri="{FF2B5EF4-FFF2-40B4-BE49-F238E27FC236}">
                <a16:creationId xmlns:a16="http://schemas.microsoft.com/office/drawing/2014/main" id="{FEFF70FC-837A-CF56-2DDC-D359AC2C4A93}"/>
              </a:ext>
            </a:extLst>
          </p:cNvPr>
          <p:cNvSpPr>
            <a:spLocks noGrp="1"/>
          </p:cNvSpPr>
          <p:nvPr>
            <p:ph idx="1"/>
          </p:nvPr>
        </p:nvSpPr>
        <p:spPr>
          <a:xfrm>
            <a:off x="630464" y="2332785"/>
            <a:ext cx="10515600" cy="1441420"/>
          </a:xfrm>
        </p:spPr>
        <p:txBody>
          <a:bodyPr/>
          <a:lstStyle/>
          <a:p>
            <a:pPr marL="0" indent="0">
              <a:buFont typeface="Arial" panose="020B0604020202020204" pitchFamily="34" charset="0"/>
              <a:buNone/>
            </a:pPr>
            <a:r>
              <a:rPr lang="en-US" b="1"/>
              <a:t>Council sets strategic direction</a:t>
            </a:r>
          </a:p>
          <a:p>
            <a:r>
              <a:rPr lang="en-US"/>
              <a:t>Levels of service</a:t>
            </a:r>
          </a:p>
          <a:p>
            <a:r>
              <a:rPr lang="en-US"/>
              <a:t>Resource allocation</a:t>
            </a:r>
          </a:p>
        </p:txBody>
      </p:sp>
      <p:pic>
        <p:nvPicPr>
          <p:cNvPr id="5" name="Picture 4" descr="This icon shows a megaphone with lines coming out to indicate speech.">
            <a:extLst>
              <a:ext uri="{FF2B5EF4-FFF2-40B4-BE49-F238E27FC236}">
                <a16:creationId xmlns:a16="http://schemas.microsoft.com/office/drawing/2014/main" id="{4959E725-9C6E-3726-8E87-1EA0B70D5B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11709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B013-4D30-6178-5131-866C50B1D517}"/>
              </a:ext>
            </a:extLst>
          </p:cNvPr>
          <p:cNvSpPr>
            <a:spLocks noGrp="1"/>
          </p:cNvSpPr>
          <p:nvPr>
            <p:ph type="title"/>
          </p:nvPr>
        </p:nvSpPr>
        <p:spPr>
          <a:xfrm>
            <a:off x="630464" y="2307154"/>
            <a:ext cx="4939063" cy="2243691"/>
          </a:xfrm>
        </p:spPr>
        <p:txBody>
          <a:bodyPr/>
          <a:lstStyle/>
          <a:p>
            <a:r>
              <a:rPr lang="en-US"/>
              <a:t>Sustainable services for the future</a:t>
            </a:r>
          </a:p>
        </p:txBody>
      </p:sp>
      <p:grpSp>
        <p:nvGrpSpPr>
          <p:cNvPr id="4" name="Group 6" descr="This image shows two small boys wearing hats and playing in a puddle. ">
            <a:extLst>
              <a:ext uri="{FF2B5EF4-FFF2-40B4-BE49-F238E27FC236}">
                <a16:creationId xmlns:a16="http://schemas.microsoft.com/office/drawing/2014/main" id="{48FF0841-7B92-260D-F24C-8ABE86F23AC8}"/>
              </a:ext>
            </a:extLst>
          </p:cNvPr>
          <p:cNvGrpSpPr>
            <a:grpSpLocks noChangeAspect="1"/>
          </p:cNvGrpSpPr>
          <p:nvPr/>
        </p:nvGrpSpPr>
        <p:grpSpPr>
          <a:xfrm>
            <a:off x="6236420" y="1136401"/>
            <a:ext cx="5325115" cy="4611310"/>
            <a:chOff x="0" y="0"/>
            <a:chExt cx="4282440" cy="3708400"/>
          </a:xfrm>
        </p:grpSpPr>
        <p:sp>
          <p:nvSpPr>
            <p:cNvPr id="5" name="Freeform 7">
              <a:extLst>
                <a:ext uri="{FF2B5EF4-FFF2-40B4-BE49-F238E27FC236}">
                  <a16:creationId xmlns:a16="http://schemas.microsoft.com/office/drawing/2014/main" id="{90811306-43E8-C55F-FA5D-5F640CA4D5E0}"/>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CA"/>
            </a:p>
          </p:txBody>
        </p:sp>
      </p:grpSp>
      <p:pic>
        <p:nvPicPr>
          <p:cNvPr id="6" name="Picture 5" descr="This icon shows a key.">
            <a:extLst>
              <a:ext uri="{FF2B5EF4-FFF2-40B4-BE49-F238E27FC236}">
                <a16:creationId xmlns:a16="http://schemas.microsoft.com/office/drawing/2014/main" id="{E3FCDE20-30CA-8748-45C6-2A83F85F96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115171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A620C-2EF3-01FB-DB47-46FC8111618C}"/>
              </a:ext>
            </a:extLst>
          </p:cNvPr>
          <p:cNvSpPr>
            <a:spLocks noGrp="1"/>
          </p:cNvSpPr>
          <p:nvPr>
            <p:ph sz="quarter" idx="4"/>
          </p:nvPr>
        </p:nvSpPr>
        <p:spPr>
          <a:xfrm>
            <a:off x="8680729" y="1303251"/>
            <a:ext cx="3046482" cy="307777"/>
          </a:xfrm>
        </p:spPr>
        <p:txBody>
          <a:bodyPr/>
          <a:lstStyle/>
          <a:p>
            <a:pPr marL="0" indent="0">
              <a:buNone/>
            </a:pPr>
            <a:r>
              <a:rPr lang="en-US" sz="2000"/>
              <a:t>Doing the </a:t>
            </a:r>
            <a:r>
              <a:rPr lang="en-US" sz="2000" b="1"/>
              <a:t>right thing</a:t>
            </a:r>
          </a:p>
        </p:txBody>
      </p:sp>
      <p:sp>
        <p:nvSpPr>
          <p:cNvPr id="3" name="Title 2">
            <a:extLst>
              <a:ext uri="{FF2B5EF4-FFF2-40B4-BE49-F238E27FC236}">
                <a16:creationId xmlns:a16="http://schemas.microsoft.com/office/drawing/2014/main" id="{29593612-20EF-2221-8292-A67DDCB4A715}"/>
              </a:ext>
            </a:extLst>
          </p:cNvPr>
          <p:cNvSpPr>
            <a:spLocks noGrp="1"/>
          </p:cNvSpPr>
          <p:nvPr>
            <p:ph type="title"/>
          </p:nvPr>
        </p:nvSpPr>
        <p:spPr>
          <a:xfrm>
            <a:off x="839788" y="1749722"/>
            <a:ext cx="4584267" cy="3081190"/>
          </a:xfrm>
        </p:spPr>
        <p:txBody>
          <a:bodyPr/>
          <a:lstStyle/>
          <a:p>
            <a:r>
              <a:rPr lang="en-US"/>
              <a:t>Successful asset management is …</a:t>
            </a:r>
          </a:p>
        </p:txBody>
      </p:sp>
      <p:grpSp>
        <p:nvGrpSpPr>
          <p:cNvPr id="5" name="Group 4">
            <a:extLst>
              <a:ext uri="{FF2B5EF4-FFF2-40B4-BE49-F238E27FC236}">
                <a16:creationId xmlns:a16="http://schemas.microsoft.com/office/drawing/2014/main" id="{1974A5EE-E964-2908-7B06-17A8B2123632}"/>
              </a:ext>
            </a:extLst>
          </p:cNvPr>
          <p:cNvGrpSpPr/>
          <p:nvPr/>
        </p:nvGrpSpPr>
        <p:grpSpPr>
          <a:xfrm rot="10800000">
            <a:off x="4688286" y="-190746"/>
            <a:ext cx="3517965" cy="3046575"/>
            <a:chOff x="0" y="0"/>
            <a:chExt cx="3619627" cy="3134614"/>
          </a:xfrm>
        </p:grpSpPr>
        <p:sp>
          <p:nvSpPr>
            <p:cNvPr id="6" name="Freeform 5">
              <a:extLst>
                <a:ext uri="{FF2B5EF4-FFF2-40B4-BE49-F238E27FC236}">
                  <a16:creationId xmlns:a16="http://schemas.microsoft.com/office/drawing/2014/main" id="{AE390590-FF52-587B-E9AC-85D78BCE26F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CA"/>
            </a:p>
          </p:txBody>
        </p:sp>
      </p:grpSp>
      <p:sp>
        <p:nvSpPr>
          <p:cNvPr id="7" name="Content Placeholder 2">
            <a:extLst>
              <a:ext uri="{FF2B5EF4-FFF2-40B4-BE49-F238E27FC236}">
                <a16:creationId xmlns:a16="http://schemas.microsoft.com/office/drawing/2014/main" id="{36E277A3-336E-0403-64A0-6473F276F8DC}"/>
              </a:ext>
            </a:extLst>
          </p:cNvPr>
          <p:cNvSpPr txBox="1">
            <a:spLocks/>
          </p:cNvSpPr>
          <p:nvPr/>
        </p:nvSpPr>
        <p:spPr>
          <a:xfrm>
            <a:off x="7524282" y="3266523"/>
            <a:ext cx="4051633"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000">
                <a:solidFill>
                  <a:schemeClr val="bg1"/>
                </a:solidFill>
              </a:rPr>
              <a:t>To the </a:t>
            </a:r>
            <a:r>
              <a:rPr lang="en-US" sz="2000" b="1">
                <a:solidFill>
                  <a:schemeClr val="bg1"/>
                </a:solidFill>
              </a:rPr>
              <a:t>right asset</a:t>
            </a:r>
          </a:p>
        </p:txBody>
      </p:sp>
      <p:sp>
        <p:nvSpPr>
          <p:cNvPr id="8" name="Content Placeholder 2">
            <a:extLst>
              <a:ext uri="{FF2B5EF4-FFF2-40B4-BE49-F238E27FC236}">
                <a16:creationId xmlns:a16="http://schemas.microsoft.com/office/drawing/2014/main" id="{BB83532F-0A8B-9E7E-7840-FC951AB3EC32}"/>
              </a:ext>
            </a:extLst>
          </p:cNvPr>
          <p:cNvSpPr txBox="1">
            <a:spLocks/>
          </p:cNvSpPr>
          <p:nvPr/>
        </p:nvSpPr>
        <p:spPr>
          <a:xfrm>
            <a:off x="6529199" y="5332448"/>
            <a:ext cx="3354104"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000">
                <a:solidFill>
                  <a:schemeClr val="bg1"/>
                </a:solidFill>
              </a:rPr>
              <a:t>At the </a:t>
            </a:r>
            <a:r>
              <a:rPr lang="en-US" sz="2000" b="1">
                <a:solidFill>
                  <a:schemeClr val="bg1"/>
                </a:solidFill>
              </a:rPr>
              <a:t>right time</a:t>
            </a:r>
          </a:p>
        </p:txBody>
      </p:sp>
      <p:grpSp>
        <p:nvGrpSpPr>
          <p:cNvPr id="10" name="Group 6" descr="This image shows a large asphalt paver and a small roller being used to pave a road.">
            <a:extLst>
              <a:ext uri="{FF2B5EF4-FFF2-40B4-BE49-F238E27FC236}">
                <a16:creationId xmlns:a16="http://schemas.microsoft.com/office/drawing/2014/main" id="{829EEBD1-CD61-AE12-AD06-34CDB5EA7B94}"/>
              </a:ext>
            </a:extLst>
          </p:cNvPr>
          <p:cNvGrpSpPr>
            <a:grpSpLocks noChangeAspect="1"/>
          </p:cNvGrpSpPr>
          <p:nvPr/>
        </p:nvGrpSpPr>
        <p:grpSpPr>
          <a:xfrm>
            <a:off x="6712569" y="685802"/>
            <a:ext cx="1797246" cy="1556334"/>
            <a:chOff x="0" y="0"/>
            <a:chExt cx="4282440" cy="3708400"/>
          </a:xfrm>
        </p:grpSpPr>
        <p:sp>
          <p:nvSpPr>
            <p:cNvPr id="11" name="Freeform 7">
              <a:extLst>
                <a:ext uri="{FF2B5EF4-FFF2-40B4-BE49-F238E27FC236}">
                  <a16:creationId xmlns:a16="http://schemas.microsoft.com/office/drawing/2014/main" id="{5E31B9B1-19AF-5E95-13D9-790B859C5E98}"/>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CA"/>
            </a:p>
          </p:txBody>
        </p:sp>
      </p:grpSp>
      <p:grpSp>
        <p:nvGrpSpPr>
          <p:cNvPr id="12" name="Group 8" descr="This image shows a large pothole full of muddy water.">
            <a:extLst>
              <a:ext uri="{FF2B5EF4-FFF2-40B4-BE49-F238E27FC236}">
                <a16:creationId xmlns:a16="http://schemas.microsoft.com/office/drawing/2014/main" id="{2984B3A1-DE15-E2FB-AF51-39ED84F799A8}"/>
              </a:ext>
            </a:extLst>
          </p:cNvPr>
          <p:cNvGrpSpPr>
            <a:grpSpLocks noChangeAspect="1"/>
          </p:cNvGrpSpPr>
          <p:nvPr/>
        </p:nvGrpSpPr>
        <p:grpSpPr>
          <a:xfrm>
            <a:off x="5546877" y="2650835"/>
            <a:ext cx="1797246" cy="1556334"/>
            <a:chOff x="0" y="0"/>
            <a:chExt cx="4282440" cy="3708400"/>
          </a:xfrm>
        </p:grpSpPr>
        <p:sp>
          <p:nvSpPr>
            <p:cNvPr id="13" name="Freeform 9">
              <a:extLst>
                <a:ext uri="{FF2B5EF4-FFF2-40B4-BE49-F238E27FC236}">
                  <a16:creationId xmlns:a16="http://schemas.microsoft.com/office/drawing/2014/main" id="{3A0517B5-01D3-BD9A-4141-83C6140F3BA3}"/>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CA"/>
            </a:p>
          </p:txBody>
        </p:sp>
      </p:grpSp>
      <p:grpSp>
        <p:nvGrpSpPr>
          <p:cNvPr id="14" name="Group 10" descr="This image shows an old-fashioned analog alarm clock with the hands pointing to 10 after 10.">
            <a:extLst>
              <a:ext uri="{FF2B5EF4-FFF2-40B4-BE49-F238E27FC236}">
                <a16:creationId xmlns:a16="http://schemas.microsoft.com/office/drawing/2014/main" id="{763BC2AF-84BF-54B5-7559-4F00FC3189F8}"/>
              </a:ext>
            </a:extLst>
          </p:cNvPr>
          <p:cNvGrpSpPr>
            <a:grpSpLocks noChangeAspect="1"/>
          </p:cNvGrpSpPr>
          <p:nvPr/>
        </p:nvGrpSpPr>
        <p:grpSpPr>
          <a:xfrm>
            <a:off x="4524516" y="4695762"/>
            <a:ext cx="1797246" cy="1556334"/>
            <a:chOff x="0" y="0"/>
            <a:chExt cx="4282440" cy="3708400"/>
          </a:xfrm>
        </p:grpSpPr>
        <p:sp>
          <p:nvSpPr>
            <p:cNvPr id="15" name="Freeform 11">
              <a:extLst>
                <a:ext uri="{FF2B5EF4-FFF2-40B4-BE49-F238E27FC236}">
                  <a16:creationId xmlns:a16="http://schemas.microsoft.com/office/drawing/2014/main" id="{5BF83FA0-CB62-2525-5740-E3BC563235BE}"/>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a:stretch>
                <a:fillRect/>
              </a:stretch>
            </a:blipFill>
          </p:spPr>
          <p:txBody>
            <a:bodyPr/>
            <a:lstStyle/>
            <a:p>
              <a:endParaRPr lang="en-CA"/>
            </a:p>
          </p:txBody>
        </p:sp>
      </p:grpSp>
      <p:pic>
        <p:nvPicPr>
          <p:cNvPr id="9" name="Picture 8" descr="This icon shows a key.">
            <a:extLst>
              <a:ext uri="{FF2B5EF4-FFF2-40B4-BE49-F238E27FC236}">
                <a16:creationId xmlns:a16="http://schemas.microsoft.com/office/drawing/2014/main" id="{37241E8B-8A04-D3EB-084A-7CBFC049DF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310707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B1E9-6E34-882A-32FD-26695BF7D726}"/>
              </a:ext>
            </a:extLst>
          </p:cNvPr>
          <p:cNvSpPr>
            <a:spLocks noGrp="1"/>
          </p:cNvSpPr>
          <p:nvPr>
            <p:ph type="title"/>
          </p:nvPr>
        </p:nvSpPr>
        <p:spPr>
          <a:xfrm>
            <a:off x="630464" y="1044539"/>
            <a:ext cx="5662760" cy="1495794"/>
          </a:xfrm>
        </p:spPr>
        <p:txBody>
          <a:bodyPr/>
          <a:lstStyle/>
          <a:p>
            <a:r>
              <a:rPr lang="en-US"/>
              <a:t>Actions we can take today</a:t>
            </a:r>
          </a:p>
        </p:txBody>
      </p:sp>
      <p:sp>
        <p:nvSpPr>
          <p:cNvPr id="3" name="Content Placeholder 2">
            <a:extLst>
              <a:ext uri="{FF2B5EF4-FFF2-40B4-BE49-F238E27FC236}">
                <a16:creationId xmlns:a16="http://schemas.microsoft.com/office/drawing/2014/main" id="{3C96D71E-123B-C627-39EA-0D7888AE82B7}"/>
              </a:ext>
            </a:extLst>
          </p:cNvPr>
          <p:cNvSpPr>
            <a:spLocks noGrp="1"/>
          </p:cNvSpPr>
          <p:nvPr>
            <p:ph idx="1"/>
          </p:nvPr>
        </p:nvSpPr>
        <p:spPr>
          <a:xfrm>
            <a:off x="589910" y="3265725"/>
            <a:ext cx="2765898" cy="1485022"/>
          </a:xfrm>
        </p:spPr>
        <p:txBody>
          <a:bodyPr/>
          <a:lstStyle/>
          <a:p>
            <a:pPr marL="0" indent="0">
              <a:spcBef>
                <a:spcPts val="0"/>
              </a:spcBef>
              <a:buFont typeface="Arial" panose="020B0604020202020204" pitchFamily="34" charset="0"/>
              <a:buNone/>
            </a:pPr>
            <a:r>
              <a:rPr lang="en-US" sz="2300" b="1">
                <a:solidFill>
                  <a:schemeClr val="accent2"/>
                </a:solidFill>
                <a:latin typeface="+mj-lt"/>
              </a:rPr>
              <a:t>Policy</a:t>
            </a:r>
            <a:br>
              <a:rPr lang="en-US" sz="2300" b="1">
                <a:solidFill>
                  <a:schemeClr val="accent2"/>
                </a:solidFill>
                <a:latin typeface="+mj-lt"/>
              </a:rPr>
            </a:br>
            <a:endParaRPr lang="en-US" sz="2300" b="1">
              <a:solidFill>
                <a:schemeClr val="accent2"/>
              </a:solidFill>
              <a:latin typeface="+mj-lt"/>
            </a:endParaRPr>
          </a:p>
          <a:p>
            <a:pPr marL="0" indent="0">
              <a:spcBef>
                <a:spcPts val="0"/>
              </a:spcBef>
              <a:buFont typeface="Arial" panose="020B0604020202020204" pitchFamily="34" charset="0"/>
              <a:buNone/>
            </a:pPr>
            <a:r>
              <a:rPr lang="en-US" sz="1600">
                <a:solidFill>
                  <a:srgbClr val="000000"/>
                </a:solidFill>
              </a:rPr>
              <a:t>Establish guidelines for effective and efficient decision-making</a:t>
            </a:r>
            <a:endParaRPr lang="en-US"/>
          </a:p>
        </p:txBody>
      </p:sp>
      <p:sp>
        <p:nvSpPr>
          <p:cNvPr id="5" name="AutoShape 2">
            <a:extLst>
              <a:ext uri="{FF2B5EF4-FFF2-40B4-BE49-F238E27FC236}">
                <a16:creationId xmlns:a16="http://schemas.microsoft.com/office/drawing/2014/main" id="{CEF533C8-DFD0-0EB5-585B-58F38E907293}"/>
              </a:ext>
            </a:extLst>
          </p:cNvPr>
          <p:cNvSpPr/>
          <p:nvPr/>
        </p:nvSpPr>
        <p:spPr>
          <a:xfrm>
            <a:off x="844137" y="5577713"/>
            <a:ext cx="11325122" cy="0"/>
          </a:xfrm>
          <a:prstGeom prst="line">
            <a:avLst/>
          </a:prstGeom>
          <a:ln w="19050" cap="rnd">
            <a:solidFill>
              <a:srgbClr val="004651"/>
            </a:solidFill>
            <a:prstDash val="solid"/>
            <a:headEnd type="none" w="sm" len="sm"/>
            <a:tailEnd type="none" w="sm" len="sm"/>
          </a:ln>
        </p:spPr>
        <p:txBody>
          <a:bodyPr/>
          <a:lstStyle/>
          <a:p>
            <a:endParaRPr lang="en-CA"/>
          </a:p>
        </p:txBody>
      </p:sp>
      <p:grpSp>
        <p:nvGrpSpPr>
          <p:cNvPr id="6" name="Group 16">
            <a:extLst>
              <a:ext uri="{FF2B5EF4-FFF2-40B4-BE49-F238E27FC236}">
                <a16:creationId xmlns:a16="http://schemas.microsoft.com/office/drawing/2014/main" id="{DF939CFA-FDEB-2888-055F-06335FA7ED6D}"/>
              </a:ext>
            </a:extLst>
          </p:cNvPr>
          <p:cNvGrpSpPr/>
          <p:nvPr/>
        </p:nvGrpSpPr>
        <p:grpSpPr>
          <a:xfrm>
            <a:off x="686587" y="5468165"/>
            <a:ext cx="252996" cy="219096"/>
            <a:chOff x="0" y="0"/>
            <a:chExt cx="3619627" cy="3134614"/>
          </a:xfrm>
        </p:grpSpPr>
        <p:sp>
          <p:nvSpPr>
            <p:cNvPr id="7" name="Freeform 17">
              <a:extLst>
                <a:ext uri="{FF2B5EF4-FFF2-40B4-BE49-F238E27FC236}">
                  <a16:creationId xmlns:a16="http://schemas.microsoft.com/office/drawing/2014/main" id="{99ADC35A-9026-5B89-5342-0BA30652E6F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CA"/>
            </a:p>
          </p:txBody>
        </p:sp>
      </p:grpSp>
      <p:grpSp>
        <p:nvGrpSpPr>
          <p:cNvPr id="8" name="Group 18">
            <a:extLst>
              <a:ext uri="{FF2B5EF4-FFF2-40B4-BE49-F238E27FC236}">
                <a16:creationId xmlns:a16="http://schemas.microsoft.com/office/drawing/2014/main" id="{35D0DAE6-9F21-65D4-226F-192A1C3447FC}"/>
              </a:ext>
            </a:extLst>
          </p:cNvPr>
          <p:cNvGrpSpPr/>
          <p:nvPr/>
        </p:nvGrpSpPr>
        <p:grpSpPr>
          <a:xfrm>
            <a:off x="3538227" y="5468165"/>
            <a:ext cx="252996" cy="219096"/>
            <a:chOff x="0" y="0"/>
            <a:chExt cx="3619627" cy="3134614"/>
          </a:xfrm>
        </p:grpSpPr>
        <p:sp>
          <p:nvSpPr>
            <p:cNvPr id="9" name="Freeform 19">
              <a:extLst>
                <a:ext uri="{FF2B5EF4-FFF2-40B4-BE49-F238E27FC236}">
                  <a16:creationId xmlns:a16="http://schemas.microsoft.com/office/drawing/2014/main" id="{3A828DE8-BAAE-90FF-BEBA-B8E2E1247C10}"/>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CA"/>
            </a:p>
          </p:txBody>
        </p:sp>
      </p:grpSp>
      <p:grpSp>
        <p:nvGrpSpPr>
          <p:cNvPr id="10" name="Group 20">
            <a:extLst>
              <a:ext uri="{FF2B5EF4-FFF2-40B4-BE49-F238E27FC236}">
                <a16:creationId xmlns:a16="http://schemas.microsoft.com/office/drawing/2014/main" id="{7595A8A5-A4FC-F3CC-6E28-63B6557ABE1B}"/>
              </a:ext>
            </a:extLst>
          </p:cNvPr>
          <p:cNvGrpSpPr/>
          <p:nvPr/>
        </p:nvGrpSpPr>
        <p:grpSpPr>
          <a:xfrm>
            <a:off x="6391933" y="5480841"/>
            <a:ext cx="252996" cy="219096"/>
            <a:chOff x="0" y="0"/>
            <a:chExt cx="3619627" cy="3134614"/>
          </a:xfrm>
        </p:grpSpPr>
        <p:sp>
          <p:nvSpPr>
            <p:cNvPr id="11" name="Freeform 21">
              <a:extLst>
                <a:ext uri="{FF2B5EF4-FFF2-40B4-BE49-F238E27FC236}">
                  <a16:creationId xmlns:a16="http://schemas.microsoft.com/office/drawing/2014/main" id="{F9F572E6-41E6-B088-F6DB-6DEF5682325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CA"/>
            </a:p>
          </p:txBody>
        </p:sp>
      </p:grpSp>
      <p:grpSp>
        <p:nvGrpSpPr>
          <p:cNvPr id="12" name="Group 22">
            <a:extLst>
              <a:ext uri="{FF2B5EF4-FFF2-40B4-BE49-F238E27FC236}">
                <a16:creationId xmlns:a16="http://schemas.microsoft.com/office/drawing/2014/main" id="{B080F303-3D21-C628-4120-64ECCF73B657}"/>
              </a:ext>
            </a:extLst>
          </p:cNvPr>
          <p:cNvGrpSpPr/>
          <p:nvPr/>
        </p:nvGrpSpPr>
        <p:grpSpPr>
          <a:xfrm>
            <a:off x="9245639" y="5468165"/>
            <a:ext cx="252996" cy="219096"/>
            <a:chOff x="0" y="0"/>
            <a:chExt cx="3619627" cy="3134614"/>
          </a:xfrm>
        </p:grpSpPr>
        <p:sp>
          <p:nvSpPr>
            <p:cNvPr id="13" name="Freeform 23">
              <a:extLst>
                <a:ext uri="{FF2B5EF4-FFF2-40B4-BE49-F238E27FC236}">
                  <a16:creationId xmlns:a16="http://schemas.microsoft.com/office/drawing/2014/main" id="{BF375781-42D2-549D-4C33-7A5589FBC36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CA"/>
            </a:p>
          </p:txBody>
        </p:sp>
      </p:grpSp>
      <p:sp>
        <p:nvSpPr>
          <p:cNvPr id="14" name="Content Placeholder 2">
            <a:extLst>
              <a:ext uri="{FF2B5EF4-FFF2-40B4-BE49-F238E27FC236}">
                <a16:creationId xmlns:a16="http://schemas.microsoft.com/office/drawing/2014/main" id="{6974C572-099E-31C4-3432-6B358F2D530F}"/>
              </a:ext>
            </a:extLst>
          </p:cNvPr>
          <p:cNvSpPr txBox="1">
            <a:spLocks/>
          </p:cNvSpPr>
          <p:nvPr/>
        </p:nvSpPr>
        <p:spPr>
          <a:xfrm>
            <a:off x="3443809" y="3265726"/>
            <a:ext cx="2450346" cy="176971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300" b="1">
                <a:solidFill>
                  <a:schemeClr val="accent2"/>
                </a:solidFill>
                <a:latin typeface="+mj-lt"/>
              </a:rPr>
              <a:t>Resolution </a:t>
            </a:r>
            <a:br>
              <a:rPr lang="en-US" sz="2300" b="1">
                <a:solidFill>
                  <a:schemeClr val="accent2"/>
                </a:solidFill>
                <a:latin typeface="+mj-lt"/>
              </a:rPr>
            </a:br>
            <a:r>
              <a:rPr lang="en-US" sz="2300" b="1">
                <a:solidFill>
                  <a:schemeClr val="accent2"/>
                </a:solidFill>
                <a:latin typeface="+mj-lt"/>
              </a:rPr>
              <a:t>from Council</a:t>
            </a:r>
          </a:p>
          <a:p>
            <a:pPr marL="0" indent="0">
              <a:lnSpc>
                <a:spcPct val="100000"/>
              </a:lnSpc>
              <a:spcBef>
                <a:spcPts val="0"/>
              </a:spcBef>
              <a:buFont typeface="Arial" panose="020B0604020202020204" pitchFamily="34" charset="0"/>
              <a:buNone/>
            </a:pPr>
            <a:r>
              <a:rPr lang="en-US" sz="1600">
                <a:solidFill>
                  <a:srgbClr val="000000"/>
                </a:solidFill>
              </a:rPr>
              <a:t>Equip staff with the resources to implement good asset management practices</a:t>
            </a:r>
          </a:p>
        </p:txBody>
      </p:sp>
      <p:sp>
        <p:nvSpPr>
          <p:cNvPr id="15" name="Content Placeholder 2">
            <a:extLst>
              <a:ext uri="{FF2B5EF4-FFF2-40B4-BE49-F238E27FC236}">
                <a16:creationId xmlns:a16="http://schemas.microsoft.com/office/drawing/2014/main" id="{270869E7-8E7E-8497-2E12-7C65186D45C0}"/>
              </a:ext>
            </a:extLst>
          </p:cNvPr>
          <p:cNvSpPr txBox="1">
            <a:spLocks/>
          </p:cNvSpPr>
          <p:nvPr/>
        </p:nvSpPr>
        <p:spPr>
          <a:xfrm>
            <a:off x="6297846" y="3265726"/>
            <a:ext cx="2278118" cy="176971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300" b="1">
                <a:solidFill>
                  <a:schemeClr val="accent2"/>
                </a:solidFill>
                <a:latin typeface="+mj-lt"/>
              </a:rPr>
              <a:t>Engagement</a:t>
            </a:r>
            <a:br>
              <a:rPr lang="en-US" sz="2300" b="1">
                <a:solidFill>
                  <a:schemeClr val="accent2"/>
                </a:solidFill>
                <a:latin typeface="+mj-lt"/>
              </a:rPr>
            </a:br>
            <a:endParaRPr lang="en-US" sz="2300" b="1">
              <a:solidFill>
                <a:schemeClr val="accent2"/>
              </a:solidFill>
              <a:latin typeface="+mj-lt"/>
            </a:endParaRPr>
          </a:p>
          <a:p>
            <a:pPr marL="0" indent="0">
              <a:lnSpc>
                <a:spcPct val="100000"/>
              </a:lnSpc>
              <a:spcBef>
                <a:spcPts val="0"/>
              </a:spcBef>
              <a:buFont typeface="Arial" panose="020B0604020202020204" pitchFamily="34" charset="0"/>
              <a:buNone/>
            </a:pPr>
            <a:r>
              <a:rPr lang="en-US" sz="1600">
                <a:solidFill>
                  <a:srgbClr val="000000"/>
                </a:solidFill>
              </a:rPr>
              <a:t>Dialogue with stakeholders to align asset management with community needs </a:t>
            </a:r>
          </a:p>
        </p:txBody>
      </p:sp>
      <p:sp>
        <p:nvSpPr>
          <p:cNvPr id="16" name="Content Placeholder 2">
            <a:extLst>
              <a:ext uri="{FF2B5EF4-FFF2-40B4-BE49-F238E27FC236}">
                <a16:creationId xmlns:a16="http://schemas.microsoft.com/office/drawing/2014/main" id="{2B7ACA49-BBB6-0AEE-8852-7424E4B05E47}"/>
              </a:ext>
            </a:extLst>
          </p:cNvPr>
          <p:cNvSpPr txBox="1">
            <a:spLocks/>
          </p:cNvSpPr>
          <p:nvPr/>
        </p:nvSpPr>
        <p:spPr>
          <a:xfrm>
            <a:off x="9151882" y="3265726"/>
            <a:ext cx="2606109" cy="201593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300" b="1">
                <a:solidFill>
                  <a:schemeClr val="accent2"/>
                </a:solidFill>
                <a:latin typeface="+mj-lt"/>
              </a:rPr>
              <a:t>Life-cycle </a:t>
            </a:r>
            <a:br>
              <a:rPr lang="en-US" sz="2300" b="1">
                <a:solidFill>
                  <a:schemeClr val="accent2"/>
                </a:solidFill>
                <a:latin typeface="+mj-lt"/>
              </a:rPr>
            </a:br>
            <a:r>
              <a:rPr lang="en-US" sz="2300" b="1">
                <a:solidFill>
                  <a:schemeClr val="accent2"/>
                </a:solidFill>
                <a:latin typeface="+mj-lt"/>
              </a:rPr>
              <a:t>costing</a:t>
            </a:r>
          </a:p>
          <a:p>
            <a:pPr marL="0" indent="0">
              <a:lnSpc>
                <a:spcPct val="100000"/>
              </a:lnSpc>
              <a:spcBef>
                <a:spcPts val="0"/>
              </a:spcBef>
              <a:buFont typeface="Arial" panose="020B0604020202020204" pitchFamily="34" charset="0"/>
              <a:buNone/>
            </a:pPr>
            <a:r>
              <a:rPr lang="en-US" sz="1600">
                <a:solidFill>
                  <a:srgbClr val="000000"/>
                </a:solidFill>
              </a:rPr>
              <a:t>Look further into the future to anticipate future planning, construction, operations, maintenance, renewal and disposal costs</a:t>
            </a:r>
          </a:p>
        </p:txBody>
      </p:sp>
      <p:pic>
        <p:nvPicPr>
          <p:cNvPr id="17" name="Picture 16" descr="This icon shows a key.">
            <a:extLst>
              <a:ext uri="{FF2B5EF4-FFF2-40B4-BE49-F238E27FC236}">
                <a16:creationId xmlns:a16="http://schemas.microsoft.com/office/drawing/2014/main" id="{242F757C-B227-6DA2-DE95-F85026E3E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55386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2287-B025-8EEE-76B5-2DDEFC709FAE}"/>
              </a:ext>
            </a:extLst>
          </p:cNvPr>
          <p:cNvSpPr>
            <a:spLocks noGrp="1"/>
          </p:cNvSpPr>
          <p:nvPr>
            <p:ph type="title"/>
          </p:nvPr>
        </p:nvSpPr>
        <p:spPr>
          <a:xfrm>
            <a:off x="878030" y="1660716"/>
            <a:ext cx="10144991" cy="747897"/>
          </a:xfrm>
        </p:spPr>
        <p:txBody>
          <a:bodyPr/>
          <a:lstStyle/>
          <a:p>
            <a:pPr algn="ctr"/>
            <a:r>
              <a:rPr lang="en-US">
                <a:solidFill>
                  <a:srgbClr val="860038"/>
                </a:solidFill>
              </a:rPr>
              <a:t>Thank  You!</a:t>
            </a:r>
          </a:p>
        </p:txBody>
      </p:sp>
      <p:sp>
        <p:nvSpPr>
          <p:cNvPr id="3" name="Content Placeholder 2">
            <a:extLst>
              <a:ext uri="{FF2B5EF4-FFF2-40B4-BE49-F238E27FC236}">
                <a16:creationId xmlns:a16="http://schemas.microsoft.com/office/drawing/2014/main" id="{3082AC06-31E0-83B3-8FD8-A3E82C85DF83}"/>
              </a:ext>
            </a:extLst>
          </p:cNvPr>
          <p:cNvSpPr>
            <a:spLocks noGrp="1"/>
          </p:cNvSpPr>
          <p:nvPr>
            <p:ph sz="quarter" idx="4"/>
          </p:nvPr>
        </p:nvSpPr>
        <p:spPr>
          <a:xfrm>
            <a:off x="2303393" y="2666721"/>
            <a:ext cx="7585213" cy="1724221"/>
          </a:xfrm>
        </p:spPr>
        <p:txBody>
          <a:bodyPr/>
          <a:lstStyle/>
          <a:p>
            <a:pPr marL="0" indent="0">
              <a:buNone/>
            </a:pPr>
            <a:r>
              <a:rPr lang="en-US"/>
              <a:t>This presentation was developed through the Municipal Asset Management Program, which is delivered by the Federation of Canadian Municipalities and funded by the Government of Canada.</a:t>
            </a:r>
          </a:p>
        </p:txBody>
      </p:sp>
      <p:pic>
        <p:nvPicPr>
          <p:cNvPr id="4" name="Picture 2" descr="FCM logo and Canada wordmark">
            <a:extLst>
              <a:ext uri="{FF2B5EF4-FFF2-40B4-BE49-F238E27FC236}">
                <a16:creationId xmlns:a16="http://schemas.microsoft.com/office/drawing/2014/main" id="{E24D4CEC-ED64-14BB-3573-4BFFC5AFF200}"/>
              </a:ext>
            </a:extLst>
          </p:cNvPr>
          <p:cNvPicPr>
            <a:picLocks noChangeAspect="1"/>
          </p:cNvPicPr>
          <p:nvPr/>
        </p:nvPicPr>
        <p:blipFill>
          <a:blip r:embed="rId3"/>
          <a:srcRect/>
          <a:stretch>
            <a:fillRect/>
          </a:stretch>
        </p:blipFill>
        <p:spPr>
          <a:xfrm>
            <a:off x="0" y="5655056"/>
            <a:ext cx="12192000" cy="1202944"/>
          </a:xfrm>
          <a:prstGeom prst="rect">
            <a:avLst/>
          </a:prstGeom>
        </p:spPr>
      </p:pic>
    </p:spTree>
    <p:extLst>
      <p:ext uri="{BB962C8B-B14F-4D97-AF65-F5344CB8AC3E}">
        <p14:creationId xmlns:p14="http://schemas.microsoft.com/office/powerpoint/2010/main" val="139769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85D943E-93ED-8E4D-4B9B-0069FAD92727}"/>
              </a:ext>
            </a:extLst>
          </p:cNvPr>
          <p:cNvSpPr>
            <a:spLocks noGrp="1"/>
          </p:cNvSpPr>
          <p:nvPr>
            <p:ph type="pic" idx="1"/>
          </p:nvPr>
        </p:nvSpPr>
        <p:spPr/>
        <p:txBody>
          <a:bodyPr/>
          <a:lstStyle/>
          <a:p>
            <a:endParaRPr lang="en-CA"/>
          </a:p>
        </p:txBody>
      </p:sp>
      <p:sp>
        <p:nvSpPr>
          <p:cNvPr id="3" name="Title 2">
            <a:extLst>
              <a:ext uri="{FF2B5EF4-FFF2-40B4-BE49-F238E27FC236}">
                <a16:creationId xmlns:a16="http://schemas.microsoft.com/office/drawing/2014/main" id="{44380710-38AA-E3E6-80D5-4C8933109629}"/>
              </a:ext>
            </a:extLst>
          </p:cNvPr>
          <p:cNvSpPr>
            <a:spLocks noGrp="1"/>
          </p:cNvSpPr>
          <p:nvPr>
            <p:ph type="title"/>
          </p:nvPr>
        </p:nvSpPr>
        <p:spPr>
          <a:xfrm>
            <a:off x="977900" y="388099"/>
            <a:ext cx="10800832" cy="1107996"/>
          </a:xfrm>
        </p:spPr>
        <p:txBody>
          <a:bodyPr/>
          <a:lstStyle/>
          <a:p>
            <a:r>
              <a:rPr lang="en-US"/>
              <a:t>Case study scenario: </a:t>
            </a:r>
            <a:br>
              <a:rPr lang="en-US"/>
            </a:br>
            <a:r>
              <a:rPr lang="en-US" sz="4800"/>
              <a:t>What was the lesson learned?</a:t>
            </a:r>
          </a:p>
        </p:txBody>
      </p:sp>
      <p:sp>
        <p:nvSpPr>
          <p:cNvPr id="4" name="Content Placeholder 3">
            <a:extLst>
              <a:ext uri="{FF2B5EF4-FFF2-40B4-BE49-F238E27FC236}">
                <a16:creationId xmlns:a16="http://schemas.microsoft.com/office/drawing/2014/main" id="{C1A7B232-0A80-CE63-0E51-DB1BD026B21B}"/>
              </a:ext>
            </a:extLst>
          </p:cNvPr>
          <p:cNvSpPr>
            <a:spLocks noGrp="1"/>
          </p:cNvSpPr>
          <p:nvPr>
            <p:ph sz="quarter" idx="4"/>
          </p:nvPr>
        </p:nvSpPr>
        <p:spPr>
          <a:xfrm>
            <a:off x="8610600" y="2924103"/>
            <a:ext cx="3168132" cy="2382704"/>
          </a:xfrm>
        </p:spPr>
        <p:txBody>
          <a:bodyPr/>
          <a:lstStyle/>
          <a:p>
            <a:r>
              <a:rPr lang="en-US"/>
              <a:t>How did </a:t>
            </a:r>
            <a:br>
              <a:rPr lang="en-US"/>
            </a:br>
            <a:r>
              <a:rPr lang="en-US"/>
              <a:t>you respond?</a:t>
            </a:r>
          </a:p>
          <a:p>
            <a:r>
              <a:rPr lang="en-US"/>
              <a:t>What opportunities are there to improve asset management planning?</a:t>
            </a:r>
          </a:p>
        </p:txBody>
      </p:sp>
      <p:sp>
        <p:nvSpPr>
          <p:cNvPr id="5" name="TextBox 4">
            <a:extLst>
              <a:ext uri="{FF2B5EF4-FFF2-40B4-BE49-F238E27FC236}">
                <a16:creationId xmlns:a16="http://schemas.microsoft.com/office/drawing/2014/main" id="{ABF58CE9-AAFC-C4E7-3075-11AF92EBD61A}"/>
              </a:ext>
            </a:extLst>
          </p:cNvPr>
          <p:cNvSpPr txBox="1"/>
          <p:nvPr/>
        </p:nvSpPr>
        <p:spPr>
          <a:xfrm>
            <a:off x="390407" y="1918285"/>
            <a:ext cx="2696164" cy="1096363"/>
          </a:xfrm>
          <a:prstGeom prst="rect">
            <a:avLst/>
          </a:prstGeom>
          <a:solidFill>
            <a:schemeClr val="accent2"/>
          </a:solidFill>
        </p:spPr>
        <p:txBody>
          <a:bodyPr wrap="square" lIns="180000" tIns="360000" rIns="180000" bIns="360000" rtlCol="0">
            <a:spAutoFit/>
          </a:bodyPr>
          <a:lstStyle/>
          <a:p>
            <a:r>
              <a:rPr lang="en-US" sz="2400">
                <a:solidFill>
                  <a:schemeClr val="bg1"/>
                </a:solidFill>
              </a:rPr>
              <a:t>What happened?</a:t>
            </a:r>
          </a:p>
        </p:txBody>
      </p:sp>
      <p:pic>
        <p:nvPicPr>
          <p:cNvPr id="6" name="Picture 3" descr="This illustration shows a man with large glasses wearing a hard hat and a safety vest with rolled up papers under one arm. ">
            <a:extLst>
              <a:ext uri="{FF2B5EF4-FFF2-40B4-BE49-F238E27FC236}">
                <a16:creationId xmlns:a16="http://schemas.microsoft.com/office/drawing/2014/main" id="{2BA7386A-382F-5C8B-D50F-434C0B9BE08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flipH="1">
            <a:off x="557507" y="3125901"/>
            <a:ext cx="2153876" cy="3220750"/>
          </a:xfrm>
          <a:prstGeom prst="rect">
            <a:avLst/>
          </a:prstGeom>
        </p:spPr>
      </p:pic>
      <p:pic>
        <p:nvPicPr>
          <p:cNvPr id="9" name="Picture 8" descr="This icon shows an outline of two heads and shoulders with speech bubbles overlapping.">
            <a:extLst>
              <a:ext uri="{FF2B5EF4-FFF2-40B4-BE49-F238E27FC236}">
                <a16:creationId xmlns:a16="http://schemas.microsoft.com/office/drawing/2014/main" id="{642845AD-835D-5B07-E052-6AD314102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pic>
        <p:nvPicPr>
          <p:cNvPr id="10" name="Picture 9" descr="This icon shows a document with writing on it and a magnifying glass.">
            <a:extLst>
              <a:ext uri="{FF2B5EF4-FFF2-40B4-BE49-F238E27FC236}">
                <a16:creationId xmlns:a16="http://schemas.microsoft.com/office/drawing/2014/main" id="{73AB4615-2EA1-4D91-B275-4684E01B8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000" y="859214"/>
            <a:ext cx="668800" cy="668800"/>
          </a:xfrm>
          <a:prstGeom prst="rect">
            <a:avLst/>
          </a:prstGeom>
        </p:spPr>
      </p:pic>
    </p:spTree>
    <p:extLst>
      <p:ext uri="{BB962C8B-B14F-4D97-AF65-F5344CB8AC3E}">
        <p14:creationId xmlns:p14="http://schemas.microsoft.com/office/powerpoint/2010/main" val="135440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F115-6EBD-5527-D346-C75E18355B53}"/>
              </a:ext>
            </a:extLst>
          </p:cNvPr>
          <p:cNvSpPr>
            <a:spLocks noGrp="1"/>
          </p:cNvSpPr>
          <p:nvPr>
            <p:ph type="title"/>
          </p:nvPr>
        </p:nvSpPr>
        <p:spPr/>
        <p:txBody>
          <a:bodyPr/>
          <a:lstStyle/>
          <a:p>
            <a:r>
              <a:rPr lang="en-US"/>
              <a:t>Land acknowledgement</a:t>
            </a:r>
          </a:p>
        </p:txBody>
      </p:sp>
      <p:sp>
        <p:nvSpPr>
          <p:cNvPr id="3" name="Content Placeholder 2">
            <a:extLst>
              <a:ext uri="{FF2B5EF4-FFF2-40B4-BE49-F238E27FC236}">
                <a16:creationId xmlns:a16="http://schemas.microsoft.com/office/drawing/2014/main" id="{DC42D2A3-5DAC-DE66-DA7F-7C61F855043B}"/>
              </a:ext>
            </a:extLst>
          </p:cNvPr>
          <p:cNvSpPr>
            <a:spLocks noGrp="1"/>
          </p:cNvSpPr>
          <p:nvPr>
            <p:ph sz="half" idx="2"/>
          </p:nvPr>
        </p:nvSpPr>
        <p:spPr>
          <a:xfrm>
            <a:off x="3792175" y="3312419"/>
            <a:ext cx="7065818" cy="1132609"/>
          </a:xfrm>
        </p:spPr>
        <p:txBody>
          <a:bodyPr/>
          <a:lstStyle/>
          <a:p>
            <a:pPr marL="0" indent="0">
              <a:buNone/>
            </a:pPr>
            <a:r>
              <a:rPr lang="en-US"/>
              <a:t>We </a:t>
            </a:r>
            <a:r>
              <a:rPr lang="en-US">
                <a:solidFill>
                  <a:schemeClr val="accent4"/>
                </a:solidFill>
              </a:rPr>
              <a:t>[I] </a:t>
            </a:r>
            <a:r>
              <a:rPr lang="en-US"/>
              <a:t>would like to begin by acknowledging that the land on which we gather is the traditional </a:t>
            </a:r>
            <a:r>
              <a:rPr lang="en-US">
                <a:solidFill>
                  <a:schemeClr val="accent4"/>
                </a:solidFill>
              </a:rPr>
              <a:t>[unceded territory of the Algonquin </a:t>
            </a:r>
            <a:r>
              <a:rPr lang="en-US" err="1">
                <a:solidFill>
                  <a:schemeClr val="accent4"/>
                </a:solidFill>
              </a:rPr>
              <a:t>Anishnaabeg</a:t>
            </a:r>
            <a:r>
              <a:rPr lang="en-US">
                <a:solidFill>
                  <a:schemeClr val="accent4"/>
                </a:solidFill>
              </a:rPr>
              <a:t> Nation.]</a:t>
            </a:r>
          </a:p>
        </p:txBody>
      </p:sp>
    </p:spTree>
    <p:extLst>
      <p:ext uri="{BB962C8B-B14F-4D97-AF65-F5344CB8AC3E}">
        <p14:creationId xmlns:p14="http://schemas.microsoft.com/office/powerpoint/2010/main" val="256981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778B-232A-E950-5DA1-604F84308ECE}"/>
              </a:ext>
            </a:extLst>
          </p:cNvPr>
          <p:cNvSpPr>
            <a:spLocks noGrp="1"/>
          </p:cNvSpPr>
          <p:nvPr>
            <p:ph type="title"/>
          </p:nvPr>
        </p:nvSpPr>
        <p:spPr>
          <a:xfrm>
            <a:off x="630464" y="864000"/>
            <a:ext cx="10515600" cy="1217524"/>
          </a:xfrm>
        </p:spPr>
        <p:txBody>
          <a:bodyPr>
            <a:normAutofit fontScale="90000"/>
          </a:bodyPr>
          <a:lstStyle/>
          <a:p>
            <a:r>
              <a:rPr lang="en-US"/>
              <a:t>Why invest in asset </a:t>
            </a:r>
            <a:br>
              <a:rPr lang="en-US"/>
            </a:br>
            <a:r>
              <a:rPr lang="en-US"/>
              <a:t>management? (4 mins)</a:t>
            </a:r>
          </a:p>
        </p:txBody>
      </p:sp>
      <p:pic>
        <p:nvPicPr>
          <p:cNvPr id="9" name="Picture 8" descr="This icon shows a megaphone with lines coming out to indicate speech.">
            <a:extLst>
              <a:ext uri="{FF2B5EF4-FFF2-40B4-BE49-F238E27FC236}">
                <a16:creationId xmlns:a16="http://schemas.microsoft.com/office/drawing/2014/main" id="{FEA3CEBC-1299-0EAC-A78C-248E6DFBB7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pic>
        <p:nvPicPr>
          <p:cNvPr id="3" name="Online Media 2" descr="This image contains a link that goes to an FCM video on YouTube called “Why Invest in Asset Management?” ">
            <a:hlinkClick r:id="" action="ppaction://media"/>
            <a:extLst>
              <a:ext uri="{FF2B5EF4-FFF2-40B4-BE49-F238E27FC236}">
                <a16:creationId xmlns:a16="http://schemas.microsoft.com/office/drawing/2014/main" id="{99964914-83B4-CAD4-F78B-A4D84F820FFC}"/>
              </a:ext>
            </a:extLst>
          </p:cNvPr>
          <p:cNvPicPr>
            <a:picLocks noRot="1" noChangeAspect="1"/>
          </p:cNvPicPr>
          <p:nvPr>
            <a:videoFile r:link="rId1"/>
          </p:nvPr>
        </p:nvPicPr>
        <p:blipFill>
          <a:blip r:embed="rId5"/>
          <a:srcRect/>
          <a:stretch/>
        </p:blipFill>
        <p:spPr>
          <a:xfrm>
            <a:off x="2847947" y="2553970"/>
            <a:ext cx="6496106" cy="3440030"/>
          </a:xfrm>
          <a:prstGeom prst="rect">
            <a:avLst/>
          </a:prstGeom>
        </p:spPr>
      </p:pic>
    </p:spTree>
    <p:extLst>
      <p:ext uri="{BB962C8B-B14F-4D97-AF65-F5344CB8AC3E}">
        <p14:creationId xmlns:p14="http://schemas.microsoft.com/office/powerpoint/2010/main" val="39205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1C6E-04A4-E7C9-7DBC-8FBD2FFC5C23}"/>
              </a:ext>
            </a:extLst>
          </p:cNvPr>
          <p:cNvSpPr>
            <a:spLocks noGrp="1"/>
          </p:cNvSpPr>
          <p:nvPr>
            <p:ph type="title"/>
          </p:nvPr>
        </p:nvSpPr>
        <p:spPr>
          <a:xfrm>
            <a:off x="630464" y="2319579"/>
            <a:ext cx="5124877" cy="1495794"/>
          </a:xfrm>
        </p:spPr>
        <p:txBody>
          <a:bodyPr/>
          <a:lstStyle/>
          <a:p>
            <a:r>
              <a:rPr lang="en-US"/>
              <a:t>What is asset management?</a:t>
            </a:r>
          </a:p>
        </p:txBody>
      </p:sp>
      <p:grpSp>
        <p:nvGrpSpPr>
          <p:cNvPr id="3" name="Group 6" descr="This illustration shows a community with cars, roads, buildings, a bike path, people, trees, and mountains.">
            <a:extLst>
              <a:ext uri="{FF2B5EF4-FFF2-40B4-BE49-F238E27FC236}">
                <a16:creationId xmlns:a16="http://schemas.microsoft.com/office/drawing/2014/main" id="{B4CB5E59-132B-424F-9485-401F2EF7953E}"/>
              </a:ext>
            </a:extLst>
          </p:cNvPr>
          <p:cNvGrpSpPr>
            <a:grpSpLocks noChangeAspect="1"/>
          </p:cNvGrpSpPr>
          <p:nvPr/>
        </p:nvGrpSpPr>
        <p:grpSpPr>
          <a:xfrm>
            <a:off x="6602887" y="1123345"/>
            <a:ext cx="5155481" cy="4611310"/>
            <a:chOff x="0" y="0"/>
            <a:chExt cx="4282440" cy="3708400"/>
          </a:xfrm>
        </p:grpSpPr>
        <p:sp>
          <p:nvSpPr>
            <p:cNvPr id="4" name="Freeform 7">
              <a:extLst>
                <a:ext uri="{FF2B5EF4-FFF2-40B4-BE49-F238E27FC236}">
                  <a16:creationId xmlns:a16="http://schemas.microsoft.com/office/drawing/2014/main" id="{BED2D047-8A0B-82A4-BAC2-AA7A28747AB6}"/>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a:stretch>
            </a:blipFill>
          </p:spPr>
          <p:txBody>
            <a:bodyPr/>
            <a:lstStyle/>
            <a:p>
              <a:endParaRPr lang="en-CA"/>
            </a:p>
          </p:txBody>
        </p:sp>
      </p:grpSp>
      <p:pic>
        <p:nvPicPr>
          <p:cNvPr id="5" name="Picture 4" descr="This icon shows a megaphone with lines coming out to indicate speech.">
            <a:extLst>
              <a:ext uri="{FF2B5EF4-FFF2-40B4-BE49-F238E27FC236}">
                <a16:creationId xmlns:a16="http://schemas.microsoft.com/office/drawing/2014/main" id="{8D91984D-8AD2-A35E-3293-6BF62B74E9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414297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38044-1264-04E3-6E77-6BB0D3091A0A}"/>
              </a:ext>
            </a:extLst>
          </p:cNvPr>
          <p:cNvSpPr>
            <a:spLocks noGrp="1"/>
          </p:cNvSpPr>
          <p:nvPr>
            <p:ph sz="quarter" idx="4"/>
          </p:nvPr>
        </p:nvSpPr>
        <p:spPr>
          <a:xfrm>
            <a:off x="2423099" y="3256773"/>
            <a:ext cx="1846059" cy="1107996"/>
          </a:xfrm>
        </p:spPr>
        <p:txBody>
          <a:bodyPr/>
          <a:lstStyle/>
          <a:p>
            <a:pPr marL="0" indent="0">
              <a:buNone/>
            </a:pPr>
            <a:r>
              <a:rPr lang="en-US"/>
              <a:t>Managing services AND assets</a:t>
            </a:r>
          </a:p>
        </p:txBody>
      </p:sp>
      <p:sp>
        <p:nvSpPr>
          <p:cNvPr id="3" name="Title 2">
            <a:extLst>
              <a:ext uri="{FF2B5EF4-FFF2-40B4-BE49-F238E27FC236}">
                <a16:creationId xmlns:a16="http://schemas.microsoft.com/office/drawing/2014/main" id="{7D016342-99D6-129F-D8D0-04356F51336C}"/>
              </a:ext>
            </a:extLst>
          </p:cNvPr>
          <p:cNvSpPr>
            <a:spLocks noGrp="1"/>
          </p:cNvSpPr>
          <p:nvPr>
            <p:ph type="title"/>
          </p:nvPr>
        </p:nvSpPr>
        <p:spPr>
          <a:xfrm>
            <a:off x="630464" y="1044539"/>
            <a:ext cx="3638694" cy="2135617"/>
          </a:xfrm>
        </p:spPr>
        <p:txBody>
          <a:bodyPr>
            <a:normAutofit fontScale="90000"/>
          </a:bodyPr>
          <a:lstStyle/>
          <a:p>
            <a:r>
              <a:rPr lang="en-US">
                <a:solidFill>
                  <a:schemeClr val="accent3"/>
                </a:solidFill>
              </a:rPr>
              <a:t>Taking a big picture perspective</a:t>
            </a:r>
          </a:p>
        </p:txBody>
      </p:sp>
      <p:grpSp>
        <p:nvGrpSpPr>
          <p:cNvPr id="4" name="Group 2">
            <a:extLst>
              <a:ext uri="{FF2B5EF4-FFF2-40B4-BE49-F238E27FC236}">
                <a16:creationId xmlns:a16="http://schemas.microsoft.com/office/drawing/2014/main" id="{97201393-B42E-FE66-004B-670F549B5B5E}"/>
              </a:ext>
            </a:extLst>
          </p:cNvPr>
          <p:cNvGrpSpPr/>
          <p:nvPr/>
        </p:nvGrpSpPr>
        <p:grpSpPr>
          <a:xfrm>
            <a:off x="-1430215" y="3768020"/>
            <a:ext cx="4251935" cy="3682196"/>
            <a:chOff x="0" y="0"/>
            <a:chExt cx="3619627" cy="3134614"/>
          </a:xfrm>
        </p:grpSpPr>
        <p:sp>
          <p:nvSpPr>
            <p:cNvPr id="5" name="Freeform 3">
              <a:extLst>
                <a:ext uri="{FF2B5EF4-FFF2-40B4-BE49-F238E27FC236}">
                  <a16:creationId xmlns:a16="http://schemas.microsoft.com/office/drawing/2014/main" id="{14B62BAD-CBD0-89F2-1ACD-5BD756C8037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CA"/>
            </a:p>
          </p:txBody>
        </p:sp>
      </p:grpSp>
      <p:grpSp>
        <p:nvGrpSpPr>
          <p:cNvPr id="6" name="Group 6">
            <a:extLst>
              <a:ext uri="{FF2B5EF4-FFF2-40B4-BE49-F238E27FC236}">
                <a16:creationId xmlns:a16="http://schemas.microsoft.com/office/drawing/2014/main" id="{71127AD4-88EC-2496-A44C-6C0D6699E297}"/>
              </a:ext>
            </a:extLst>
          </p:cNvPr>
          <p:cNvGrpSpPr/>
          <p:nvPr/>
        </p:nvGrpSpPr>
        <p:grpSpPr>
          <a:xfrm>
            <a:off x="2710537" y="5966001"/>
            <a:ext cx="1426510" cy="1235365"/>
            <a:chOff x="0" y="0"/>
            <a:chExt cx="3619627" cy="3134614"/>
          </a:xfrm>
        </p:grpSpPr>
        <p:sp>
          <p:nvSpPr>
            <p:cNvPr id="7" name="Freeform 7">
              <a:extLst>
                <a:ext uri="{FF2B5EF4-FFF2-40B4-BE49-F238E27FC236}">
                  <a16:creationId xmlns:a16="http://schemas.microsoft.com/office/drawing/2014/main" id="{105A8B4A-D145-8176-A76D-2A289C035713}"/>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txBody>
            <a:bodyPr/>
            <a:lstStyle/>
            <a:p>
              <a:endParaRPr lang="en-CA"/>
            </a:p>
          </p:txBody>
        </p:sp>
      </p:grpSp>
      <p:pic>
        <p:nvPicPr>
          <p:cNvPr id="9" name="Picture 8" descr="This image shows people on a path by a river at sunset, with two people riding bikes, a person sitting on a park bench under large trees, and a group walking. ">
            <a:extLst>
              <a:ext uri="{FF2B5EF4-FFF2-40B4-BE49-F238E27FC236}">
                <a16:creationId xmlns:a16="http://schemas.microsoft.com/office/drawing/2014/main" id="{1C3F9346-9AFB-D5B9-9898-67EE845BB3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0458" y="1027406"/>
            <a:ext cx="7222778" cy="4803185"/>
          </a:xfrm>
          <a:prstGeom prst="rect">
            <a:avLst/>
          </a:prstGeom>
        </p:spPr>
      </p:pic>
      <p:pic>
        <p:nvPicPr>
          <p:cNvPr id="10" name="Picture 9" descr="This icon shows a key.">
            <a:extLst>
              <a:ext uri="{FF2B5EF4-FFF2-40B4-BE49-F238E27FC236}">
                <a16:creationId xmlns:a16="http://schemas.microsoft.com/office/drawing/2014/main" id="{FEDE9E5B-D736-7AFB-56D6-566BE5C19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217080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1622-13C5-47F5-CD0C-09C1D9DF1696}"/>
              </a:ext>
            </a:extLst>
          </p:cNvPr>
          <p:cNvSpPr>
            <a:spLocks noGrp="1"/>
          </p:cNvSpPr>
          <p:nvPr>
            <p:ph type="title"/>
          </p:nvPr>
        </p:nvSpPr>
        <p:spPr/>
        <p:txBody>
          <a:bodyPr anchor="t" anchorCtr="0"/>
          <a:lstStyle/>
          <a:p>
            <a:r>
              <a:rPr lang="en-US"/>
              <a:t>Managing assets?</a:t>
            </a:r>
          </a:p>
        </p:txBody>
      </p:sp>
      <p:graphicFrame>
        <p:nvGraphicFramePr>
          <p:cNvPr id="12" name="Table 6">
            <a:extLst>
              <a:ext uri="{FF2B5EF4-FFF2-40B4-BE49-F238E27FC236}">
                <a16:creationId xmlns:a16="http://schemas.microsoft.com/office/drawing/2014/main" id="{01EBA862-7E7E-75AA-BDA4-A540F35CDFB6}"/>
              </a:ext>
            </a:extLst>
          </p:cNvPr>
          <p:cNvGraphicFramePr>
            <a:graphicFrameLocks noGrp="1"/>
          </p:cNvGraphicFramePr>
          <p:nvPr>
            <p:extLst>
              <p:ext uri="{D42A27DB-BD31-4B8C-83A1-F6EECF244321}">
                <p14:modId xmlns:p14="http://schemas.microsoft.com/office/powerpoint/2010/main" val="1429417352"/>
              </p:ext>
            </p:extLst>
          </p:nvPr>
        </p:nvGraphicFramePr>
        <p:xfrm>
          <a:off x="630464" y="2761312"/>
          <a:ext cx="10515600" cy="309525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031750">
                <a:tc>
                  <a:txBody>
                    <a:bodyPr/>
                    <a:lstStyle/>
                    <a:p>
                      <a:pPr algn="ctr">
                        <a:lnSpc>
                          <a:spcPts val="5039"/>
                        </a:lnSpc>
                        <a:defRPr/>
                      </a:pPr>
                      <a:r>
                        <a:rPr lang="en-US" sz="2400" b="1" u="none">
                          <a:solidFill>
                            <a:schemeClr val="accent3"/>
                          </a:solidFill>
                          <a:latin typeface="+mn-lt"/>
                        </a:rPr>
                        <a:t>Managing assets</a:t>
                      </a:r>
                    </a:p>
                  </a:txBody>
                  <a:tcPr marL="190500" marR="190500" marT="190500" marB="190500"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5039"/>
                        </a:lnSpc>
                        <a:defRPr/>
                      </a:pPr>
                      <a:r>
                        <a:rPr lang="en-US" sz="2400" b="1" u="none">
                          <a:solidFill>
                            <a:schemeClr val="accent3"/>
                          </a:solidFill>
                          <a:latin typeface="+mn-lt"/>
                        </a:rPr>
                        <a:t>Asset management</a:t>
                      </a:r>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r h="1031750">
                <a:tc>
                  <a:txBody>
                    <a:bodyPr/>
                    <a:lstStyle/>
                    <a:p>
                      <a:pPr algn="ctr">
                        <a:lnSpc>
                          <a:spcPts val="3919"/>
                        </a:lnSpc>
                      </a:pPr>
                      <a:r>
                        <a:rPr lang="en-US" sz="1800">
                          <a:solidFill>
                            <a:srgbClr val="F4F4F4"/>
                          </a:solidFill>
                          <a:latin typeface="+mn-lt"/>
                        </a:rPr>
                        <a:t>How do we keep our existing assets running?</a:t>
                      </a:r>
                      <a:endParaRPr lang="en-US" sz="1800">
                        <a:latin typeface="+mn-lt"/>
                      </a:endParaRPr>
                    </a:p>
                  </a:txBody>
                  <a:tcPr marL="190500" marR="190500" marT="190500" marB="190500"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3919"/>
                        </a:lnSpc>
                      </a:pPr>
                      <a:r>
                        <a:rPr lang="en-US" sz="1800">
                          <a:solidFill>
                            <a:srgbClr val="F4F4F4"/>
                          </a:solidFill>
                          <a:latin typeface="+mn-lt"/>
                        </a:rPr>
                        <a:t>Do our assets meet our community's need?</a:t>
                      </a:r>
                      <a:endParaRPr lang="en-US" sz="1800">
                        <a:latin typeface="+mn-lt"/>
                      </a:endParaRPr>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1"/>
                  </a:ext>
                </a:extLst>
              </a:tr>
              <a:tr h="1031750">
                <a:tc>
                  <a:txBody>
                    <a:bodyPr/>
                    <a:lstStyle/>
                    <a:p>
                      <a:pPr algn="ctr">
                        <a:lnSpc>
                          <a:spcPts val="3919"/>
                        </a:lnSpc>
                      </a:pPr>
                      <a:r>
                        <a:rPr lang="en-US" sz="1800">
                          <a:solidFill>
                            <a:srgbClr val="F4F4F4"/>
                          </a:solidFill>
                          <a:latin typeface="+mn-lt"/>
                        </a:rPr>
                        <a:t>How can we reduce capital costs?</a:t>
                      </a:r>
                      <a:endParaRPr lang="en-US" sz="1800">
                        <a:latin typeface="+mn-lt"/>
                      </a:endParaRPr>
                    </a:p>
                  </a:txBody>
                  <a:tcPr marL="190500" marR="190500" marT="190500" marB="190500"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tc>
                  <a:txBody>
                    <a:bodyPr/>
                    <a:lstStyle/>
                    <a:p>
                      <a:pPr algn="ctr">
                        <a:lnSpc>
                          <a:spcPts val="3919"/>
                        </a:lnSpc>
                        <a:defRPr/>
                      </a:pPr>
                      <a:r>
                        <a:rPr lang="en-US" sz="1800" dirty="0">
                          <a:solidFill>
                            <a:srgbClr val="F4F4F4"/>
                          </a:solidFill>
                          <a:latin typeface="+mn-lt"/>
                        </a:rPr>
                        <a:t>What is the capital and operating cost?</a:t>
                      </a:r>
                      <a:endParaRPr lang="en-US" sz="1800" dirty="0">
                        <a:latin typeface="+mn-lt"/>
                      </a:endParaRPr>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2"/>
                  </a:ext>
                </a:extLst>
              </a:tr>
            </a:tbl>
          </a:graphicData>
        </a:graphic>
      </p:graphicFrame>
      <p:pic>
        <p:nvPicPr>
          <p:cNvPr id="13" name="Picture 10">
            <a:extLst>
              <a:ext uri="{FF2B5EF4-FFF2-40B4-BE49-F238E27FC236}">
                <a16:creationId xmlns:a16="http://schemas.microsoft.com/office/drawing/2014/main" id="{93A4C084-41A2-F65F-1404-E38D5D5AF1A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202489" y="2761312"/>
            <a:ext cx="1371550" cy="913795"/>
          </a:xfrm>
          <a:prstGeom prst="rect">
            <a:avLst/>
          </a:prstGeom>
        </p:spPr>
      </p:pic>
      <p:pic>
        <p:nvPicPr>
          <p:cNvPr id="3" name="Picture 2" descr="This icon shows an outline of two heads and shoulders with speech bubbles overlapping.">
            <a:extLst>
              <a:ext uri="{FF2B5EF4-FFF2-40B4-BE49-F238E27FC236}">
                <a16:creationId xmlns:a16="http://schemas.microsoft.com/office/drawing/2014/main" id="{D4E2F4F3-60FB-268E-C370-A31B0208B2DF}"/>
              </a:ext>
            </a:extLst>
          </p:cNvPr>
          <p:cNvPicPr>
            <a:picLocks noChangeAspect="1"/>
          </p:cNvPicPr>
          <p:nvPr/>
        </p:nvPicPr>
        <p:blipFill>
          <a:blip r:embed="rId5"/>
          <a:srcRect/>
          <a:stretch/>
        </p:blipFill>
        <p:spPr>
          <a:xfrm>
            <a:off x="161000" y="160140"/>
            <a:ext cx="668800" cy="662720"/>
          </a:xfrm>
          <a:prstGeom prst="rect">
            <a:avLst/>
          </a:prstGeom>
        </p:spPr>
      </p:pic>
    </p:spTree>
    <p:extLst>
      <p:ext uri="{BB962C8B-B14F-4D97-AF65-F5344CB8AC3E}">
        <p14:creationId xmlns:p14="http://schemas.microsoft.com/office/powerpoint/2010/main" val="393296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860F-567C-06E2-530B-F535897BFF72}"/>
              </a:ext>
            </a:extLst>
          </p:cNvPr>
          <p:cNvSpPr>
            <a:spLocks noGrp="1"/>
          </p:cNvSpPr>
          <p:nvPr>
            <p:ph type="title"/>
          </p:nvPr>
        </p:nvSpPr>
        <p:spPr>
          <a:xfrm>
            <a:off x="630464" y="1044000"/>
            <a:ext cx="10515600" cy="1495794"/>
          </a:xfrm>
        </p:spPr>
        <p:txBody>
          <a:bodyPr/>
          <a:lstStyle/>
          <a:p>
            <a:r>
              <a:rPr lang="en-US"/>
              <a:t>Avoiding </a:t>
            </a:r>
            <a:br>
              <a:rPr lang="en-US"/>
            </a:br>
            <a:r>
              <a:rPr lang="en-US"/>
              <a:t>surprises</a:t>
            </a:r>
          </a:p>
        </p:txBody>
      </p:sp>
      <p:sp>
        <p:nvSpPr>
          <p:cNvPr id="3" name="Content Placeholder 2">
            <a:extLst>
              <a:ext uri="{FF2B5EF4-FFF2-40B4-BE49-F238E27FC236}">
                <a16:creationId xmlns:a16="http://schemas.microsoft.com/office/drawing/2014/main" id="{D2B4122A-83C0-B717-D406-01A720090106}"/>
              </a:ext>
            </a:extLst>
          </p:cNvPr>
          <p:cNvSpPr>
            <a:spLocks noGrp="1"/>
          </p:cNvSpPr>
          <p:nvPr>
            <p:ph idx="1"/>
          </p:nvPr>
        </p:nvSpPr>
        <p:spPr>
          <a:xfrm>
            <a:off x="630464" y="3082669"/>
            <a:ext cx="4544651" cy="1713921"/>
          </a:xfrm>
        </p:spPr>
        <p:txBody>
          <a:bodyPr/>
          <a:lstStyle/>
          <a:p>
            <a:pPr marL="0" indent="0">
              <a:lnSpc>
                <a:spcPct val="100000"/>
              </a:lnSpc>
              <a:buNone/>
            </a:pPr>
            <a:r>
              <a:rPr lang="en-US"/>
              <a:t>According to the 2019 Canadian Infrastructure Report Card, most municipal infrastructure is over 20 years old!</a:t>
            </a:r>
          </a:p>
        </p:txBody>
      </p:sp>
      <p:sp>
        <p:nvSpPr>
          <p:cNvPr id="6" name="Freeform 7" descr="This image shows an aerial view of a small community with houses and trees with yellow leaves, with a long straight road running through it.">
            <a:extLst>
              <a:ext uri="{FF2B5EF4-FFF2-40B4-BE49-F238E27FC236}">
                <a16:creationId xmlns:a16="http://schemas.microsoft.com/office/drawing/2014/main" id="{29B377BC-C3FA-A863-EAD6-E1DF6A886968}"/>
              </a:ext>
            </a:extLst>
          </p:cNvPr>
          <p:cNvSpPr/>
          <p:nvPr/>
        </p:nvSpPr>
        <p:spPr>
          <a:xfrm>
            <a:off x="5915698" y="1136401"/>
            <a:ext cx="5325115" cy="461131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a:ln>
            <a:noFill/>
          </a:ln>
        </p:spPr>
        <p:txBody>
          <a:bodyPr/>
          <a:lstStyle/>
          <a:p>
            <a:endParaRPr lang="en-CA"/>
          </a:p>
        </p:txBody>
      </p:sp>
      <p:pic>
        <p:nvPicPr>
          <p:cNvPr id="4" name="Picture 3" descr="This icon shows a megaphone with lines coming out to indicate speech.">
            <a:extLst>
              <a:ext uri="{FF2B5EF4-FFF2-40B4-BE49-F238E27FC236}">
                <a16:creationId xmlns:a16="http://schemas.microsoft.com/office/drawing/2014/main" id="{B2F5E7B6-752E-9630-DCB6-C5925EEAC9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361907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4D5D3-516C-7C5E-EA63-973F43A72009}"/>
              </a:ext>
            </a:extLst>
          </p:cNvPr>
          <p:cNvSpPr>
            <a:spLocks noGrp="1"/>
          </p:cNvSpPr>
          <p:nvPr>
            <p:ph type="title"/>
          </p:nvPr>
        </p:nvSpPr>
        <p:spPr>
          <a:xfrm>
            <a:off x="839788" y="1044000"/>
            <a:ext cx="10515600" cy="747897"/>
          </a:xfrm>
        </p:spPr>
        <p:txBody>
          <a:bodyPr/>
          <a:lstStyle/>
          <a:p>
            <a:r>
              <a:rPr lang="en-US">
                <a:solidFill>
                  <a:schemeClr val="accent3"/>
                </a:solidFill>
              </a:rPr>
              <a:t>Why assets fail</a:t>
            </a:r>
          </a:p>
        </p:txBody>
      </p:sp>
      <p:grpSp>
        <p:nvGrpSpPr>
          <p:cNvPr id="6" name="Group 4">
            <a:extLst>
              <a:ext uri="{FF2B5EF4-FFF2-40B4-BE49-F238E27FC236}">
                <a16:creationId xmlns:a16="http://schemas.microsoft.com/office/drawing/2014/main" id="{7A75EE66-D84D-2F90-1BE2-111E5CB99200}"/>
              </a:ext>
            </a:extLst>
          </p:cNvPr>
          <p:cNvGrpSpPr/>
          <p:nvPr/>
        </p:nvGrpSpPr>
        <p:grpSpPr>
          <a:xfrm>
            <a:off x="6583802" y="-582195"/>
            <a:ext cx="1798180" cy="1557392"/>
            <a:chOff x="0" y="0"/>
            <a:chExt cx="6202680" cy="5372100"/>
          </a:xfrm>
        </p:grpSpPr>
        <p:sp>
          <p:nvSpPr>
            <p:cNvPr id="15" name="Freeform 5">
              <a:extLst>
                <a:ext uri="{FF2B5EF4-FFF2-40B4-BE49-F238E27FC236}">
                  <a16:creationId xmlns:a16="http://schemas.microsoft.com/office/drawing/2014/main" id="{64767FEF-F905-6121-EBA6-EC4A3938040D}"/>
                </a:ext>
              </a:extLst>
            </p:cNvPr>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txBody>
            <a:bodyPr/>
            <a:lstStyle/>
            <a:p>
              <a:endParaRPr lang="en-CA"/>
            </a:p>
          </p:txBody>
        </p:sp>
      </p:grpSp>
      <p:sp>
        <p:nvSpPr>
          <p:cNvPr id="11" name="TextBox 10">
            <a:extLst>
              <a:ext uri="{FF2B5EF4-FFF2-40B4-BE49-F238E27FC236}">
                <a16:creationId xmlns:a16="http://schemas.microsoft.com/office/drawing/2014/main" id="{DD21AF73-EE12-20D0-E660-08379732CC5F}"/>
              </a:ext>
            </a:extLst>
          </p:cNvPr>
          <p:cNvSpPr txBox="1"/>
          <p:nvPr/>
        </p:nvSpPr>
        <p:spPr>
          <a:xfrm>
            <a:off x="4461078" y="5167669"/>
            <a:ext cx="3123751" cy="646331"/>
          </a:xfrm>
          <a:prstGeom prst="rect">
            <a:avLst/>
          </a:prstGeom>
        </p:spPr>
        <p:txBody>
          <a:bodyPr lIns="0" tIns="0" rIns="0" bIns="0" rtlCol="0" anchor="t">
            <a:spAutoFit/>
          </a:bodyPr>
          <a:lstStyle/>
          <a:p>
            <a:pPr algn="ctr"/>
            <a:r>
              <a:rPr lang="en-US" sz="2100">
                <a:solidFill>
                  <a:srgbClr val="F4F4F4"/>
                </a:solidFill>
              </a:rPr>
              <a:t>Evolving </a:t>
            </a:r>
            <a:br>
              <a:rPr lang="en-US" sz="2100">
                <a:solidFill>
                  <a:srgbClr val="F4F4F4"/>
                </a:solidFill>
              </a:rPr>
            </a:br>
            <a:r>
              <a:rPr lang="en-US" sz="2100">
                <a:solidFill>
                  <a:srgbClr val="F4F4F4"/>
                </a:solidFill>
              </a:rPr>
              <a:t>community needs</a:t>
            </a:r>
          </a:p>
        </p:txBody>
      </p:sp>
      <p:sp>
        <p:nvSpPr>
          <p:cNvPr id="12" name="TextBox 11">
            <a:extLst>
              <a:ext uri="{FF2B5EF4-FFF2-40B4-BE49-F238E27FC236}">
                <a16:creationId xmlns:a16="http://schemas.microsoft.com/office/drawing/2014/main" id="{7AAAA3ED-77CA-C4BB-5DDF-D2FA2B89A575}"/>
              </a:ext>
            </a:extLst>
          </p:cNvPr>
          <p:cNvSpPr txBox="1"/>
          <p:nvPr/>
        </p:nvSpPr>
        <p:spPr>
          <a:xfrm>
            <a:off x="8381982" y="5167669"/>
            <a:ext cx="3123751" cy="646331"/>
          </a:xfrm>
          <a:prstGeom prst="rect">
            <a:avLst/>
          </a:prstGeom>
        </p:spPr>
        <p:txBody>
          <a:bodyPr lIns="0" tIns="0" rIns="0" bIns="0" rtlCol="0" anchor="t">
            <a:spAutoFit/>
          </a:bodyPr>
          <a:lstStyle/>
          <a:p>
            <a:pPr algn="ctr"/>
            <a:r>
              <a:rPr lang="en-US" sz="2100">
                <a:solidFill>
                  <a:srgbClr val="F4F4F4"/>
                </a:solidFill>
              </a:rPr>
              <a:t>Advancing capabilities and technology</a:t>
            </a:r>
          </a:p>
        </p:txBody>
      </p:sp>
      <p:sp>
        <p:nvSpPr>
          <p:cNvPr id="13" name="TextBox 12">
            <a:extLst>
              <a:ext uri="{FF2B5EF4-FFF2-40B4-BE49-F238E27FC236}">
                <a16:creationId xmlns:a16="http://schemas.microsoft.com/office/drawing/2014/main" id="{918A8C40-0E45-1D36-D028-625A66EA1381}"/>
              </a:ext>
            </a:extLst>
          </p:cNvPr>
          <p:cNvSpPr txBox="1"/>
          <p:nvPr/>
        </p:nvSpPr>
        <p:spPr>
          <a:xfrm>
            <a:off x="574363" y="5167669"/>
            <a:ext cx="3123751" cy="323165"/>
          </a:xfrm>
          <a:prstGeom prst="rect">
            <a:avLst/>
          </a:prstGeom>
        </p:spPr>
        <p:txBody>
          <a:bodyPr lIns="0" tIns="0" rIns="0" bIns="0" rtlCol="0" anchor="t">
            <a:spAutoFit/>
          </a:bodyPr>
          <a:lstStyle/>
          <a:p>
            <a:pPr algn="ctr"/>
            <a:r>
              <a:rPr lang="en-US" sz="2100">
                <a:solidFill>
                  <a:srgbClr val="F4F4F4"/>
                </a:solidFill>
              </a:rPr>
              <a:t>Deterioration</a:t>
            </a:r>
          </a:p>
        </p:txBody>
      </p:sp>
      <p:grpSp>
        <p:nvGrpSpPr>
          <p:cNvPr id="18" name="Group 17" descr="This image is divided into four and shows a bike on a bike path, a tall building with scaffolding, a community centre and a bus going by a building. ">
            <a:extLst>
              <a:ext uri="{FF2B5EF4-FFF2-40B4-BE49-F238E27FC236}">
                <a16:creationId xmlns:a16="http://schemas.microsoft.com/office/drawing/2014/main" id="{BDABFE26-21E9-C493-44E4-85A8EC2C1313}"/>
              </a:ext>
            </a:extLst>
          </p:cNvPr>
          <p:cNvGrpSpPr/>
          <p:nvPr/>
        </p:nvGrpSpPr>
        <p:grpSpPr>
          <a:xfrm>
            <a:off x="4319671" y="2520825"/>
            <a:ext cx="3406563" cy="2271042"/>
            <a:chOff x="4235148" y="2983377"/>
            <a:chExt cx="3685287" cy="2456858"/>
          </a:xfrm>
        </p:grpSpPr>
        <p:pic>
          <p:nvPicPr>
            <p:cNvPr id="4" name="Picture 13" descr="Scaffolding on a building&#10;&#10;Description automatically generated">
              <a:extLst>
                <a:ext uri="{FF2B5EF4-FFF2-40B4-BE49-F238E27FC236}">
                  <a16:creationId xmlns:a16="http://schemas.microsoft.com/office/drawing/2014/main" id="{934EBCA7-C824-0DA3-58A2-642C9FC9F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7792" y="2983377"/>
              <a:ext cx="1842643" cy="1228429"/>
            </a:xfrm>
            <a:prstGeom prst="rect">
              <a:avLst/>
            </a:prstGeom>
          </p:spPr>
        </p:pic>
        <p:pic>
          <p:nvPicPr>
            <p:cNvPr id="5" name="Picture 14" descr="A building with a sign on it&#10;&#10;Description automatically generated">
              <a:extLst>
                <a:ext uri="{FF2B5EF4-FFF2-40B4-BE49-F238E27FC236}">
                  <a16:creationId xmlns:a16="http://schemas.microsoft.com/office/drawing/2014/main" id="{2449DB46-D35F-D515-08EE-5863059C8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5148" y="4211806"/>
              <a:ext cx="1842643" cy="1228429"/>
            </a:xfrm>
            <a:prstGeom prst="rect">
              <a:avLst/>
            </a:prstGeom>
          </p:spPr>
        </p:pic>
        <p:pic>
          <p:nvPicPr>
            <p:cNvPr id="10" name="Picture 15">
              <a:extLst>
                <a:ext uri="{FF2B5EF4-FFF2-40B4-BE49-F238E27FC236}">
                  <a16:creationId xmlns:a16="http://schemas.microsoft.com/office/drawing/2014/main" id="{BA91FFE9-2A0D-80D9-7DBC-838B2CCA5C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5149" y="2983377"/>
              <a:ext cx="1842643" cy="1228429"/>
            </a:xfrm>
            <a:prstGeom prst="rect">
              <a:avLst/>
            </a:prstGeom>
          </p:spPr>
        </p:pic>
        <p:pic>
          <p:nvPicPr>
            <p:cNvPr id="14" name="Picture 17" descr="A blue bus driving on the road&#10;&#10;Description automatically generated">
              <a:extLst>
                <a:ext uri="{FF2B5EF4-FFF2-40B4-BE49-F238E27FC236}">
                  <a16:creationId xmlns:a16="http://schemas.microsoft.com/office/drawing/2014/main" id="{0B7CCC85-55E8-98E2-BC82-4A440DF2AE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7792" y="4211806"/>
              <a:ext cx="1842643" cy="1228429"/>
            </a:xfrm>
            <a:prstGeom prst="rect">
              <a:avLst/>
            </a:prstGeom>
          </p:spPr>
        </p:pic>
      </p:grpSp>
      <p:pic>
        <p:nvPicPr>
          <p:cNvPr id="16" name="Picture 19" descr="This image shows an old-style floppy disk for a computer.">
            <a:extLst>
              <a:ext uri="{FF2B5EF4-FFF2-40B4-BE49-F238E27FC236}">
                <a16:creationId xmlns:a16="http://schemas.microsoft.com/office/drawing/2014/main" id="{747ED0E5-6C60-76EB-246C-AC927DCA1C7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40575" y="2520824"/>
            <a:ext cx="3406563" cy="2271043"/>
          </a:xfrm>
          <a:prstGeom prst="rect">
            <a:avLst/>
          </a:prstGeom>
        </p:spPr>
      </p:pic>
      <p:pic>
        <p:nvPicPr>
          <p:cNvPr id="2" name="Picture 6" descr="This image shows a street with parked cars and a pothole. ">
            <a:extLst>
              <a:ext uri="{FF2B5EF4-FFF2-40B4-BE49-F238E27FC236}">
                <a16:creationId xmlns:a16="http://schemas.microsoft.com/office/drawing/2014/main" id="{398515E8-596A-41FF-CE86-4912EE72185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32956" y="2524512"/>
            <a:ext cx="3406563" cy="2267355"/>
          </a:xfrm>
          <a:prstGeom prst="rect">
            <a:avLst/>
          </a:prstGeom>
        </p:spPr>
      </p:pic>
      <p:pic>
        <p:nvPicPr>
          <p:cNvPr id="7" name="Picture 6" descr="This icon shows a megaphone with lines coming out to indicate speech.">
            <a:extLst>
              <a:ext uri="{FF2B5EF4-FFF2-40B4-BE49-F238E27FC236}">
                <a16:creationId xmlns:a16="http://schemas.microsoft.com/office/drawing/2014/main" id="{B2DE78EE-5296-4803-574B-3C32A2AA60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312508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1E52B4-ABED-B065-319A-E90205B355EB}"/>
              </a:ext>
            </a:extLst>
          </p:cNvPr>
          <p:cNvGrpSpPr/>
          <p:nvPr/>
        </p:nvGrpSpPr>
        <p:grpSpPr>
          <a:xfrm rot="10800000">
            <a:off x="9593229" y="-190746"/>
            <a:ext cx="3517965" cy="3046575"/>
            <a:chOff x="0" y="0"/>
            <a:chExt cx="3619627" cy="3134614"/>
          </a:xfrm>
        </p:grpSpPr>
        <p:sp>
          <p:nvSpPr>
            <p:cNvPr id="15" name="Freeform 14">
              <a:extLst>
                <a:ext uri="{FF2B5EF4-FFF2-40B4-BE49-F238E27FC236}">
                  <a16:creationId xmlns:a16="http://schemas.microsoft.com/office/drawing/2014/main" id="{89100564-C875-AA7F-4FF8-CB3942828AAC}"/>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CA"/>
            </a:p>
          </p:txBody>
        </p:sp>
      </p:grpSp>
      <p:sp>
        <p:nvSpPr>
          <p:cNvPr id="3" name="Title 2">
            <a:extLst>
              <a:ext uri="{FF2B5EF4-FFF2-40B4-BE49-F238E27FC236}">
                <a16:creationId xmlns:a16="http://schemas.microsoft.com/office/drawing/2014/main" id="{7683C360-28D0-F0BF-B5C4-7BC5863C75CA}"/>
              </a:ext>
            </a:extLst>
          </p:cNvPr>
          <p:cNvSpPr>
            <a:spLocks noGrp="1"/>
          </p:cNvSpPr>
          <p:nvPr>
            <p:ph type="title"/>
          </p:nvPr>
        </p:nvSpPr>
        <p:spPr>
          <a:xfrm>
            <a:off x="839788" y="1044000"/>
            <a:ext cx="4792085" cy="2243691"/>
          </a:xfrm>
        </p:spPr>
        <p:txBody>
          <a:bodyPr/>
          <a:lstStyle/>
          <a:p>
            <a:r>
              <a:rPr lang="en-US">
                <a:solidFill>
                  <a:schemeClr val="bg1"/>
                </a:solidFill>
              </a:rPr>
              <a:t>A continuous rebalance of priorities</a:t>
            </a:r>
            <a:endParaRPr lang="en-US"/>
          </a:p>
        </p:txBody>
      </p:sp>
      <p:grpSp>
        <p:nvGrpSpPr>
          <p:cNvPr id="13" name="Group 12" descr="This illustration shows an outline of a person balancing on one leg on top of a circle flow chart that connects the words performance, risk and cost and is balanced on the tip of a mountain.">
            <a:extLst>
              <a:ext uri="{FF2B5EF4-FFF2-40B4-BE49-F238E27FC236}">
                <a16:creationId xmlns:a16="http://schemas.microsoft.com/office/drawing/2014/main" id="{0068E7A5-1801-3457-40B0-F0655962B598}"/>
              </a:ext>
            </a:extLst>
          </p:cNvPr>
          <p:cNvGrpSpPr/>
          <p:nvPr/>
        </p:nvGrpSpPr>
        <p:grpSpPr>
          <a:xfrm>
            <a:off x="5631873" y="605649"/>
            <a:ext cx="4536950" cy="6793046"/>
            <a:chOff x="5534013" y="64953"/>
            <a:chExt cx="4536950" cy="6793046"/>
          </a:xfrm>
        </p:grpSpPr>
        <p:pic>
          <p:nvPicPr>
            <p:cNvPr id="5" name="Picture 6">
              <a:extLst>
                <a:ext uri="{FF2B5EF4-FFF2-40B4-BE49-F238E27FC236}">
                  <a16:creationId xmlns:a16="http://schemas.microsoft.com/office/drawing/2014/main" id="{13FD7CBE-BE53-E752-75AC-A96F609418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357795" y="1999467"/>
              <a:ext cx="2639551" cy="2639551"/>
            </a:xfrm>
            <a:prstGeom prst="rect">
              <a:avLst/>
            </a:prstGeom>
          </p:spPr>
        </p:pic>
        <p:sp>
          <p:nvSpPr>
            <p:cNvPr id="6" name="TextBox 5">
              <a:extLst>
                <a:ext uri="{FF2B5EF4-FFF2-40B4-BE49-F238E27FC236}">
                  <a16:creationId xmlns:a16="http://schemas.microsoft.com/office/drawing/2014/main" id="{EAFEC2FF-68EB-6EDC-2E89-6C7A80A5DEB1}"/>
                </a:ext>
              </a:extLst>
            </p:cNvPr>
            <p:cNvSpPr txBox="1"/>
            <p:nvPr/>
          </p:nvSpPr>
          <p:spPr>
            <a:xfrm rot="18333506">
              <a:off x="6253578" y="2731295"/>
              <a:ext cx="1413582" cy="269304"/>
            </a:xfrm>
            <a:prstGeom prst="rect">
              <a:avLst/>
            </a:prstGeom>
          </p:spPr>
          <p:txBody>
            <a:bodyPr wrap="square" lIns="0" tIns="0" rIns="0" bIns="0" rtlCol="0" anchor="t">
              <a:spAutoFit/>
            </a:bodyPr>
            <a:lstStyle/>
            <a:p>
              <a:pPr algn="ctr">
                <a:lnSpc>
                  <a:spcPts val="2078"/>
                </a:lnSpc>
              </a:pPr>
              <a:r>
                <a:rPr lang="en-US">
                  <a:solidFill>
                    <a:srgbClr val="F3F3F3"/>
                  </a:solidFill>
                </a:rPr>
                <a:t>Performance</a:t>
              </a:r>
            </a:p>
          </p:txBody>
        </p:sp>
        <p:sp>
          <p:nvSpPr>
            <p:cNvPr id="7" name="TextBox 6">
              <a:extLst>
                <a:ext uri="{FF2B5EF4-FFF2-40B4-BE49-F238E27FC236}">
                  <a16:creationId xmlns:a16="http://schemas.microsoft.com/office/drawing/2014/main" id="{FBF027E6-A329-168B-2ACA-A8DF394D4E19}"/>
                </a:ext>
              </a:extLst>
            </p:cNvPr>
            <p:cNvSpPr txBox="1"/>
            <p:nvPr/>
          </p:nvSpPr>
          <p:spPr>
            <a:xfrm rot="3307665">
              <a:off x="8002446" y="2719830"/>
              <a:ext cx="802756" cy="271998"/>
            </a:xfrm>
            <a:prstGeom prst="rect">
              <a:avLst/>
            </a:prstGeom>
          </p:spPr>
          <p:txBody>
            <a:bodyPr lIns="0" tIns="0" rIns="0" bIns="0" rtlCol="0" anchor="t">
              <a:spAutoFit/>
            </a:bodyPr>
            <a:lstStyle/>
            <a:p>
              <a:pPr algn="ctr">
                <a:lnSpc>
                  <a:spcPts val="2078"/>
                </a:lnSpc>
              </a:pPr>
              <a:r>
                <a:rPr lang="en-US"/>
                <a:t>Risk</a:t>
              </a:r>
            </a:p>
          </p:txBody>
        </p:sp>
        <p:sp>
          <p:nvSpPr>
            <p:cNvPr id="8" name="TextBox 7">
              <a:extLst>
                <a:ext uri="{FF2B5EF4-FFF2-40B4-BE49-F238E27FC236}">
                  <a16:creationId xmlns:a16="http://schemas.microsoft.com/office/drawing/2014/main" id="{24CB8632-8F42-C7B3-3CD0-C3C508A8BA89}"/>
                </a:ext>
              </a:extLst>
            </p:cNvPr>
            <p:cNvSpPr txBox="1"/>
            <p:nvPr/>
          </p:nvSpPr>
          <p:spPr>
            <a:xfrm>
              <a:off x="7269073" y="4045696"/>
              <a:ext cx="802756" cy="269304"/>
            </a:xfrm>
            <a:prstGeom prst="rect">
              <a:avLst/>
            </a:prstGeom>
          </p:spPr>
          <p:txBody>
            <a:bodyPr lIns="0" tIns="0" rIns="0" bIns="0" rtlCol="0" anchor="t">
              <a:spAutoFit/>
            </a:bodyPr>
            <a:lstStyle/>
            <a:p>
              <a:pPr algn="ctr">
                <a:lnSpc>
                  <a:spcPts val="2078"/>
                </a:lnSpc>
              </a:pPr>
              <a:r>
                <a:rPr lang="en-US">
                  <a:solidFill>
                    <a:srgbClr val="F3F3F3"/>
                  </a:solidFill>
                </a:rPr>
                <a:t>Cost</a:t>
              </a:r>
            </a:p>
          </p:txBody>
        </p:sp>
        <p:pic>
          <p:nvPicPr>
            <p:cNvPr id="10" name="Picture 11">
              <a:extLst>
                <a:ext uri="{FF2B5EF4-FFF2-40B4-BE49-F238E27FC236}">
                  <a16:creationId xmlns:a16="http://schemas.microsoft.com/office/drawing/2014/main" id="{AE53EDE0-9A76-BF3B-F23D-B37DF4DF312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534013" y="4639018"/>
              <a:ext cx="4536950" cy="2218981"/>
            </a:xfrm>
            <a:prstGeom prst="rect">
              <a:avLst/>
            </a:prstGeom>
          </p:spPr>
        </p:pic>
        <p:pic>
          <p:nvPicPr>
            <p:cNvPr id="12" name="Picture 11">
              <a:extLst>
                <a:ext uri="{FF2B5EF4-FFF2-40B4-BE49-F238E27FC236}">
                  <a16:creationId xmlns:a16="http://schemas.microsoft.com/office/drawing/2014/main" id="{81E4F7FD-B461-DE5B-1D00-4C74001A05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57062" y="64953"/>
              <a:ext cx="1790700" cy="1917700"/>
            </a:xfrm>
            <a:prstGeom prst="rect">
              <a:avLst/>
            </a:prstGeom>
          </p:spPr>
        </p:pic>
      </p:grpSp>
      <p:pic>
        <p:nvPicPr>
          <p:cNvPr id="4" name="Picture 3" descr="This icon shows a key.">
            <a:extLst>
              <a:ext uri="{FF2B5EF4-FFF2-40B4-BE49-F238E27FC236}">
                <a16:creationId xmlns:a16="http://schemas.microsoft.com/office/drawing/2014/main" id="{C1AC1A05-6F6B-9B7B-D50C-712B7DA089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240345358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01A181"/>
      </a:accent2>
      <a:accent3>
        <a:srgbClr val="A3E373"/>
      </a:accent3>
      <a:accent4>
        <a:srgbClr val="05CB9B"/>
      </a:accent4>
      <a:accent5>
        <a:srgbClr val="13A0C1"/>
      </a:accent5>
      <a:accent6>
        <a:srgbClr val="5158A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ae1c0b-e2bf-457b-af4c-451f8c637e52" xsi:nil="true"/>
    <lcf76f155ced4ddcb4097134ff3c332f xmlns="a5e63ade-ab82-4a83-b504-a022de2b78f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4AAEA534C0004FB02ED2D5AC8CB1D7" ma:contentTypeVersion="17" ma:contentTypeDescription="Create a new document." ma:contentTypeScope="" ma:versionID="c6f53e55108ace1e9d14e6526803381d">
  <xsd:schema xmlns:xsd="http://www.w3.org/2001/XMLSchema" xmlns:xs="http://www.w3.org/2001/XMLSchema" xmlns:p="http://schemas.microsoft.com/office/2006/metadata/properties" xmlns:ns2="a5e63ade-ab82-4a83-b504-a022de2b78f6" xmlns:ns3="ccae1c0b-e2bf-457b-af4c-451f8c637e52" targetNamespace="http://schemas.microsoft.com/office/2006/metadata/properties" ma:root="true" ma:fieldsID="9fe6854937974a3c1516ad86018d50a6" ns2:_="" ns3:_="">
    <xsd:import namespace="a5e63ade-ab82-4a83-b504-a022de2b78f6"/>
    <xsd:import namespace="ccae1c0b-e2bf-457b-af4c-451f8c637e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63ade-ab82-4a83-b504-a022de2b78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ba914-f169-47ff-a93b-9f4ea1b730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ae1c0b-e2bf-457b-af4c-451f8c637e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a0612b-f870-44a2-812d-c7ff66a9fbc7}" ma:internalName="TaxCatchAll" ma:showField="CatchAllData" ma:web="ccae1c0b-e2bf-457b-af4c-451f8c637e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2C7B82-F6C1-4376-A8C7-6F6BE1FF1152}">
  <ds:schemaRefs>
    <ds:schemaRef ds:uri="http://schemas.microsoft.com/sharepoint/v3/contenttype/forms"/>
  </ds:schemaRefs>
</ds:datastoreItem>
</file>

<file path=customXml/itemProps2.xml><?xml version="1.0" encoding="utf-8"?>
<ds:datastoreItem xmlns:ds="http://schemas.openxmlformats.org/officeDocument/2006/customXml" ds:itemID="{B65DFC00-7813-43B6-9E6F-7A96D9A9D798}">
  <ds:schemaRefs>
    <ds:schemaRef ds:uri="http://purl.org/dc/terms/"/>
    <ds:schemaRef ds:uri="a5e63ade-ab82-4a83-b504-a022de2b78f6"/>
    <ds:schemaRef ds:uri="http://purl.org/dc/dcmityp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ccae1c0b-e2bf-457b-af4c-451f8c637e52"/>
    <ds:schemaRef ds:uri="http://www.w3.org/XML/1998/namespace"/>
  </ds:schemaRefs>
</ds:datastoreItem>
</file>

<file path=customXml/itemProps3.xml><?xml version="1.0" encoding="utf-8"?>
<ds:datastoreItem xmlns:ds="http://schemas.openxmlformats.org/officeDocument/2006/customXml" ds:itemID="{2B32464D-BDC1-479B-B6BD-1DA133ECBB6B}">
  <ds:schemaRefs>
    <ds:schemaRef ds:uri="a5e63ade-ab82-4a83-b504-a022de2b78f6"/>
    <ds:schemaRef ds:uri="ccae1c0b-e2bf-457b-af4c-451f8c637e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192</TotalTime>
  <Words>3318</Words>
  <Application>Microsoft Office PowerPoint</Application>
  <PresentationFormat>Widescreen</PresentationFormat>
  <Paragraphs>224</Paragraphs>
  <Slides>16</Slides>
  <Notes>16</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Asset management</vt:lpstr>
      <vt:lpstr>Land acknowledgement</vt:lpstr>
      <vt:lpstr>Why invest in asset  management? (4 mins)</vt:lpstr>
      <vt:lpstr>What is asset management?</vt:lpstr>
      <vt:lpstr>Taking a big picture perspective</vt:lpstr>
      <vt:lpstr>Managing assets?</vt:lpstr>
      <vt:lpstr>Avoiding  surprises</vt:lpstr>
      <vt:lpstr>Why assets fail</vt:lpstr>
      <vt:lpstr>A continuous rebalance of priorities</vt:lpstr>
      <vt:lpstr>Simple ≠ Easy</vt:lpstr>
      <vt:lpstr>Role of Council</vt:lpstr>
      <vt:lpstr>Sustainable services for the future</vt:lpstr>
      <vt:lpstr>Successful asset management is …</vt:lpstr>
      <vt:lpstr>Actions we can take today</vt:lpstr>
      <vt:lpstr>Thank  You!</vt:lpstr>
      <vt:lpstr>Case study scenario:  What was the lesson learned?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 management: Starting the conversation for sustainable service delivery</dc:title>
  <dc:subject>PowerPoint slides that can be used to build a presentation to start conversations about asset management</dc:subject>
  <dc:creator>Federation of Canadian Municipalities</dc:creator>
  <cp:keywords>asset management, invest, communities, deterioration, costs, climate change, technology, risk, resilience, equity</cp:keywords>
  <dc:description/>
  <cp:lastModifiedBy>Sarah MacFord</cp:lastModifiedBy>
  <cp:revision>15</cp:revision>
  <dcterms:created xsi:type="dcterms:W3CDTF">2023-07-19T15:16:48Z</dcterms:created>
  <dcterms:modified xsi:type="dcterms:W3CDTF">2023-11-23T19:55:34Z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0x0101008F4AAEA534C0004FB02ED2D5AC8CB1D7</vt:lpwstr>
  </property>
  <property fmtid="{D5CDD505-2E9C-101B-9397-08002B2CF9AE}" pid="3" name="MediaServiceImageTags">
    <vt:lpwstr/>
  </property>
</Properties>
</file>