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56" r:id="rId5"/>
    <p:sldId id="258" r:id="rId6"/>
    <p:sldId id="259" r:id="rId7"/>
    <p:sldId id="260" r:id="rId8"/>
    <p:sldId id="257" r:id="rId9"/>
    <p:sldId id="261" r:id="rId10"/>
    <p:sldId id="292" r:id="rId11"/>
    <p:sldId id="307" r:id="rId12"/>
    <p:sldId id="266" r:id="rId13"/>
    <p:sldId id="267" r:id="rId14"/>
    <p:sldId id="268" r:id="rId15"/>
    <p:sldId id="269" r:id="rId16"/>
    <p:sldId id="270" r:id="rId17"/>
    <p:sldId id="271" r:id="rId18"/>
    <p:sldId id="272" r:id="rId19"/>
    <p:sldId id="273" r:id="rId20"/>
    <p:sldId id="274" r:id="rId21"/>
    <p:sldId id="275" r:id="rId22"/>
    <p:sldId id="276" r:id="rId23"/>
    <p:sldId id="308" r:id="rId24"/>
    <p:sldId id="278" r:id="rId25"/>
    <p:sldId id="280" r:id="rId26"/>
    <p:sldId id="281" r:id="rId27"/>
    <p:sldId id="282" r:id="rId28"/>
    <p:sldId id="316" r:id="rId29"/>
    <p:sldId id="310" r:id="rId30"/>
    <p:sldId id="311" r:id="rId31"/>
    <p:sldId id="286" r:id="rId32"/>
    <p:sldId id="287" r:id="rId33"/>
    <p:sldId id="288" r:id="rId34"/>
    <p:sldId id="289" r:id="rId35"/>
    <p:sldId id="290" r:id="rId36"/>
    <p:sldId id="312" r:id="rId37"/>
    <p:sldId id="313" r:id="rId38"/>
    <p:sldId id="314" r:id="rId39"/>
    <p:sldId id="315" r:id="rId40"/>
    <p:sldId id="296" r:id="rId41"/>
    <p:sldId id="297" r:id="rId42"/>
    <p:sldId id="298" r:id="rId43"/>
    <p:sldId id="299" r:id="rId44"/>
    <p:sldId id="300" r:id="rId45"/>
    <p:sldId id="301" r:id="rId46"/>
    <p:sldId id="302" r:id="rId47"/>
    <p:sldId id="303" r:id="rId48"/>
    <p:sldId id="304" r:id="rId49"/>
    <p:sldId id="3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Landry" initials="ML" lastIdx="1" clrIdx="0">
    <p:extLst>
      <p:ext uri="{19B8F6BF-5375-455C-9EA6-DF929625EA0E}">
        <p15:presenceInfo xmlns:p15="http://schemas.microsoft.com/office/powerpoint/2012/main" userId="85290294d53335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8600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15" autoAdjust="0"/>
    <p:restoredTop sz="85885" autoAdjust="0"/>
  </p:normalViewPr>
  <p:slideViewPr>
    <p:cSldViewPr snapToGrid="0">
      <p:cViewPr>
        <p:scale>
          <a:sx n="50" d="100"/>
          <a:sy n="50" d="100"/>
        </p:scale>
        <p:origin x="3450" y="1050"/>
      </p:cViewPr>
      <p:guideLst/>
    </p:cSldViewPr>
  </p:slideViewPr>
  <p:notesTextViewPr>
    <p:cViewPr>
      <p:scale>
        <a:sx n="1" d="1"/>
        <a:sy n="1" d="1"/>
      </p:scale>
      <p:origin x="0" y="0"/>
    </p:cViewPr>
  </p:notesTextViewPr>
  <p:notesViewPr>
    <p:cSldViewPr snapToGrid="0">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5951B-E791-C04F-927D-47BB98A6E193}"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EF198-C802-BC4D-8D4C-0E050E8CEFF5}" type="slidenum">
              <a:rPr lang="en-US" smtClean="0"/>
              <a:t>‹#›</a:t>
            </a:fld>
            <a:endParaRPr lang="en-US"/>
          </a:p>
        </p:txBody>
      </p:sp>
    </p:spTree>
    <p:extLst>
      <p:ext uri="{BB962C8B-B14F-4D97-AF65-F5344CB8AC3E}">
        <p14:creationId xmlns:p14="http://schemas.microsoft.com/office/powerpoint/2010/main" val="115845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Notes de l’animateur</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Bienvenue! Ce modèle de présentation – </a:t>
            </a: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Modèle 2</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 fait partie de la trousse intitulée </a:t>
            </a:r>
            <a:r>
              <a:rPr lang="fr-CA" sz="1200" b="1" i="1" kern="100" dirty="0">
                <a:effectLst/>
                <a:latin typeface="Calibri" panose="020F0502020204030204" pitchFamily="34" charset="0"/>
                <a:ea typeface="Calibri" panose="020F0502020204030204" pitchFamily="34" charset="0"/>
                <a:cs typeface="Times New Roman" panose="02020603050405020304" pitchFamily="18" charset="0"/>
              </a:rPr>
              <a:t>Entamons la conversation sur la gestion des actifs</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Avant de préparer votre exposé, consultez le </a:t>
            </a:r>
            <a:r>
              <a:rPr lang="fr-CA" sz="1200" b="1" i="1" kern="100" dirty="0">
                <a:effectLst/>
                <a:latin typeface="Calibri" panose="020F0502020204030204" pitchFamily="34" charset="0"/>
                <a:ea typeface="Calibri" panose="020F0502020204030204" pitchFamily="34" charset="0"/>
                <a:cs typeface="Times New Roman" panose="02020603050405020304" pitchFamily="18" charset="0"/>
              </a:rPr>
              <a:t>Guide de l’animateur</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et la </a:t>
            </a:r>
            <a:r>
              <a:rPr lang="fr-CA" sz="1200" b="1" i="1" kern="100" dirty="0">
                <a:effectLst/>
                <a:latin typeface="Calibri" panose="020F0502020204030204" pitchFamily="34" charset="0"/>
                <a:ea typeface="Calibri" panose="020F0502020204030204" pitchFamily="34" charset="0"/>
                <a:cs typeface="Times New Roman" panose="02020603050405020304" pitchFamily="18" charset="0"/>
              </a:rPr>
              <a:t>Feuille de travail de l’animateur</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qui accompagnent ce modèle.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7051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70510" marR="0">
              <a:spcBef>
                <a:spcPts val="0"/>
              </a:spcBef>
              <a:spcAft>
                <a:spcPts val="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Utilisation du </a:t>
            </a:r>
            <a:r>
              <a:rPr lang="fr-CA" sz="1200" b="1" u="sng" kern="100" dirty="0">
                <a:effectLst/>
                <a:latin typeface="Calibri" panose="020F0502020204030204" pitchFamily="34" charset="0"/>
                <a:ea typeface="Calibri" panose="020F0502020204030204" pitchFamily="34" charset="0"/>
                <a:cs typeface="Times New Roman" panose="02020603050405020304" pitchFamily="18" charset="0"/>
              </a:rPr>
              <a:t>Modèle 2</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Lisez </a:t>
            </a: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l’Étape 4</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présentée dans le </a:t>
            </a:r>
            <a:r>
              <a:rPr lang="fr-CA" sz="1200" b="1" i="1" kern="100" dirty="0">
                <a:effectLst/>
                <a:latin typeface="Calibri" panose="020F0502020204030204" pitchFamily="34" charset="0"/>
                <a:ea typeface="Calibri" panose="020F0502020204030204" pitchFamily="34" charset="0"/>
                <a:cs typeface="Times New Roman" panose="02020603050405020304" pitchFamily="18" charset="0"/>
              </a:rPr>
              <a:t>Guide</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et dans la </a:t>
            </a:r>
            <a:r>
              <a:rPr lang="fr-CA" sz="1200" b="1" i="1" kern="100" dirty="0">
                <a:effectLst/>
                <a:latin typeface="Calibri" panose="020F0502020204030204" pitchFamily="34" charset="0"/>
                <a:ea typeface="Calibri" panose="020F0502020204030204" pitchFamily="34" charset="0"/>
                <a:cs typeface="Times New Roman" panose="02020603050405020304" pitchFamily="18" charset="0"/>
              </a:rPr>
              <a:t>Feuille de travail</a:t>
            </a: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Vous y trouverez des conseils sur le choix du modèle et des diapositives.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7051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70510" marR="0">
              <a:spcBef>
                <a:spcPts val="0"/>
              </a:spcBef>
              <a:spcAft>
                <a:spcPts val="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Utilisation de ces diapositives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Choisissez les diapos qui conviennent le mieux aux objectifs de votre exposé et à vos messages clés.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Sauf pour les diapos présentant le titre et l’ordre du jour, la couleur de fond indique le niveau de détails que les diapos présentent :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tabLst>
                <a:tab pos="9144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Fond vert foncé (thème global ou général, introduction; vous consacrerez peu de temps à ces diapos);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tabLst>
                <a:tab pos="9144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Fond blanc (détails plus approfondis sur un thème, occasion de faire participer l’auditoire; vous consacrerez plus de temps à ces diapos).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Choisissez le type de diapo par son icône :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tabLst>
                <a:tab pos="9144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Message clé [icône d'une clé];</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tabLst>
                <a:tab pos="9144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Information [icône d'un mégaphone];</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tabLst>
                <a:tab pos="9144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Participation [icône de deux personnes en train de parler];</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tabLst>
                <a:tab pos="9144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Exemple [icône d'une feuille de papier et d'une loupe].</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Personnalisez vos diapos et vos notes en y ajoutant ou en éliminant du contenu; faites appel à du contexte local et à des aides visuelles.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Vous trouverez un ensemble de diapos d’études de cas et de mises en situation à la fin du modèle (diapos 41 à 46).</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7051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70510" marR="0">
              <a:spcBef>
                <a:spcPts val="0"/>
              </a:spcBef>
              <a:spcAft>
                <a:spcPts val="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Utilisation de ces notes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Les notes de chaque diapo vous donnent l’information suivante (lorsque nécessaire)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La durée approximative, ou l’estimation du temps qu’il vous faudra pour présenter le contenu de la diapositive.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Description de la diapo et conseils pratiques sur la façon de capter l’attention de l’auditoire.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 Suggestions de contenu que vous pourriez ajouter ou d’autres changements à apporter.</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Notes d’exposé – Résumé des points à présenter à l’auditoire. Vous pouvez ajouter du contenu ou adapter ces notes en fonction des changements que vous aurez apportés à la diapositive.</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 pos="11430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 soit individuellement, soit en petits groupes;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 pos="11430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Exemples illustrant les thèmes présentés dans la diapositive pour mieux les expliquer ou pour répondre aux questions de l’auditoire.</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Notes supplémentaires – Suggestion d’idées à considérer, information contextuelle ou ressources où vous trouverez plus de renseignements pour préparer votre exposé.</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30 secondes.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Cette diapositive de titre présente le but global et les thèmes de cet exposé sur la gestion des actifs.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Vous pouvez utiliser ce titre ou le modifier. Vous pouvez aussi en créer un qui retiendra mieux l’attention de votre auditoire! Il devra présenter les objectifs de votre exposé ainsi que les besoins de votre municipalité en matière de gestion des actifs. (Pour obtenir plus de détails à ce sujet, lisez l’Étape 3 du </a:t>
            </a:r>
            <a:r>
              <a:rPr lang="fr-CA" sz="1200" b="1" i="1" kern="100" dirty="0">
                <a:effectLst/>
                <a:latin typeface="Calibri" panose="020F0502020204030204" pitchFamily="34" charset="0"/>
                <a:ea typeface="Calibri" panose="020F0502020204030204" pitchFamily="34" charset="0"/>
                <a:cs typeface="Times New Roman" panose="02020603050405020304" pitchFamily="18" charset="0"/>
              </a:rPr>
              <a:t>Guide</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et de la </a:t>
            </a:r>
            <a:r>
              <a:rPr lang="fr-CA" sz="1200" b="1" i="1" kern="100" dirty="0">
                <a:effectLst/>
                <a:latin typeface="Calibri" panose="020F0502020204030204" pitchFamily="34" charset="0"/>
                <a:ea typeface="Calibri" panose="020F0502020204030204" pitchFamily="34" charset="0"/>
                <a:cs typeface="Times New Roman" panose="02020603050405020304" pitchFamily="18" charset="0"/>
              </a:rPr>
              <a:t>Feuille de travail</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Bienvenue à tous. Je m’appelle [votre nom et votre titre]. Je vais vous présenter les secrets de la gestion des actifs et ce qui vous aidera à renforcer la durabilité de votre municipalité.</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200" dirty="0">
                <a:effectLst/>
                <a:latin typeface="Calibri" panose="020F0502020204030204" pitchFamily="34" charset="0"/>
                <a:ea typeface="Calibri" panose="020F0502020204030204" pitchFamily="34" charset="0"/>
                <a:cs typeface="Times New Roman" panose="02020603050405020304" pitchFamily="18" charset="0"/>
              </a:rPr>
              <a:t>Nous parlerons de stratégies et d’outils qui soutiendront la croissance durable, l’inclusion et l’adaptation de votre municipalité à l’évolution des besoins de la collectivité.</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a:t>
            </a:fld>
            <a:endParaRPr lang="en-US"/>
          </a:p>
        </p:txBody>
      </p:sp>
    </p:spTree>
    <p:extLst>
      <p:ext uri="{BB962C8B-B14F-4D97-AF65-F5344CB8AC3E}">
        <p14:creationId xmlns:p14="http://schemas.microsoft.com/office/powerpoint/2010/main" val="1785333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à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et de participation. Elle encourage davantage la participation, mais il faudra plus longtemps pour la présenter que la </a:t>
            </a:r>
            <a:r>
              <a:rPr lang="fr-CA"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diapo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9. Si vous présentez cet exposé en ligne, il serait préférable de choisir les diapos 11, 12 et 13.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renforce la durabilité des municipalités. On l’intègre dans tous les processus de planification, de mise en œuvre et d’adaptation en tenant compte des facteurs environnementaux, sociaux et culturels.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déterminant les services essentiels après avoir consulté des intervenants diversifiés, on peut créer une vision plus holistique pour la collectivité. En lançant les programmes, il faut établir des partenariats afin d’allouer efficacement les ressources et de bien surveiller l’exécution des projets. La planification durable doit s’adapter à l’évolution démographique de la municipalité et prévoir l’entretien régulier des actifs en se concentrant sur les besoins de tous les membres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 diagramme présente une approche plus holistique de la prestation de services durable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Définition des besoins de la municipalité -&gt; Établir différents niveaux de service en fonction des changements climatiques, de l’équité et de la réconciliation.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Évaluation du plan municipal -&gt; Déterminer si les niveaux de service établis sont en voie d’être atteints tout en tenant compte des diverses perspectives de la collectivité.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Mise en œuvre du plan municipal -&gt; Établir une stratégie qui permette de maintenir des niveaux de services qui tiennent compte des changements à venir et qui garantissent la résilience à long terme et l’inclusion.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établir un processus de planification inclusif qui réponde aux besoins de tous les membres de la collectivité, surtout de ceux pour lesquels les changements climatiques posent des obstacles disproportionnés?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citer des exemples d’initiatives de planification municipale qui ont totalement transformé la prestation de nos services? Cette planification a‑t‑elle produit plus, ou moins, d’infrastructures? A‑t‑elle favorisé une utilisation plus efficace des actifs existants?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l’intégration de pratiques durables dans les plans de gestion des actifs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Bâtir des collectivités durables et résilientes grâce à la gestion des actifs : Introduction à l’intention des leaders municipaux</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FCM</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https://fcm.ca/fr/ressources/pgam/guide-batir-collectivites-durables-gestion-actifs </a:t>
            </a:r>
          </a:p>
        </p:txBody>
      </p:sp>
      <p:sp>
        <p:nvSpPr>
          <p:cNvPr id="4" name="Slide Number Placeholder 3"/>
          <p:cNvSpPr>
            <a:spLocks noGrp="1"/>
          </p:cNvSpPr>
          <p:nvPr>
            <p:ph type="sldNum" sz="quarter" idx="5"/>
          </p:nvPr>
        </p:nvSpPr>
        <p:spPr/>
        <p:txBody>
          <a:bodyPr/>
          <a:lstStyle/>
          <a:p>
            <a:fld id="{09BEF198-C802-BC4D-8D4C-0E050E8CEFF5}" type="slidenum">
              <a:rPr lang="en-US" smtClean="0"/>
              <a:t>10</a:t>
            </a:fld>
            <a:endParaRPr lang="en-US"/>
          </a:p>
        </p:txBody>
      </p:sp>
    </p:spTree>
    <p:extLst>
      <p:ext uri="{BB962C8B-B14F-4D97-AF65-F5344CB8AC3E}">
        <p14:creationId xmlns:p14="http://schemas.microsoft.com/office/powerpoint/2010/main" val="2842166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À vous de déterminer si le Conseil municipal est prêt à aborder le sujet à ce niveau de détail.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assurer la prospérité des municipalités, il est crucial de planifier pour toute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devient plus facile de comprendre les besoins de la collectivité lorsqu’on détermine quels services sont essentiels en consultant divers intervenants. Pour assurer une croissance et un développement durables tout en abordant les problèmes les plus urgents, il faut équilibrer les buts à long terme et les objectifs à court terme. On favorise ainsi l’inclusion et la résilience.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nous donner un exemple de situation où, dans notre municipalité, l’équilibre des objectifs à long et à court terme a produit des résultats positifs pour divers membres de la collectivité? A‑t‑on tenu compte de facteurs environnementaux, sociaux et culturels?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11</a:t>
            </a:fld>
            <a:endParaRPr lang="en-US"/>
          </a:p>
        </p:txBody>
      </p:sp>
    </p:spTree>
    <p:extLst>
      <p:ext uri="{BB962C8B-B14F-4D97-AF65-F5344CB8AC3E}">
        <p14:creationId xmlns:p14="http://schemas.microsoft.com/office/powerpoint/2010/main" val="3131162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À vous de déterminer si le Conseil municipal est prêt à aborder le sujet à ce niveau de détail.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élaborant le plan municipal, il faut fixer l’ordre de priorité des projets, tirer parti des partenariats et surveiller les progrès.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allouer les ressources efficacement, il faut évaluer les initiatives et en fixer l’ordre de priorité en fonction des besoins de la collectivité, des ressources disponibles et des répercussions possibles.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collaboration avec divers partenaires maximise les ressources et l’expertise. De plus, la gestion efficace des projets et l’établissement d’un bon système de suivi assurent le succès de l’exécution et facilitent la reddition de comptes.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12</a:t>
            </a:fld>
            <a:endParaRPr lang="en-US"/>
          </a:p>
        </p:txBody>
      </p:sp>
    </p:spTree>
    <p:extLst>
      <p:ext uri="{BB962C8B-B14F-4D97-AF65-F5344CB8AC3E}">
        <p14:creationId xmlns:p14="http://schemas.microsoft.com/office/powerpoint/2010/main" val="215404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À vous de déterminer si le Conseil municipal est prêt à aborder le sujet à ce niveau de détail.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soutenir la mise en œuvre du plan, il faut l’adapter à la croissance ou au déclin de la municipalité. Il faut gérer et entretenir les actifs de façon préventive et bien écouter la collectivité. Il faut évaluer les niveaux de service et les ajuster en fonction de l’évolution démographique et des besoins de la collectivité. En établissant une stratégie d’entretien proactive, on préserve les actifs et on prolonge leur cycle de vie. Il faut encourager la collectivité à participer activement aux processus de prise de décisions pour que les initiatives tiennent compte des priorités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 facultatives pour les municipalités qui font face à un déclin démographique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maintenir les niveaux de service tout en réduisant les coûts, il faut appliquer des solutions novatrices, comme établir des partenariats publics-privés, partager des ententes de service ou réorienter l’usage d’actifs sous-utilisés. De plus, pour renforcer la durabilité de la municipalité, il est utile de lancer des initiatives de développement économique pour attirer des entreprises et des résidents.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13</a:t>
            </a:fld>
            <a:endParaRPr lang="en-US"/>
          </a:p>
        </p:txBody>
      </p:sp>
    </p:spTree>
    <p:extLst>
      <p:ext uri="{BB962C8B-B14F-4D97-AF65-F5344CB8AC3E}">
        <p14:creationId xmlns:p14="http://schemas.microsoft.com/office/powerpoint/2010/main" val="11549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Présente de façon plus tangible l’évolution du paradigme et de l’approche de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gérons déjà nos actifs, alors en quoi la gestion des actifs est-elle différente de ce que nous faisons?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Traditionnellement, les gestionnaires se concentrent sur les aspects opérationnels de l’entretien, de la réparation et du remplacement des actifs. La gestion des actifs, elle, est une approche stratégique et systématique qui vise à optimiser les investissements, à réduire les risques au minimum et à fournir les niveaux de service désirés. La gestion des actifs intègre les aspects financiers, environnementaux, sociaux et techniques dont on doit tenir compte pour prendre des décisions qui permettront de maximiser la valeur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pourrions-nous incorporer les facteurs d’équité dans nos stratégies de gestion des actifs pour répondre aux préoccupations de tous les membres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nous parler d’initiatives de gestion des actifs menées par votre municipalité qui ont amélioré la prestation de services et l’affectation des ressources?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14</a:t>
            </a:fld>
            <a:endParaRPr lang="en-US"/>
          </a:p>
        </p:txBody>
      </p:sp>
    </p:spTree>
    <p:extLst>
      <p:ext uri="{BB962C8B-B14F-4D97-AF65-F5344CB8AC3E}">
        <p14:creationId xmlns:p14="http://schemas.microsoft.com/office/powerpoint/2010/main" val="349973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Présente au Conseil l’approche à adopter pour renforcer la gestion des actifs à l’avenir. Voyez si certaines pensées que vous avez prises en note à l’Étape 1 de la </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Feuille de travail</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pourraient enrichir cette discussion.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Dans le passé, on concevait les infrastructures en fonction de l’usage de chaque actif. Toutefois, ce paradigme a évolué et aujourd’hui, il souligne l’importance de concevoir des infrastructures polyvalentes que l’on pourra adapter à l’évolution de la collectivité, aux défis environnementaux et aux progrès technologiques. On doit maintenant donner la priorité à la souplesse, à la résilience et à l’utilisation efficace des ressources.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pourrions-nous concevoir des infrastructures adaptables qui répondront aux besoins de divers membres de la population, maintenant et à l’avenir?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mentionner des projets novateurs d’infrastructures polyvalentes et adaptables qui répondent efficacement à divers besoins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15</a:t>
            </a:fld>
            <a:endParaRPr lang="en-US"/>
          </a:p>
        </p:txBody>
      </p:sp>
    </p:spTree>
    <p:extLst>
      <p:ext uri="{BB962C8B-B14F-4D97-AF65-F5344CB8AC3E}">
        <p14:creationId xmlns:p14="http://schemas.microsoft.com/office/powerpoint/2010/main" val="21739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événements imprévus, comme un affaissement de la chaussée ou une panne d’infrastructure, causent souvent de graves dommages aux collectivités. Les stratégies proactives de gestion des actifs nous permettent d’atténuer les risques et de réduire au minimum les interruptions de services. Il faut pour cela mener régulièrement des inspections, fonder les décisions sur des données fiables et affecter efficacement les ressources afin de corriger les problèmes avant qu’ils ne s’aggravent.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pouvons-nous veiller à ce que nos pratiques de gestion des actifs abordent en priorité les besoins des populations vulnérables qui souffrent plus que les autres des interruptions de service?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nommer des municipalités qui ont échappé à de mauvaises surprises grâce à leurs solides pratiques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Au Canada, la majorité des infrastructures municipales ont plus de 20 ans. Par conséquent, de nombreux actifs arrivent à la fin de leur cycle de vie. Même ceux qui ont été conçus pour servir plus longtemps, comme les réseaux d’aqueduc et les égouts, doivent être inspectés plus souvent, et il faut les renouveler.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prévention est donc un élément crucial de la gestion des actifs, puisqu’elle permet d’éviter les mauvaises surprises. Cette approche stratégique exhaustive tient compte des caractéristiques de chaque actif et de ses besoins particuliers. Elle prévient les risques et les dommages que posent les infrastructures vieillissantes.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approche préventive de gestion des actifs nous permet d’utiliser les toutes dernières technologies et d’appliquer des stratégies novatrices pour aider à assurer la sûreté, la fiabilité et la durabilité des infrastructures de notre municipalité pour les années à venir.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16</a:t>
            </a:fld>
            <a:endParaRPr lang="en-US"/>
          </a:p>
        </p:txBody>
      </p:sp>
    </p:spTree>
    <p:extLst>
      <p:ext uri="{BB962C8B-B14F-4D97-AF65-F5344CB8AC3E}">
        <p14:creationId xmlns:p14="http://schemas.microsoft.com/office/powerpoint/2010/main" val="456676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Cette diapo présente un aperçu détaillé des raisons pour lesquelles les actifs font défaut et pourquoi il faut les remplacer.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actifs font défaut parce qu’ils se détériorent, parce que les besoins de la collectivité ont changé ou parce que la technologie s’est améliorée. La détérioration est un processus naturel causé par le vieillissement, par l’usure et par des facteurs environnementaux. Lorsque les collectivités s’accroissent et évoluent, leurs besoins et leurs attentes changent, et de nombreux actifs peuvent devenir désuets. Les progrès technologiques rendent souvent les actifs désuets, moins efficients ou incompatibles avec les systèmes modernes.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donner des exemples d’actifs qui ont fait défaut à cause de ces facteurs et nous dire ce qu’ont fait les municipalités pour y remédier?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détérioration physique est souvent l’indice le plus évident d’un mauvais fonctionnement des actifs, mais ce n’est pas le seul facteur à y contribuer. En fait, elle s’accompagne de nombreux autres facteurs.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savons tous que l’usure produit la détérioration physique qui finit par causer un mauvais fonctionnement.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Ensuite, et surtout, les changements climatiques et l’évolution des besoins de la collectivité finissent par rendre certains actifs insuffisants, moins utiles ou moins nécessaires. Il faut alors les éliminer ou en renouveler leur conception.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Enfin, les progrès technologiques rendent les actifs désuets. Il est même souvent impossible de les entretenir ou de maintenir leurs services. Cela se produit couramment dans le monde de l’informatique.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comprend une étape cruciale : celle d’élaborer des énoncés clairs sur les niveaux de service en soulignant l’importance de fournir des services fiables, accessibles et abordables pour tous les secteurs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17</a:t>
            </a:fld>
            <a:endParaRPr lang="en-US"/>
          </a:p>
        </p:txBody>
      </p:sp>
    </p:spTree>
    <p:extLst>
      <p:ext uri="{BB962C8B-B14F-4D97-AF65-F5344CB8AC3E}">
        <p14:creationId xmlns:p14="http://schemas.microsoft.com/office/powerpoint/2010/main" val="1941330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Contient plus de texte que la Diapo 17. Elle conviendra peut-être mieux à un exposé présenté en ligne, car le texte facilite souvent la compréhension.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détérioration physique est souvent l’indice le plus évident d’un mauvais fonctionnement des actifs, mais ce n’est pas le seul facteur à y contribuer. En fait, elle s’accompagne de nombreux autres facteurs.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Tout au long de l’évolution de notre économie, de nouveaux règlements ou les coûts à la consommation haussent les coûts d’entretien de certains actifs. Par exemple, les frais d’émission de carbone accroissent le coût des véhicules à carburant fossile.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savons tous que l’usure produit une détérioration physique qui finit par entraver le fonctionnement.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Ensuite, les progrès technologiques rendent les actifs désuets. Il est souvent même impossible de les entretenir ou de maintenir leurs services. Cela se produit couramment dans le monde de l’informatique.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Enfin, et surtout, les changements climatiques et l’évolution des besoins de la collectivité finissent par rendre certains actifs insuffisants, moins utiles ou moins nécessaires. Il faut alors les éliminer ou en renouveler leur conception.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comprend une étape cruciale : celle d’élaborer des énoncés clairs sur les niveaux de service en soulignant l’importance de fournir des services fiables, accessibles et abordables pour tous les secteurs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18</a:t>
            </a:fld>
            <a:endParaRPr lang="en-US"/>
          </a:p>
        </p:txBody>
      </p:sp>
    </p:spTree>
    <p:extLst>
      <p:ext uri="{BB962C8B-B14F-4D97-AF65-F5344CB8AC3E}">
        <p14:creationId xmlns:p14="http://schemas.microsoft.com/office/powerpoint/2010/main" val="247239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message clé. Cette diapo illustre les changements qui ont lieu dans nos collectivités et dans notre environnement et pour lesquels nous devons nous préparer activement.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changement est inévitable. Nous devons nous y préparer et nous y adapter, notamment en adoptant une approche préventive de la gestion des actifs. Il faut pour cela examiner les tendances à long terme, les nouvelles technologies ainsi que l’évolution potentielle des besoins et des attentes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Comment pouvons-nous intégrer cette attitude préventive à nos stratégies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Voici quelques exemples de changements qui se produisent déjà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stations d’essence sont converties en bornes de recharge;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télécommunications sans fil (et les tours de téléphonie cellulaire) prennent le dessus;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tempêtes sont toujours plus fréquentes (ainsi que les tsunamis qui frappent sur de longues distances);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La mise en œuvre de programmes de recyclage et de tri/réacheminement des déchets;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sources d’énergie sont plus propres et améliorent la qualité de l’air;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intersections sont mieux signalées.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19</a:t>
            </a:fld>
            <a:endParaRPr lang="en-US"/>
          </a:p>
        </p:txBody>
      </p:sp>
    </p:spTree>
    <p:extLst>
      <p:ext uri="{BB962C8B-B14F-4D97-AF65-F5344CB8AC3E}">
        <p14:creationId xmlns:p14="http://schemas.microsoft.com/office/powerpoint/2010/main" val="348825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Dépendra de l’énoncé de reconnaissance du territoire que vous déciderez de présenter*.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De nombreux conseils municipaux commencent leurs réunions en reconnaissant le territoire sur lequel ils se réunissent. Toutefois, si la réunion pendant laquelle vous présentez votre exposé n’a pas commencé par une reconnaissance des terres, vous devriez le faire vous-même.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s’agit d’un protocole d’usage par lequel on reconnaît le territoire sur lequel on se trouve et les gens à qui il appartient. C’est un acte qui marque le respect et la reconnaissance des liens qui relient ce territoire aux peuples autochtones.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Modifiez cette diapo de manière à reconnaître le territoire sur lequel vous vous trouvez. Pour obtenir plus d’information, cliquez sur les liens ci‑dessous.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Nous tenons [Je tiens] tout d’abord à souligner que nous nous trouvons sur le territoire traditionnel non cédé de la Nation algonquine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anishinaabe</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reconnaissance significative des terres est authentique, exacte, respectueuse et profondément sincère. Ce n’est pas une platitude. Le fait de rechercher sur quel territoire une réunion ou un événement aura lieu ouvre le cœur de la personne et oriente son esprit vers le passé. Elle s’engage alors à aider à améliorer l’avenir, ce qui est l’essence même de la réconciliation. Il y a de multiples façons de reconnaître les terres. Certains énoncés sont brefs et simples, alors que d’autres sont plus élaborés. À vous de choisir les paroles que vous prononcerez et la profondeur de votre reconnaissance. »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(Bob et Cynthia Joseph, </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Indigenous Relations – Insights, Tips and Suggestions to make reconciliation a reality</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2019)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Traduction</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L’exemple de reconnaissance présenté dans cette diapo s’applique à Ottawa et à Gatineau.</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consultez la page suivante : </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(disponible en anglais)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https://native-land.ca/maps-old/territories/algonquin/.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Vous trouverez la reconnaissance des territoires de la FCM à l’adresse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https://fcm.ca/fr/a-propos/informations-sur-la-fcm/reconnaissance-des-territoires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tx1"/>
              </a:solidFill>
              <a:cs typeface="Calibri"/>
              <a:hlinkClick r:id="" action="ppaction://noaction">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a:t>
            </a:fld>
            <a:endParaRPr lang="en-US"/>
          </a:p>
        </p:txBody>
      </p:sp>
    </p:spTree>
    <p:extLst>
      <p:ext uri="{BB962C8B-B14F-4D97-AF65-F5344CB8AC3E}">
        <p14:creationId xmlns:p14="http://schemas.microsoft.com/office/powerpoint/2010/main" val="1378501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message clé. Cette diapo souligne l’importance d’équilibrer continuellement trois priorités conflictuelles.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décisions relatives à la gestion des actifs reposent sur trois priorités : la qualité des services fournis, le coût de leur prestation et les risques qui les menacent.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 principe semble simple, mais comme les actifs vieillissent, nous devons les inspecter continuellement pour qu’ils fonctionnent le mieux possible.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gestion des actifs, il faut continuellement équilibrer les priorités, le rendement, les risques et les coûts. La prise de décisions visant à maintenir cet équilibre et à obtenir les meilleurs résultats possibles est très délicate.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Quelles stratégies pourraient aider notre municipalité à équilibrer ces priorités?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20</a:t>
            </a:fld>
            <a:endParaRPr lang="en-US"/>
          </a:p>
        </p:txBody>
      </p:sp>
    </p:spTree>
    <p:extLst>
      <p:ext uri="{BB962C8B-B14F-4D97-AF65-F5344CB8AC3E}">
        <p14:creationId xmlns:p14="http://schemas.microsoft.com/office/powerpoint/2010/main" val="1567448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Les participants pourront discuter plus en profondeur des notions de rendement, de risques et de coûts. Vous pouvez l’inclure si votre Conseil municipal s’intéresse à ces sujets.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S’il s’intéresse à l’un de ces sujets plus qu’aux autres, vous pouvez utiliser l’une des trois diapos suivantes (22, 23 ou 24) pour mieux orienter la discussion.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équilibrer les priorités, nous devons examiner le rendement, les risques et les coûts. Pour mesurer le rendement, il faut bien comprendre quels services sont requis et à qui nous devons les fournir. En évaluant les risques, nous pouvons prévenir certaines interruptions de service et estimer leur probabilité. L’examen des coûts doit tenir compte de l’inflation économique et des retards existants.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pouvons-nous être sûrs que notre approche de gestion des actifs équilibre bien ces priorités?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21</a:t>
            </a:fld>
            <a:endParaRPr lang="en-US"/>
          </a:p>
        </p:txBody>
      </p:sp>
    </p:spTree>
    <p:extLst>
      <p:ext uri="{BB962C8B-B14F-4D97-AF65-F5344CB8AC3E}">
        <p14:creationId xmlns:p14="http://schemas.microsoft.com/office/powerpoint/2010/main" val="1880735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rendement est un élément crucial de la gestion des actifs. On le mesure en examinant les niveaux de service fournis à la collectivité. Ces niveaux représentent les résultats tangibles produits par les actifs. Ils nous permettent de mesurer la qualité, la quantité, la fiabilité et l’efficacité des services fournis à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évaluant le rendement, il est essentiel de tenir compte des attentes des clients et de la conformité aux règlements, d’effectuer des analyses comparatives et de maintenir une bonne surveillance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Attentes des clients : Il faut comprendre les attentes des membres de la collectivité sur les services fournis par les actifs. Il est important de mener des consultations et de recueillir les commentaires pour évaluer la satisfaction des clients et pour décider où apporter des améliorations.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Exigences réglementaires : Nous devons veiller à ce que les services que fournissent les actifs soient conformes aux lois, aux règlements et aux normes de l’industrie.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Analyses comparatives : Il s’agit de comparer les rendements de vos actifs et de vos services à ceux de municipalités similaires et aux normes de l’industrie. Cela vous aidera à fixer des cibles d’amélioration et de rendement.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Surveillance : Il faut surveiller régulièrement le rendement des actifs et des services par rapport aux cibles fixées et ajuster les stratégies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pouvons-nous être sûrs que nos mesures du rendement et nos niveaux de service répondent aux attentes des divers membres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donner des exemples de municipalités qui ont réussi à optimiser le rendement de leurs actifs de manière à améliorer leur prestation de services?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22</a:t>
            </a:fld>
            <a:endParaRPr lang="en-US"/>
          </a:p>
        </p:txBody>
      </p:sp>
    </p:spTree>
    <p:extLst>
      <p:ext uri="{BB962C8B-B14F-4D97-AF65-F5344CB8AC3E}">
        <p14:creationId xmlns:p14="http://schemas.microsoft.com/office/powerpoint/2010/main" val="3317088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L’évaluation des risques est un élément essentiel de la gestion des actifs, car elle permet de prévoir les interruptions de service et d’en estimer la probabilité. Les municipalités qui comprennent et qui gèrent bien les risques peuvent fixer la priorité de leurs investissements, affecter leurs ressources de façon efficace et ainsi garantir la continuité des services.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permet de réaliser des économies à long terme, car il est toujours plus coûteux de réagir aux perturbations que de les planifier de manière proactive.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évaluant les risques, on tient compte des facteurs clés suivants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Probabilité de défaillance : Évaluez dans quelle mesure il est probable que les actifs fassent défaut ou ne fonctionnent pas aussi bien qu’ils le devraient, en tenant compte de facteurs comme leur âge, leur état et les répercussions environnementales.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Conséquences des défaillances : Évaluez les incidences qu’aurait la défaillance des actifs sur la prestation des services, sur la sécurité du public, sur l’environnement et sur le budget municipal.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Vulnérabilité : Repérez les actifs les plus enclins à faire défaut à cause de l’endroit où ils se trouvent, de leurs matériaux et de leur conception.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Stratégies d’atténuation : Élaborez et mettez en œuvre des stratégies d’entretien, de remise en état ou de remplacement des actifs pour réduire les risques de défaillance.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Surveillance et mise à niveau : Surveillez et évaluez régulièrement les risques pour déceler les changements de l’état des actifs, les besoins de la collectivité et d’autres facteurs externes.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23</a:t>
            </a:fld>
            <a:endParaRPr lang="en-US"/>
          </a:p>
        </p:txBody>
      </p:sp>
    </p:spTree>
    <p:extLst>
      <p:ext uri="{BB962C8B-B14F-4D97-AF65-F5344CB8AC3E}">
        <p14:creationId xmlns:p14="http://schemas.microsoft.com/office/powerpoint/2010/main" val="3070896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coût est un facteur crucial de la gestion des actifs, car il influence l’affectation des ressources, les décisions relatives aux montants à investir et la durabilité financière globale des services municipaux. La gestion efficace des coûts optimise l’utilisation des ressources et assure la durabilité des services à long terme.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évaluant les coûts, il faut tenir compte des aspects suivants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Coût du cycle de vie : On évalue le coût total de la propriété, de l’utilisation, de la maintenance et de l’élimination des actifs pendant tout leur cycle de vie.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Inflation économique : On détermine les effets de l’inflation sur les coûts de gestion des actifs afin d’en tenir compte en établissant les projections budgétaires.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Retards et maintenance différée : Il faut évaluer les incidences qu’ont les retards et les travaux de maintenance différés, puis fixer la priorité des investissements destinés à corriger ces problèmes.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Optimisation des coûts : Trouvez des occasions de réduire les coûts au minimum sans compromettre les niveaux de service, comme le partage d’actifs, l’installation de technologies novatrices ou l’amélioration de processus.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Sources de financement : Trouvez diverses sources de financement pour les initiatives de gestion des actifs, comme des subventions, des partenariats et d’autres mécanismes de financement.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Durabilité financière : Il faut veiller à ce que le financement de la gestion des actifs soit harmonisé aux objectifs à long terme et soutienne la durabilité des services pour les générations futures.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pouvons-nous veiller à ce que nos pratiques de gestion des coûts tiennent compte des besoins des divers membres de la collectivité, même les personnes dont les ressources financières sont limitées?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donner des exemples d’initiatives qui ont permis à notre municipalité d’optimiser les coûts de manière à améliorer la durabilité financière de nos pratiques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24</a:t>
            </a:fld>
            <a:endParaRPr lang="en-US"/>
          </a:p>
        </p:txBody>
      </p:sp>
    </p:spTree>
    <p:extLst>
      <p:ext uri="{BB962C8B-B14F-4D97-AF65-F5344CB8AC3E}">
        <p14:creationId xmlns:p14="http://schemas.microsoft.com/office/powerpoint/2010/main" val="2949197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qui souligne les difficultés de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est complexe :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devons prévoir les changements à venir et renouveler les actifs tout en assurant la continuité des services.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devons satisfaire de nombreuses parties prenantes tout en équilibrant les priorités relatives au rendement, aux risques et aux coûts.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 plus, nos prévisions changent continuellement avec l’évolution de la technologie, des conditions environnementales et des besoins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faut faire preuve de collaboration, de créativité et de résilience pour surmonter ces difficultés et pour prendre des décisions éclairées qui répondent aux besoins de la collectivité.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C’est pourquoi au moment de gérer les actifs, il faut continuellement communiquer avec le Conseil municipal et faire appel à une approche structurée et itérative qu’il sera possible d’adapter en tout temps.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citer des municipalités qui ont réussi à aborder les complexités de la gestion des actifs de manière à améliorer les résultats pour les membres de leur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25</a:t>
            </a:fld>
            <a:endParaRPr lang="en-US"/>
          </a:p>
        </p:txBody>
      </p:sp>
    </p:spTree>
    <p:extLst>
      <p:ext uri="{BB962C8B-B14F-4D97-AF65-F5344CB8AC3E}">
        <p14:creationId xmlns:p14="http://schemas.microsoft.com/office/powerpoint/2010/main" val="3750733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qui présente le contexte des difficultés de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gestionnaires des actifs doivent poser des questions cruciales : Nos actifs actuels sont-ils encore fiables? Une interruption de service nuirait-elle aux collectivités les plus vulnérables? Dans notre rôle de gestionnaires des actifs, comment pouvons-nous prendre des décisions fondées sur l’équité et l’inclusion afin de répondre aux besoins des collectivités vulnérables? Quels risques pouvons-nous gérer le plus efficacement, et de quelle manière? Combien d’incidents évités de justesse aujourd’hui risquent de causer des pannes demain?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gestionnaires des actifs doivent réfléchir à ces questions. Ils doivent adopter une approche globale qui réponde aux besoins de la collectivité, qui prévoie les changements et qui réduise les risques au minimum.</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Vous pourriez demander quels talents et quelles compétences les gestionnaires devraient posséder pour assumer leur rôle efficacement dans le contexte de votre municipalité.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26</a:t>
            </a:fld>
            <a:endParaRPr lang="en-US"/>
          </a:p>
        </p:txBody>
      </p:sp>
    </p:spTree>
    <p:extLst>
      <p:ext uri="{BB962C8B-B14F-4D97-AF65-F5344CB8AC3E}">
        <p14:creationId xmlns:p14="http://schemas.microsoft.com/office/powerpoint/2010/main" val="313995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qui présente en détail l’approche générale de gestion des actifs. Elle donne l’occasion de discuter de ce processus avec les membres du Conseil lorsqu’ils sont prêts à présenter des suggestions éclairées.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est une activité méthodique composée des étapes suivantes : évaluer l’état actuel des actifs, élaborer des stratégies et prévoir des interventions, puis procéder à la mise en œuvre de ces plans. Cette approche structurée garantit l’utilisation efficiente des ressources et la prestation des niveaux de service nécessaires.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 peut faire notre municipalité pour maintenir la cohérence de son processus de gestion des actifs tout en l’adaptant aux circonstances changeantes?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27</a:t>
            </a:fld>
            <a:endParaRPr lang="en-US"/>
          </a:p>
        </p:txBody>
      </p:sp>
    </p:spTree>
    <p:extLst>
      <p:ext uri="{BB962C8B-B14F-4D97-AF65-F5344CB8AC3E}">
        <p14:creationId xmlns:p14="http://schemas.microsoft.com/office/powerpoint/2010/main" val="2125115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Diapositive d’information et de participation.  À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présenter si les membres de votre Conseil sont prêts à mener une discussion détaillée à ce sujet. Les diapos 29, 30 et 31 traitent plus en détail de chacune de ces étapes et vous présentent plus de renseignements et de sources d’information.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inclusive des actifs tient compte du climat, de l’équité et de la réconciliation.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approche permet de prévenir les répercussions sur l’environnement, d’améliorer l’équité et de respecter le droit des Autochtones à l’autodétermination.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pourrons-nous intégrer efficacement ces enjeux dans nos pratiques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le lien entre les changements climatiques, l’équité et la réconciliation ainsi que des définitions des principaux termes, consultez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Intégrer l’équité, la diversité et l’inclusion à l’action climatique municipale,</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PPC, FCM, ICLEI,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https://fr.pcp-ppc.ca/resources/edi</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L’adaptation aux changements climatiques sous l’angle de l’équité : Comment la Ville de Vancouver a tendu la main aux populations vulnérables pour comprendre leurs expériences et leurs besoins en lien avec le climat, </a:t>
            </a:r>
            <a:r>
              <a:rPr lang="fr-CA" sz="1800" i="0" kern="100" dirty="0">
                <a:effectLst/>
                <a:latin typeface="Calibri" panose="020F0502020204030204" pitchFamily="34" charset="0"/>
                <a:ea typeface="Calibri" panose="020F0502020204030204" pitchFamily="34" charset="0"/>
                <a:cs typeface="Times New Roman" panose="02020603050405020304" pitchFamily="18" charset="0"/>
              </a:rPr>
              <a:t>FCM</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https://fondsmunicipalvert.ca/etudes-de-cas/ladaptation-aux-changements-climatiques-sous-langle-de-lequite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28</a:t>
            </a:fld>
            <a:endParaRPr lang="en-US"/>
          </a:p>
        </p:txBody>
      </p:sp>
    </p:spTree>
    <p:extLst>
      <p:ext uri="{BB962C8B-B14F-4D97-AF65-F5344CB8AC3E}">
        <p14:creationId xmlns:p14="http://schemas.microsoft.com/office/powerpoint/2010/main" val="28900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à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Diapositive d’information et de participation.  À présenter si les membres de votre Conseil sont prêts à mener une discussion détaillée à ce sujet</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Vous pourriez ajouter des exemples d’initiatives menées dans votre municipalité pour aborder ces problèmes.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abordant le problème des changements climatiques, qui modifient les besoins de la collectivité, il est plus important que jamais d’intégrer la résilience dans les stratégies de gestion des actifs. Pour que notre municipalité soit plus souple et résiliente, nous devons prévoir les changements, inspecter et renouveler nos actifs le plus tôt possible et surveiller les perturbations à la prestation de services.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devons veiller à ce que nos normes de conception s’adaptent aux conditions climatiques à venir ainsi qu’aux changements environnementaux et sociaux. En suivant cette approche proactive, nous créerons des infrastructures qui demeureront actuelles et fonctionnelles, que nous pourrons adapter à l’évolution des besoins et des vulnérabilités des membres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Un aspect important d’une gestion des actifs résiliente consiste à concevoir des infrastructures que l’on peut entretenir régulièrement sans perturber la prestation des services. En suivant une approche proactive en matière d’inspections et de renouvellements, nous pouvons réduire les risques à un minimum, prolonger le cycle de vie des actifs et assurer une prestation de services continue à tous les membres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améliorer la résilience de tout le système, il est crucial d’effectuer le suivi de tous les incidents évités de justesse afin de corriger les vulnérabilités sous-jacentes des actifs. En apportant les améliorations et les corrections nécessaires, nous éviterons de nombreuses pannes. Notre municipalité sera plus résiliente et résistera mieux aux répercussions des changements climatiques et à bien d’autres défis.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la façon d’incorporer des pratiques durables à la planification de la gestion des actifs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Bâtir des collectivités durables grâce à la gestion des actifs : Introduction à l’intention des leaders municipaux</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FCM,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https://fcm.ca/fr/ressources/pgam/guide-batir-collectivites-durables-gestion-actifs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L’adaptation aux changements climatiques sous l’angle de l’équité : Comment la Ville de Vancouver a tendu la main aux populations vulnérables pour comprendre leurs expériences et leurs besoins en lien avec le climat, </a:t>
            </a:r>
            <a:r>
              <a:rPr lang="fr-CA" sz="1800" i="0" kern="100" dirty="0">
                <a:effectLst/>
                <a:latin typeface="Calibri" panose="020F0502020204030204" pitchFamily="34" charset="0"/>
                <a:ea typeface="Calibri" panose="020F0502020204030204" pitchFamily="34" charset="0"/>
                <a:cs typeface="Times New Roman" panose="02020603050405020304" pitchFamily="18" charset="0"/>
              </a:rPr>
              <a:t>FCM</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https://fondsmunicipalvert.ca/etudes-de-cas/ladaptation-aux-changements-climatiques-sous-langle-de-lequite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29</a:t>
            </a:fld>
            <a:endParaRPr lang="en-US"/>
          </a:p>
        </p:txBody>
      </p:sp>
    </p:spTree>
    <p:extLst>
      <p:ext uri="{BB962C8B-B14F-4D97-AF65-F5344CB8AC3E}">
        <p14:creationId xmlns:p14="http://schemas.microsoft.com/office/powerpoint/2010/main" val="357004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30 secondes.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diapo présente brièvement les thèmes de votre exposé. En présentant cet aperçu, vous pourrez aussi indiquer quelques règles de procédure (quand poser des questions, discussions en plénière ou en petits groupes, etc.).</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Modifiez cet ordre du jour en fonction du contenu de votre exposé.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a:t>
            </a:fld>
            <a:endParaRPr lang="en-US"/>
          </a:p>
        </p:txBody>
      </p:sp>
    </p:spTree>
    <p:extLst>
      <p:ext uri="{BB962C8B-B14F-4D97-AF65-F5344CB8AC3E}">
        <p14:creationId xmlns:p14="http://schemas.microsoft.com/office/powerpoint/2010/main" val="394057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à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et de participation.  À présenter si les membres de votre Conseil sont prêts à mener une discussion détaillée à ce sujet.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que notre gestion des actifs demeure efficace, nous devons accorder la priorité à l’équité et à l’inclusion. Nos stratégies et les décisions que nous prenons doivent être équitables et répondre aux besoins de tous les membres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appliquer une approche de gestion des actifs plus inclusive et transparente, nous devons mener des consultations approfondies avec les membres de la collectivité et appliquer un cadre d’atténuation des risques équitable.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est crucial de déterminer si un niveau de services unique convient vraiment à la collectivité. Il faudra effectuer des ajustements dans certaines circonstances pour répondre à des besoins très particuliers afin que tous les membres de la collectivité reçoivent les services qui leur sont essentiels.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menant des consultations approfondies auprès d’intervenants diversifiés, nous recueillerons toute une variété de points de vue et de besoins. Nous devons mener un dialogue ouvert afin d’entendre et de considérer tous les points de vue pour élaborer des stratégies de gestion des actifs plus efficaces et inclusives.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appliquer un cadre d’atténuation des risques équitable, nous devons reconnaître les besoins des clients les plus vulnérables aux interruptions de service et y accorder la priorité. Nous pourrons ainsi axer nos ressources sur les vulnérabilités les plus importantes pour protéger les membres de la collectivité qui courent le plus de risques.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Intégrer l’équité, la diversité et l’inclusion à l’action climatique municipale,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Partenaires pour la protection du climat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https://fr.pcp-ppc.ca/resources/edi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i="1" u="none" dirty="0">
                <a:solidFill>
                  <a:srgbClr val="00B0F0"/>
                </a:solidFill>
                <a:effectLst/>
                <a:latin typeface="Calibri" panose="020F0502020204030204" pitchFamily="34" charset="0"/>
                <a:ea typeface="Calibri" panose="020F0502020204030204" pitchFamily="34" charset="0"/>
              </a:rPr>
              <a:t>(Disponible </a:t>
            </a:r>
            <a:r>
              <a:rPr lang="en-CA" sz="1800" i="1" u="none" dirty="0" err="1">
                <a:solidFill>
                  <a:srgbClr val="00B0F0"/>
                </a:solidFill>
                <a:effectLst/>
                <a:latin typeface="Calibri" panose="020F0502020204030204" pitchFamily="34" charset="0"/>
                <a:ea typeface="Calibri" panose="020F0502020204030204" pitchFamily="34" charset="0"/>
              </a:rPr>
              <a:t>en</a:t>
            </a:r>
            <a:r>
              <a:rPr lang="en-CA" sz="1800" i="1" u="none" dirty="0">
                <a:solidFill>
                  <a:srgbClr val="00B0F0"/>
                </a:solidFill>
                <a:effectLst/>
                <a:latin typeface="Calibri" panose="020F0502020204030204" pitchFamily="34" charset="0"/>
                <a:ea typeface="Calibri" panose="020F0502020204030204" pitchFamily="34" charset="0"/>
              </a:rPr>
              <a:t> </a:t>
            </a:r>
            <a:r>
              <a:rPr lang="en-CA" sz="1800" i="1" u="none" dirty="0" err="1">
                <a:solidFill>
                  <a:srgbClr val="00B0F0"/>
                </a:solidFill>
                <a:effectLst/>
                <a:latin typeface="Calibri" panose="020F0502020204030204" pitchFamily="34" charset="0"/>
                <a:ea typeface="Calibri" panose="020F0502020204030204" pitchFamily="34" charset="0"/>
              </a:rPr>
              <a:t>anglais</a:t>
            </a:r>
            <a:r>
              <a:rPr lang="en-CA" sz="1800" i="1" u="none" dirty="0">
                <a:solidFill>
                  <a:srgbClr val="00B0F0"/>
                </a:solidFill>
                <a:effectLst/>
                <a:latin typeface="Calibri" panose="020F0502020204030204" pitchFamily="34" charset="0"/>
                <a:ea typeface="Calibri" panose="020F0502020204030204" pitchFamily="34" charset="0"/>
              </a:rPr>
              <a:t> </a:t>
            </a:r>
            <a:r>
              <a:rPr lang="en-CA" sz="1800" i="1" u="none" dirty="0" err="1">
                <a:solidFill>
                  <a:srgbClr val="00B0F0"/>
                </a:solidFill>
                <a:effectLst/>
                <a:latin typeface="Calibri" panose="020F0502020204030204" pitchFamily="34" charset="0"/>
                <a:ea typeface="Calibri" panose="020F0502020204030204" pitchFamily="34" charset="0"/>
              </a:rPr>
              <a:t>seulement</a:t>
            </a:r>
            <a:r>
              <a:rPr lang="en-CA" sz="1800" i="1" u="none" dirty="0">
                <a:solidFill>
                  <a:srgbClr val="00B0F0"/>
                </a:solidFill>
                <a:effectLst/>
                <a:latin typeface="Calibri" panose="020F0502020204030204" pitchFamily="34" charset="0"/>
                <a:ea typeface="Calibri" panose="020F0502020204030204" pitchFamily="34" charset="0"/>
              </a:rPr>
              <a:t>) How to embed equity and inclusivity in sustainable infrastructure, </a:t>
            </a:r>
            <a:r>
              <a:rPr lang="en-CA" sz="2800" b="0" i="0" dirty="0">
                <a:solidFill>
                  <a:srgbClr val="454545"/>
                </a:solidFill>
                <a:effectLst/>
                <a:latin typeface="Atlas Grotesk Light"/>
              </a:rPr>
              <a:t>C40 Cities Finance Facility</a:t>
            </a:r>
            <a:r>
              <a:rPr lang="en-CA" sz="1800" i="0" u="none" dirty="0">
                <a:solidFill>
                  <a:srgbClr val="00B0F0"/>
                </a:solidFill>
                <a:effectLst/>
                <a:latin typeface="Calibri" panose="020F0502020204030204" pitchFamily="34" charset="0"/>
                <a:ea typeface="Calibri" panose="020F0502020204030204" pitchFamily="34" charset="0"/>
              </a:rPr>
              <a:t> </a:t>
            </a:r>
            <a:r>
              <a:rPr lang="en-CA" sz="1800" u="sng" dirty="0">
                <a:solidFill>
                  <a:srgbClr val="0563C1"/>
                </a:solidFill>
                <a:effectLst/>
                <a:latin typeface="Calibri" panose="020F0502020204030204" pitchFamily="34" charset="0"/>
                <a:ea typeface="Times New Roman" panose="02020603050405020304" pitchFamily="18" charset="0"/>
              </a:rPr>
              <a:t>https://c40cff.org/knowledge-library/how-to-embed-equity-and-inclusivity-in-sustainable-infrastructure  </a:t>
            </a: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fr-CA" sz="1800" i="1" dirty="0">
                <a:effectLst/>
                <a:latin typeface="Calibri" panose="020F0502020204030204" pitchFamily="34" charset="0"/>
                <a:ea typeface="Calibri" panose="020F0502020204030204" pitchFamily="34" charset="0"/>
                <a:cs typeface="Times New Roman" panose="02020603050405020304" pitchFamily="18" charset="0"/>
              </a:rPr>
              <a:t>L’Avancement de l’équité et l’inclusion : Un guide pour les municipalités, </a:t>
            </a:r>
            <a:r>
              <a:rPr lang="fr-CA" sz="1800" i="0" dirty="0">
                <a:effectLst/>
                <a:latin typeface="Calibri" panose="020F0502020204030204" pitchFamily="34" charset="0"/>
                <a:ea typeface="Calibri" panose="020F0502020204030204" pitchFamily="34" charset="0"/>
                <a:cs typeface="Times New Roman" panose="02020603050405020304" pitchFamily="18" charset="0"/>
              </a:rPr>
              <a:t>Une ville pour toutes les femmes (IVTF)</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https://www.cawi-ivtf.org/fr/publication/lavancement-de-lequite-et-linclusion/</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30</a:t>
            </a:fld>
            <a:endParaRPr lang="en-US"/>
          </a:p>
        </p:txBody>
      </p:sp>
    </p:spTree>
    <p:extLst>
      <p:ext uri="{BB962C8B-B14F-4D97-AF65-F5344CB8AC3E}">
        <p14:creationId xmlns:p14="http://schemas.microsoft.com/office/powerpoint/2010/main" val="380420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à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et de participation. </a:t>
            </a:r>
            <a:r>
              <a:rPr lang="fr-CA" sz="18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À présenter si les membres de votre Conseil sont prêts à mener une discussion détaillée à ce sujet.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est crucial que nos processus de prise de décisions abordent sérieusement la réconciliation. Nous devons reconnaître et respecter les droits des Autochtones, en plus d’inviter les peuples autochtones à participer de façon significative et permanente à notre prise de décisions. Il est crucial que nous respections les importants sites archéologiques en choisissant une approche plus équitable de gestion des actifs afin de renforcer nos relations avec les communautés autochtones.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Dans le cadre de la prestation de services et de la gestion des actifs, la reconnaissance et le respect des droits autochtones constituent une étape cruciale de la réconciliation. Les municipalités ont l’obligation de consulter. En établissant des relations solides avec les communautés autochtones, nous pourrons reconnaître et honorer leurs droits et leurs points de vue dans nos processus décisionnels.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est essentiel de repérer et de respecter les actifs qui se situent dans des lieux d’importance historique et culturelle. En reconnaissant l’importance de ces lieux, nous comprendrons mieux le riche patrimoine de ces terres et des peuples qui y résident depuis des générations.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devons reconsidérer l’ancienne conception de nos actifs afin de réduire à un minimum les répercussions de nos projets sur l’environnement. En renforçant ainsi la durabilité écologique, nous soutiendrons non seulement l’environnement, mais respecterons les valeurs des Autochtones, leurs connaissances traditionnelles et leur bonne intendance des terres.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la réconciliation et sur les 94 appels à l’action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(Disponible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anglais</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seulement</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ReconciliACTION</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Plans, </a:t>
            </a:r>
            <a:r>
              <a:rPr lang="en-CA" sz="1800" i="0" kern="100" dirty="0">
                <a:effectLst/>
                <a:latin typeface="Calibri" panose="020F0502020204030204" pitchFamily="34" charset="0"/>
                <a:ea typeface="Calibri" panose="020F0502020204030204" pitchFamily="34" charset="0"/>
                <a:cs typeface="Times New Roman" panose="02020603050405020304" pitchFamily="18" charset="0"/>
              </a:rPr>
              <a:t>National Centre for Truth and Reconciliation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https://nctr.ca/reconciliaction-plans/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les droits des Autochtones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(Disponible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anglais</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seulement</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FAQ on the </a:t>
            </a:r>
            <a:r>
              <a:rPr lang="en-CA" sz="2800" b="0" i="1" dirty="0">
                <a:solidFill>
                  <a:srgbClr val="2C353B"/>
                </a:solidFill>
                <a:effectLst/>
                <a:latin typeface="Merriweather" panose="020F0502020204030204" pitchFamily="2" charset="0"/>
              </a:rPr>
              <a:t>United Nations Declaration on the Rights of Indigenous Peoples, </a:t>
            </a:r>
            <a:r>
              <a:rPr lang="en-CA" sz="2800" b="0" i="0" dirty="0">
                <a:solidFill>
                  <a:srgbClr val="2C353B"/>
                </a:solidFill>
                <a:effectLst/>
                <a:latin typeface="Merriweather" panose="020F0502020204030204" pitchFamily="2" charset="0"/>
              </a:rPr>
              <a:t>National Centre for Truth and Reconciliation</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https://nctr.ca/undrip-faq/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2800" i="1" dirty="0"/>
              <a:t>Déclaration des Nations Unies sur les droits des peuples autochtones</a:t>
            </a:r>
            <a:r>
              <a:rPr lang="fr-FR" sz="2800" dirty="0"/>
              <a:t>, United Nations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https://social.desa.un.org/issues/indigenous-peoples/united-nations-declaration-on-the-rights-of-indigenous-peoples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(Disponible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anglais</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seulement</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Why are Indigenous rights part of climate action? And other questions about UNDRIP</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Billet de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blogueurs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invités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par Environmental Defence, avec Terri-Lynn Williams-Davidson, Nigel Grenier et Elizabeth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Bulbrook</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White Raven Law, </a:t>
            </a:r>
            <a:r>
              <a:rPr lang="en-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https://environmentaldefence.ca/2019/11/18/indigenous-rights-part-climate-action-questions-undrip/</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les partenariats entre les Premières Nations et les municipalités :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Outil d’aménagement conjoint du territoire Premières Nations-municipalités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IDEC, FCM, CAADA,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https://fcm.ca/fr/resources/idec/outil-amenagement-conjoint-territoire-premieres-nations-municipalites</a:t>
            </a:r>
            <a:endParaRPr lang="en-CA" sz="18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Plus Forts Ensemble : Une Trousse pour le développement économique communautaire conjoint Premières Nations-municipalités</a:t>
            </a:r>
            <a:r>
              <a:rPr lang="fr-CA" sz="1800" dirty="0">
                <a:effectLst/>
                <a:latin typeface="Calibri" panose="020F0502020204030204" pitchFamily="34" charset="0"/>
                <a:ea typeface="Calibri" panose="020F0502020204030204" pitchFamily="34" charset="0"/>
                <a:cs typeface="Times New Roman" panose="02020603050405020304" pitchFamily="18" charset="0"/>
              </a:rPr>
              <a:t>, IDEC, FCM, CAADA, </a:t>
            </a:r>
            <a:r>
              <a:rPr lang="fr-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https://fcm.ca/fr/ressources/idec/plus-forts-ensemble</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31</a:t>
            </a:fld>
            <a:endParaRPr lang="en-US"/>
          </a:p>
        </p:txBody>
      </p:sp>
    </p:spTree>
    <p:extLst>
      <p:ext uri="{BB962C8B-B14F-4D97-AF65-F5344CB8AC3E}">
        <p14:creationId xmlns:p14="http://schemas.microsoft.com/office/powerpoint/2010/main" val="2656173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3 à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 et de participation.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Vous devrez évaluer si les membres de votre Conseil municipal sont prêts à aborder ce sujet*.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Lancez la discussion en présentant quelques exemples de difficultés auxquelles votre municipalité s’est heurtée et décrivez ce qu’elle a fait pour les surmonter.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n’existe pas de solution unique pour surmonter toutes les difficultés liées à la gestion des actifs. Toutes les municipalités font face à des circonstances différentes. Elles doivent donc adapter les manières d’aborder leurs différents besoins et priorités.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nommer quelques approches créatives que des municipalités ont prises pour surmonter certaines difficultés liées à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pouvons choisir entre quatre solutions possibles pour gérer nos actifs : optimiser nos processus, gérer la demande, restaurer nos actifs vieillissants et construire de nouveaux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Chacune de ces solutions présente des avantages et des faiblesses et joue un rôle dans le programme global de la gestion des actifs. Soulignons cependant qu’il n’existe pas de solution magique pour résoudre tous les problèmes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réalité, il faut souvent faire appel à une approche équilibrée et souple qui tient compte des caractéristiques de la collectivité et de ses besoins particuliers. Il faut aussi adapter cette approche aux défauts et aux avantages que présentent les actifs existants.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pourrions être tentés de nous en tenir à une solution particulière, comme celle de construire de nouveaux actifs. Toutefois, n’oublions pas que les stratégies de gestion des actifs les plus efficaces se composent de plusieurs approches adaptées aux besoins et aux problèmes particuliers de la municipalité.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N’oublions jamais que la gestion des actifs doit viser la durabilité et la prospérité à long terme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32</a:t>
            </a:fld>
            <a:endParaRPr lang="en-US"/>
          </a:p>
        </p:txBody>
      </p:sp>
    </p:spTree>
    <p:extLst>
      <p:ext uri="{BB962C8B-B14F-4D97-AF65-F5344CB8AC3E}">
        <p14:creationId xmlns:p14="http://schemas.microsoft.com/office/powerpoint/2010/main" val="3494267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Conseil municipal joue un rôle crucial en ce qui concerne la gestion des actifs. Il établit l’orientation stratégique, définit les niveaux de service à cibler et affecte les ressources. Il veille à coordonner les objectifs de la municipalité et ses stratégies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 peuvent faire les membres du Conseil municipal pour mettre en œuvre et soutenir efficacement les initiatives de gestion des actifs?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Conseil s’est‑il déjà concentré sur les niveaux de service, sur l’affectation des ressources ou sur le soutien de programmes?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33</a:t>
            </a:fld>
            <a:endParaRPr lang="en-US"/>
          </a:p>
        </p:txBody>
      </p:sp>
    </p:spTree>
    <p:extLst>
      <p:ext uri="{BB962C8B-B14F-4D97-AF65-F5344CB8AC3E}">
        <p14:creationId xmlns:p14="http://schemas.microsoft.com/office/powerpoint/2010/main" val="3115095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d’information.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politiques de gestion des actifs claires et complètes sont une fondation solide pour la prise de décisions, pour l’affectation des ressources et pour la surveillance du rendement. Elles assurent la cohérence et la transparence de la gestion des actifs municipaux.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nommer quelques éléments clés de notre politique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Avons-nous des politiques qui soutiennent certains domaines précis, comme la gouvernance des données?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34</a:t>
            </a:fld>
            <a:endParaRPr lang="en-US"/>
          </a:p>
        </p:txBody>
      </p:sp>
    </p:spTree>
    <p:extLst>
      <p:ext uri="{BB962C8B-B14F-4D97-AF65-F5344CB8AC3E}">
        <p14:creationId xmlns:p14="http://schemas.microsoft.com/office/powerpoint/2010/main" val="1840619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message clé.</a:t>
            </a: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 </a:t>
            </a: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Une gestion efficace des actifs contribue à fournir des services qui demeurent durables pendant très longtemps. Elle optimise l’utilisation des ressources, réduit les risques à un minimum et répond aux besoins changeants de la collectivité. Cette approche à long terme assure le bien-être et la prospérité de la collectivité et de ses générations futures. </a:t>
            </a: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 peuvent faire les municipalités (ou notre municipalité) pour équilibrer leurs (ou nos) priorités à court terme avec leurs (ou nos) objectifs visant à assurer la durabilité de leurs (ou de nos) pratiques de gestion des actifs?</a:t>
            </a: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 est l’énoncé de vision de notre municipalité? À quoi voulons-nous que notre municipalité ressemble et de quoi se composera‑t‑elle? </a:t>
            </a:r>
          </a:p>
          <a:p>
            <a:pPr marL="0" marR="0">
              <a:spcBef>
                <a:spcPts val="0"/>
              </a:spcBef>
              <a:spcAft>
                <a:spcPts val="0"/>
              </a:spcAft>
            </a:pPr>
            <a:r>
              <a:rPr lang="fr-CA" sz="1800" kern="100" noProof="0" dirty="0">
                <a:effectLst/>
                <a:latin typeface="Calibri" panose="020F0502020204030204" pitchFamily="34" charset="0"/>
                <a:ea typeface="Calibri" panose="020F0502020204030204" pitchFamily="34" charset="0"/>
                <a:cs typeface="Times New Roman" panose="02020603050405020304" pitchFamily="18" charset="0"/>
              </a:rPr>
              <a:t>Les services </a:t>
            </a:r>
            <a:r>
              <a:rPr lang="fr-CA" sz="1800" kern="100" noProof="0" dirty="0" err="1">
                <a:effectLst/>
                <a:latin typeface="Calibri" panose="020F0502020204030204" pitchFamily="34" charset="0"/>
                <a:ea typeface="Calibri" panose="020F0502020204030204" pitchFamily="34" charset="0"/>
                <a:cs typeface="Times New Roman" panose="02020603050405020304" pitchFamily="18" charset="0"/>
              </a:rPr>
              <a:t>seront-ils</a:t>
            </a:r>
            <a:r>
              <a:rPr lang="fr-CA" sz="1800" kern="100" noProof="0" dirty="0">
                <a:effectLst/>
                <a:latin typeface="Calibri" panose="020F0502020204030204" pitchFamily="34" charset="0"/>
                <a:ea typeface="Calibri" panose="020F0502020204030204" pitchFamily="34" charset="0"/>
                <a:cs typeface="Times New Roman" panose="02020603050405020304" pitchFamily="18" charset="0"/>
              </a:rPr>
              <a:t> différents de ceux que nous fournissons à l’heure actuelle? </a:t>
            </a: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 serait le moment propice pour effectuer cette transformation? (p. ex. quand il faudra remplacer des actifs) </a:t>
            </a:r>
          </a:p>
        </p:txBody>
      </p:sp>
      <p:sp>
        <p:nvSpPr>
          <p:cNvPr id="4" name="Slide Number Placeholder 3"/>
          <p:cNvSpPr>
            <a:spLocks noGrp="1"/>
          </p:cNvSpPr>
          <p:nvPr>
            <p:ph type="sldNum" sz="quarter" idx="5"/>
          </p:nvPr>
        </p:nvSpPr>
        <p:spPr/>
        <p:txBody>
          <a:bodyPr/>
          <a:lstStyle/>
          <a:p>
            <a:fld id="{09BEF198-C802-BC4D-8D4C-0E050E8CEFF5}" type="slidenum">
              <a:rPr lang="en-US" smtClean="0"/>
              <a:t>35</a:t>
            </a:fld>
            <a:endParaRPr lang="en-US"/>
          </a:p>
        </p:txBody>
      </p:sp>
    </p:spTree>
    <p:extLst>
      <p:ext uri="{BB962C8B-B14F-4D97-AF65-F5344CB8AC3E}">
        <p14:creationId xmlns:p14="http://schemas.microsoft.com/office/powerpoint/2010/main" val="2258918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1 minute.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message clé. Cette diapo présente un simple énoncé de conclusion de l’exposé avec des messages clés que l’on peut facilement reprendre.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que la gestion des actifs soit efficace, il faut apporter la solution qui convient, aux actifs qui en ont besoin, au moment opportun. Cette approche optimise la valeur des actifs, assure la continuité des services et oriente l’affectation des ressources vers les besoins de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donner des exemples de réussites attribuables à l’adoption d’éléments de cette approche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citer des situations où votre municipalité a plutôt connu un échec et qui pourraient présenter l’occasion d’apporter des améliorations?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36</a:t>
            </a:fld>
            <a:endParaRPr lang="en-US"/>
          </a:p>
        </p:txBody>
      </p:sp>
    </p:spTree>
    <p:extLst>
      <p:ext uri="{BB962C8B-B14F-4D97-AF65-F5344CB8AC3E}">
        <p14:creationId xmlns:p14="http://schemas.microsoft.com/office/powerpoint/2010/main" val="298924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message clé. Cette diapo présente un simple énoncé de conclusion de l’exposé avec des messages clés que l’on peut facilement reprendre.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recette du succès de la gestion des actifs se compose de données fiables, d’une bonne planification de la gestion des actifs et d’une sage affectation des ressources. Les données fiables éclairent la prise de décisions, et la planification exhaustive avec des ressources bien choisies garantit la mise en œuvre efficace des stratégies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Votre municipalité dispose-t-elle de tous ces « ingrédients »? Devrait-elle renforcer ses capacités afin de fournir des données de qualité pour éclairer sa prise de décisions en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37</a:t>
            </a:fld>
            <a:endParaRPr lang="en-US"/>
          </a:p>
        </p:txBody>
      </p:sp>
    </p:spTree>
    <p:extLst>
      <p:ext uri="{BB962C8B-B14F-4D97-AF65-F5344CB8AC3E}">
        <p14:creationId xmlns:p14="http://schemas.microsoft.com/office/powerpoint/2010/main" val="1676327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message clé. Cette diapo présente des exemples précis de mesures que le Conseil municipal peut prendre pour améliorer sa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pouvons prendre plusieurs mesures pour soutenir et améliorer notre gestion des actifs.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Premièrement, élaborer ou mettre à jour la politique sur la gestion des actifs pour préciser la manière de gérer les actifs afin qu’elle réponde aux objectifs globaux de la municipalité.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Deuxièmement, adopter une résolution soulignant que le Conseil s’engagera à soutenir la gestion des actifs. Cette résolution indiquera que les dirigeants de la municipalité prennent la gestion des actifs très au sérieux. Elle facilitera l’affectation des ressources nécessaires et l’élaboration d’une stratégie de gestion des actifs efficace.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Troisièmement, encourager la participation des intervenants, y compris les membres de la collectivité et du personnel municipal. Cela permettra d’accroître le soutien de la collectivité en montrant les avantages de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Quatrièmement, tenir compte des coûts du cycle de vie dans la prise de décisions. Cela nous aidera à tenir compte du coût total de la propriété et du fonctionnement des actifs pendant tout leur cycle de vie au lieu de ne considérer que les coûts initiaux.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Je vous rappelle que la gestion efficace des actifs est un processus continu qui requiert une surveillance et des investissements continus. En adoptant une approche exhaustive et stratégique, nous pourrons faire en sorte que nos infrastructures demeurent sûres, fiables et résilientes pendant des années.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38</a:t>
            </a:fld>
            <a:endParaRPr lang="en-US"/>
          </a:p>
        </p:txBody>
      </p:sp>
    </p:spTree>
    <p:extLst>
      <p:ext uri="{BB962C8B-B14F-4D97-AF65-F5344CB8AC3E}">
        <p14:creationId xmlns:p14="http://schemas.microsoft.com/office/powerpoint/2010/main" val="1161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 Note à l’animateur :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À l’</a:t>
            </a: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Étape 4</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du</a:t>
            </a: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 Guide de l’animateur </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et de la </a:t>
            </a:r>
            <a:r>
              <a:rPr lang="fr-CA" sz="1200" b="1" kern="100" dirty="0">
                <a:effectLst/>
                <a:latin typeface="Calibri" panose="020F0502020204030204" pitchFamily="34" charset="0"/>
                <a:ea typeface="Calibri" panose="020F0502020204030204" pitchFamily="34" charset="0"/>
                <a:cs typeface="Times New Roman" panose="02020603050405020304" pitchFamily="18" charset="0"/>
              </a:rPr>
              <a:t>Feuille de travail de l’animateur</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vous trouverez plus de détails ainsi que des conseils pratiques sur le choix et l’adaptation des diapositives.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Les diapositives qui suivent présentent des exemples de situations qui illustrent certains concepts de la gestion des actifs et des principes présentés dans cet exposé.</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Utilisation des études de cas (diapos 41 à 46)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Adaptez ces diapos et les notes en ajoutant ou en éliminant du contenu et en y traitant de votre contexte local grâce à des aides visuelles (photos, graphiques, tableaux).</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Créez une mise en situation en utilisant la diapo 47.</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Pensez à une situation survenue dans votre municipalité qui illustre une initiative de gestion des actifs.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Insérez votre diapo de mise en situation dans votre présentation pour illustrer un principe ou pour ajouter du contexte à des diapositives d’information.</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40</a:t>
            </a:fld>
            <a:endParaRPr lang="en-US"/>
          </a:p>
        </p:txBody>
      </p:sp>
    </p:spTree>
    <p:extLst>
      <p:ext uri="{BB962C8B-B14F-4D97-AF65-F5344CB8AC3E}">
        <p14:creationId xmlns:p14="http://schemas.microsoft.com/office/powerpoint/2010/main" val="65130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4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Déterminez si cette vidéo correspond au niveau de connaissances que possède votre conseil municipal sur la gestion des actifs. Elle sera très utile si certains membres du Conseil ne savent pas vraiment en quoi consiste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Je vais commencer par vous montrer une vidéo qui souligne l’importance d’investir dans la gestion des actifs pour entretenir efficacement ceux-ci et optimiser nos ressources afin de répondre aux besoins de notre collectivité, qui ne cesse de croître.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a:t>
            </a:fld>
            <a:endParaRPr lang="en-US"/>
          </a:p>
        </p:txBody>
      </p:sp>
    </p:spTree>
    <p:extLst>
      <p:ext uri="{BB962C8B-B14F-4D97-AF65-F5344CB8AC3E}">
        <p14:creationId xmlns:p14="http://schemas.microsoft.com/office/powerpoint/2010/main" val="745830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à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d’exemple. Cette diapo illustre le besoin d’évaluer les risques et les répercussions de façon équitable pour tous les secteurs de la collectivité. Elle souligne les critères d’évaluation du contexte.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Lorsque le service s’interrompt, le lieu du dommage peut causer de graves perturbations à votre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avons ici l’illustration d’une collectivité. Le lieu du dommage a‑t‑il une incidence sur la gravité de la panne? Dans cette mise en situation, les utilisateurs vulnérables, comme l’hôpital, devraient probablement recevoir un niveau de service plus élevé que l’hôtel de ville et le centre de loisirs.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Nous avons ici un exemple très simple du besoin d’établir différents niveaux de service en identifiant les zones démographiques vulnérables de notre municipalité.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41</a:t>
            </a:fld>
            <a:endParaRPr lang="en-US"/>
          </a:p>
        </p:txBody>
      </p:sp>
    </p:spTree>
    <p:extLst>
      <p:ext uri="{BB962C8B-B14F-4D97-AF65-F5344CB8AC3E}">
        <p14:creationId xmlns:p14="http://schemas.microsoft.com/office/powerpoint/2010/main" val="2487775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à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d’exemple. Exemple soulignant très simplement le besoin de tenir compte des risques qui menacent de multiples services. La fermeture d’une route qui empêche l’accès à des installations essentielles ou à des collectivités qui dépendent fortement du transport devrait être corrigée en toute priorité.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perturbation d’un service entrave souvent la prestation d’autres services dont la collectivité a besoin.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Vous voyez ici une rue inondée.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Quels autres services que le transport seront touchés?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aires de drainage avoisinantes?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services de transport en commun?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L’accès aux services essentiels, comme les services d’incendie et les ambulanciers? Les réseaux d’eau potable?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Les systèmes d’égouts?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fermeture d’une route qui empêche l’accès à des installations essentielles ou à des collectivités qui dépendent fortement du transport en commun devrait être corrigée en toute priorité.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42</a:t>
            </a:fld>
            <a:endParaRPr lang="en-US"/>
          </a:p>
        </p:txBody>
      </p:sp>
    </p:spTree>
    <p:extLst>
      <p:ext uri="{BB962C8B-B14F-4D97-AF65-F5344CB8AC3E}">
        <p14:creationId xmlns:p14="http://schemas.microsoft.com/office/powerpoint/2010/main" val="2696581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à 4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d’exemple. Il s’agit d’une tempête de verglas. Comme ces événements surviennent de plus en plus souvent, il serait bon de discuter de la façon dont la résilience d’un actif peut renforcer la résilience d’autres services.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perturbation d’un service entrave souvent la prestation d’autres services dont notre collectivité a besoin.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Vous voyez ici des arbres abattus par les tempêtes de verglas qui ont frappé l’Est du Canada en 2013. Outre les centrales électriques et les réseaux de télécommunications, quelles autres perturbations ces tempêtes ont-elles causées?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Un manque de coordination des services municipaux?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Des routes impraticables?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Ont‑elles bloqué l’accès aux carburants et aux produits chimiques opérationnels ou causé une pénurie?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 exemple tout simple souligne le besoin d’établir des plans d’urgence et de déterminer quelles installations sont essentielles.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 quelle manière pouvez-vous utiliser cette information pour améliorer les stratégies de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À quelle fréquence remplacez-vous des actifs par des systèmes similaires?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Y aurait‑il de meilleures façons de fournir les services actuels?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43</a:t>
            </a:fld>
            <a:endParaRPr lang="en-US"/>
          </a:p>
        </p:txBody>
      </p:sp>
    </p:spTree>
    <p:extLst>
      <p:ext uri="{BB962C8B-B14F-4D97-AF65-F5344CB8AC3E}">
        <p14:creationId xmlns:p14="http://schemas.microsoft.com/office/powerpoint/2010/main" val="3214613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à 4 minutes.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Diapositive d’exemple. Cette diapo présente une méthode désuète utilisée pour gérer les eaux pluviales et suggère une façon d’améliorer cela. On pourrait remettre l’actif à son état naturel, ce qui permettrait de mieux retenir les eaux, nécessiterait moins d’infrastructures et fournirait à la collectivité des occasions de loisirs.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Dans de nombreux cas, la conception des actifs semble découler de bonnes idées, mais des dizaines d’années plus tard, on s’aperçoit qu’on aurait dû les concevoir différemment.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Vous voyez ici une méthode de gestion des eaux pluviales utilisée très couramment dans les années 1950. Lorsqu’on construisait des lotissements sur un sol peu perméable, on recouvrait les ruisseaux de béton afin d’accroître la capacité de drainage.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Pourquoi utiliserions-nous une autre approche aujourd’hui?</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Ces infrastructures (le béton) sont trop massives et difficiles à surveiller, à restaurer et à réparer.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Elles s’intègrent mal au paysage du quartier et présentent des risques de blessures.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Elles ont détruit des habitats et nui à l’environnement.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Pouvez-vous citer d’autres exemples de conceptions que l’on devrait moderniser?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Du point de vue de la gestion des actifs, quels sont les avantages d’un actif naturel? Les coûts connexes?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les infrastructures naturelles qui renforcent la résilience aux changements climatiques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(Disponible en anglais seulement) </a:t>
            </a:r>
            <a:r>
              <a:rPr lang="fr-CA" sz="1800" i="1" kern="100" dirty="0" err="1">
                <a:effectLst/>
                <a:latin typeface="Calibri" panose="020F0502020204030204" pitchFamily="34" charset="0"/>
                <a:ea typeface="Calibri" panose="020F0502020204030204" pitchFamily="34" charset="0"/>
                <a:cs typeface="Times New Roman" panose="02020603050405020304" pitchFamily="18" charset="0"/>
              </a:rPr>
              <a:t>Explainer</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2800" b="0" i="1" dirty="0">
                <a:solidFill>
                  <a:srgbClr val="083266"/>
                </a:solidFill>
                <a:effectLst/>
                <a:latin typeface="Campton"/>
              </a:rPr>
              <a:t>Solutions d'infrastructure naturelle pour la résilience climatique</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i="0" kern="100" dirty="0">
                <a:effectLst/>
                <a:latin typeface="Calibri" panose="020F0502020204030204" pitchFamily="34" charset="0"/>
                <a:ea typeface="Calibri" panose="020F0502020204030204" pitchFamily="34" charset="0"/>
                <a:cs typeface="Times New Roman" panose="02020603050405020304" pitchFamily="18" charset="0"/>
              </a:rPr>
              <a:t>International Institute for Sustainable </a:t>
            </a:r>
            <a:r>
              <a:rPr lang="fr-CA" sz="1800" i="0" kern="100" dirty="0" err="1">
                <a:effectLst/>
                <a:latin typeface="Calibri" panose="020F0502020204030204" pitchFamily="34" charset="0"/>
                <a:ea typeface="Calibri" panose="020F0502020204030204" pitchFamily="34" charset="0"/>
                <a:cs typeface="Times New Roman" panose="02020603050405020304" pitchFamily="18" charset="0"/>
              </a:rPr>
              <a:t>Development</a:t>
            </a:r>
            <a:r>
              <a:rPr lang="fr-CA" sz="1800" i="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2021.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https://www.iisd.org/fr/articles/explainer/solutions-dinfrastructure-naturelle-pour-la-resilience-climatique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44</a:t>
            </a:fld>
            <a:endParaRPr lang="en-US"/>
          </a:p>
        </p:txBody>
      </p:sp>
    </p:spTree>
    <p:extLst>
      <p:ext uri="{BB962C8B-B14F-4D97-AF65-F5344CB8AC3E}">
        <p14:creationId xmlns:p14="http://schemas.microsoft.com/office/powerpoint/2010/main" val="2692881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à 4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d’exemple. Cette diapo illustre la découverte d’un lieu de sépulture et les mesures respectueuses à prendre pour l’intégrer dans un projet. Du point de vue de la gestion des actifs, cette découverte risque aussi de perturber des services. La Ville de York a créé une carte des lieux qui pourraient avoir une importance archéologique.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arrive que l’amélioration de certaines infrastructures, comme des routes, perturbe l’environnement qui les entoure, car la nouvelle infrastructure déborde souvent sur les terres environnantes.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Dans la situation illustrée ici, on voulait modifier le tracé de la route pour améliorer la circulation dans cette région rurale. Cependant, les travaux ont révélé la présence d’un ossuaire des Premières Nations.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 la municipalité a l’obligation de consulter, cette situation retarde les travaux et hausse les coûts du projet. Ces incidences se répercutent alors sur d’autres services municipaux.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Questions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pourrions-nous mieux déceler les risques qui menacent nos projets?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Notre municipalité a‑t‑elle des cartes d’évaluation environnementale de sites ou des cartes qui présentent les zones d’importance archéologique?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Peut‑on en tenir compte en planifiant les travaux?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obtenir plus d’information sur les lois et les politiques régissant l’utilisation des terres et sur l’obligation de consulter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Outil d’aménagement conjoint du territoire Premières Nations-municipalités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IDEC, FCM, CAADA, </a:t>
            </a: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https://fcm.ca/fr/resources/idec/outil-amenagement-conjoint-territoire-premieres-nations-municipalites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45</a:t>
            </a:fld>
            <a:endParaRPr lang="en-US"/>
          </a:p>
        </p:txBody>
      </p:sp>
    </p:spTree>
    <p:extLst>
      <p:ext uri="{BB962C8B-B14F-4D97-AF65-F5344CB8AC3E}">
        <p14:creationId xmlns:p14="http://schemas.microsoft.com/office/powerpoint/2010/main" val="2255183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Indiquez la durée approximative de la présentation de votre mise en situation.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Diapositive de participation et d’exemple. Utilisez cette diapo pour créer une mise en situation locale que vous désirez insérer dans votre présentation.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Vous trouverez des conseils pratiques et des idées à </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l’Étape 4</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du </a:t>
            </a:r>
            <a:r>
              <a:rPr lang="fr-CA" sz="1800" b="1" i="1" kern="100" dirty="0">
                <a:effectLst/>
                <a:latin typeface="Calibri" panose="020F0502020204030204" pitchFamily="34" charset="0"/>
                <a:ea typeface="Calibri" panose="020F0502020204030204" pitchFamily="34" charset="0"/>
                <a:cs typeface="Times New Roman" panose="02020603050405020304" pitchFamily="18" charset="0"/>
              </a:rPr>
              <a:t>Guide de l’animateur</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et de la </a:t>
            </a:r>
            <a:r>
              <a:rPr lang="fr-CA" sz="1800" b="1" i="1" kern="100" dirty="0">
                <a:effectLst/>
                <a:latin typeface="Calibri" panose="020F0502020204030204" pitchFamily="34" charset="0"/>
                <a:ea typeface="Calibri" panose="020F0502020204030204" pitchFamily="34" charset="0"/>
                <a:cs typeface="Times New Roman" panose="02020603050405020304" pitchFamily="18" charset="0"/>
              </a:rPr>
              <a:t>Feuille de travail</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Inscrivez vos Notes d’exposé ici.</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46</a:t>
            </a:fld>
            <a:endParaRPr lang="en-US"/>
          </a:p>
        </p:txBody>
      </p:sp>
    </p:spTree>
    <p:extLst>
      <p:ext uri="{BB962C8B-B14F-4D97-AF65-F5344CB8AC3E}">
        <p14:creationId xmlns:p14="http://schemas.microsoft.com/office/powerpoint/2010/main" val="102499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Diapositive de participation. Choisissez soit la diapo 5 ou la 6.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diapos de type « brise-glace » permettent aux membres de votre auditoire d’aborder le contenu de votre exposé plus en détail, en appliquant ce que vous leur enseignez à leur municipalité et au rôle de la gestion des actifs.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Choisissez ce « brise-glace » si des conseillers municipaux ou des membres de votre auditoire ne savent pas vraiment en quoi consiste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Essayez de déterminer quel est l’actif le plus important de votre municipalité. Il peut s’agir d’un parc local, d’un centre communautaire ou de la route principale.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Une fois que vous l’aurez choisi, tournez-vous vers la personne qui est assise à côté de vous. Présentez-vous et dites-lui quel actif vous avez choisi, et expliquez-lui pour quelles raisons.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5</a:t>
            </a:fld>
            <a:endParaRPr lang="en-US"/>
          </a:p>
        </p:txBody>
      </p:sp>
    </p:spTree>
    <p:extLst>
      <p:ext uri="{BB962C8B-B14F-4D97-AF65-F5344CB8AC3E}">
        <p14:creationId xmlns:p14="http://schemas.microsoft.com/office/powerpoint/2010/main" val="364842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5 à 10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Diapositive de participation. Choisissez soit la diapo 5 ou la 6.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participer à cette activité « brise-glace », les membres du Conseil devront posséder une connaissance rudimentaire de la gestion des actifs et des services de la municipalité.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Choisissez cette activité « brise-glace » si vous vous adressez à des conseillers municipaux qui s’occupent activement de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Invitez les membres de votre auditoire à choisir le service le plus important de leur municipalité et les infrastructures nécessaires pour le fournir.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Demandez-leur de dire à leur voisin quel service ils ont choisi.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Invitez-les à dire à tout le groupe quel service ils ont choisi.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Vous pouvez alors leur demander de mentionner diverses tâches ou divers aspects de la prestation de ce service en précisant qui s’en charge.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Essayez de déterminer quel est le service le plus crucial ou important que la municipalité fournit à la collectivité. Quelles infrastructures cruciales soutiennent la prestation de ce service?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Une fois que vous aurez choisi un service, tournez-vous vers la personne qui est assise à côté de vous. Présentez-vous et dites-lui quel actif vous avez choisi et pour quelle raison.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Voudriez-vous nous dire quel service vous avez choisi?</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6</a:t>
            </a:fld>
            <a:endParaRPr lang="en-US"/>
          </a:p>
        </p:txBody>
      </p:sp>
    </p:spTree>
    <p:extLst>
      <p:ext uri="{BB962C8B-B14F-4D97-AF65-F5344CB8AC3E}">
        <p14:creationId xmlns:p14="http://schemas.microsoft.com/office/powerpoint/2010/main" val="239259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Diapositive d’information.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quelques mots, la gestion des actifs consiste à gérer les actifs municipaux physiques (comme les édifices, les infrastructures, les parcs, les centres communautaires) d’une manière efficace et stratégique en tenant compte de divers facteurs qui concernent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comporte de nombreuses activités, comme l’inspection régulière des actifs pour déterminer dans quel état ils se trouvent, pour évaluer les coûts de maintenance et de remplacement pendant leur cycle de vie et pour établir les priorités en matière d’entretien et de réparation. Ces activités doivent aussi tenir compte de l’effet des changements environnementaux sur les actifs ainsi que leur résilience face à ces changements.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gestion des actifs vise, en fait, à veiller à ce que les actifs municipaux soient bien entretenus et à ce qu’ils fonctionnent efficacement en vue de prolonger leur cycle de vie et de réduire leurs coûts. L’approche holistique de la gestion des actifs tient compte des besoins très divers des membres de la collectivité. En effet, ces actifs doivent servir tout le monde de façon équitable afin de créer un sentiment d’appartenance et d’unité.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7</a:t>
            </a:fld>
            <a:endParaRPr lang="en-US"/>
          </a:p>
        </p:txBody>
      </p:sp>
    </p:spTree>
    <p:extLst>
      <p:ext uri="{BB962C8B-B14F-4D97-AF65-F5344CB8AC3E}">
        <p14:creationId xmlns:p14="http://schemas.microsoft.com/office/powerpoint/2010/main" val="177319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Cette diapo présente un exemple d’actif municipal. Pensez à différentes perspectives, comme le climat, l’équité et la réconciliation.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parlant de gestion des actifs, il faut poser les questions suivantes, qui touchent les facteurs environnementaux, sociaux et économiques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1. Quels actifs avons-nous?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2. Où se trouvent-ils?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3. Que font-ils?</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4. Que valent-ils?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5. Dans quel état sont-ils?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6. Comment les améliorer?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7. Quand faut-il les avoir améliorés?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réponses à ces questions nous permettent de prendre des décisions éclairées pour répartir les ressources et gérer les actifs efficacement. Elles tiennent compte des différentes répercussions sur la collectivité ainsi que de ses besoins très divers.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Selon le guide</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 Bâtir des collectivités durables grâce à la gestion des actifs</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 une évaluation du triple résultat va un peu plus loin que la détermination des coûts du cycle de vie en tenant compte des aspects socioculturels, économiques et environnementaux dans l’évaluation des modes de prestation de services. Elle reconnaît qu’il faut réaliser une évaluation globale et équilibrée pour obtenir le meilleur résultat à long terme.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supplémentaires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Bâtir des collectivités durables et résilientes grâce à la gestion des actifs : Introduction à l’intention des leaders municipaux,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FCM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https://fcm.ca/fr/ressources/pgam/guide-batir-collectivites-durables-gestion-actifs </a:t>
            </a:r>
          </a:p>
        </p:txBody>
      </p:sp>
      <p:sp>
        <p:nvSpPr>
          <p:cNvPr id="4" name="Slide Number Placeholder 3"/>
          <p:cNvSpPr>
            <a:spLocks noGrp="1"/>
          </p:cNvSpPr>
          <p:nvPr>
            <p:ph type="sldNum" sz="quarter" idx="5"/>
          </p:nvPr>
        </p:nvSpPr>
        <p:spPr/>
        <p:txBody>
          <a:bodyPr/>
          <a:lstStyle/>
          <a:p>
            <a:fld id="{09BEF198-C802-BC4D-8D4C-0E050E8CEFF5}" type="slidenum">
              <a:rPr lang="en-US" smtClean="0"/>
              <a:t>8</a:t>
            </a:fld>
            <a:endParaRPr lang="en-US"/>
          </a:p>
        </p:txBody>
      </p:sp>
    </p:spTree>
    <p:extLst>
      <p:ext uri="{BB962C8B-B14F-4D97-AF65-F5344CB8AC3E}">
        <p14:creationId xmlns:p14="http://schemas.microsoft.com/office/powerpoint/2010/main" val="47485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Durée approximative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Information pour l’animateur :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Choisissez la diapo 9 ou la 10 après avoir évalué le niveau de connaissance de votre conseil municipal en suivant l’Étape 2 du </a:t>
            </a:r>
            <a:r>
              <a:rPr lang="fr-CA" sz="1800" i="1" kern="100" dirty="0">
                <a:effectLst/>
                <a:latin typeface="Calibri" panose="020F0502020204030204" pitchFamily="34" charset="0"/>
                <a:ea typeface="Calibri" panose="020F0502020204030204" pitchFamily="34" charset="0"/>
                <a:cs typeface="Times New Roman" panose="02020603050405020304" pitchFamily="18" charset="0"/>
              </a:rPr>
              <a:t>Guide de l’animateur</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La diapo 9 présente une idée générale de la gestion des actifs.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Possibilité d’adaptation </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Vous pouvez présenter l’exemple fourni ci‑dessous dans les Notes d’exposé ou créer un exemple qui s’applique à votre municipalité. Tenez compte des facteurs relatifs au climat, à l’équité et à la réconciliation.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Notes d’exposé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En gérant les actifs, il faut appliquer une vue d’ensemble. Il faut se concentrer sur les services et non sur des actifs particuliers, en tenant compte, de façon subtile, des facteurs environnementaux, sociaux et culturels.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Cette approche nous permet d’établir la priorité des investissements en fonction des besoins de toute la collectivité afin de fournir des services équitables et accessibles à tous. Elle permet aussi d’aborder les questions de résilience aux changements climatiques et de patrimoine culturel.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Question encourageant la participation ou la réflexion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Comment pourrions-nous appliquer cette vue d’ensemble à notre municipalité afin de mieux servir la collectivité?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u="sng" kern="100" dirty="0">
                <a:effectLst/>
                <a:latin typeface="Calibri" panose="020F0502020204030204" pitchFamily="34" charset="0"/>
                <a:ea typeface="Calibri" panose="020F0502020204030204" pitchFamily="34" charset="0"/>
                <a:cs typeface="Times New Roman" panose="02020603050405020304" pitchFamily="18" charset="0"/>
              </a:rPr>
              <a:t>Exemple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Imaginons qu’il y a deux parcs dans notre municipalité. L’un se trouve dans une zone bien servie, mais l’autre est dans une zone mal servie. Si nous nous concentrons sur les services et non sur des actifs particuliers, nous affecterons plus de ressources pour améliorer le parc qui se trouve dans la zone mal servie, ce qui donnera un accès équitable aux espaces verts à tous les résidents. Il faudra aussi évaluer la résilience de chacun de ces parcs aux changements climatiques et tenir compte de leur importance culturelle afin de promouvoir la réconciliation.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9</a:t>
            </a:fld>
            <a:endParaRPr lang="en-US"/>
          </a:p>
        </p:txBody>
      </p:sp>
    </p:spTree>
    <p:extLst>
      <p:ext uri="{BB962C8B-B14F-4D97-AF65-F5344CB8AC3E}">
        <p14:creationId xmlns:p14="http://schemas.microsoft.com/office/powerpoint/2010/main" val="29024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0DB0-B007-315E-6D8F-FB7FE3E87EA1}"/>
              </a:ext>
            </a:extLst>
          </p:cNvPr>
          <p:cNvSpPr>
            <a:spLocks noGrp="1"/>
          </p:cNvSpPr>
          <p:nvPr>
            <p:ph type="ctrTitle"/>
          </p:nvPr>
        </p:nvSpPr>
        <p:spPr>
          <a:xfrm>
            <a:off x="675071" y="3583496"/>
            <a:ext cx="9144000" cy="997196"/>
          </a:xfrm>
        </p:spPr>
        <p:txBody>
          <a:bodyPr lIns="0" tIns="0" rIns="0" bIns="0" anchor="b">
            <a:spAutoFit/>
          </a:bodyPr>
          <a:lstStyle>
            <a:lvl1pPr algn="l">
              <a:defRPr sz="7200" b="1"/>
            </a:lvl1pPr>
          </a:lstStyle>
          <a:p>
            <a:endParaRPr lang="en-US" dirty="0"/>
          </a:p>
        </p:txBody>
      </p:sp>
      <p:sp>
        <p:nvSpPr>
          <p:cNvPr id="3" name="Subtitle 2">
            <a:extLst>
              <a:ext uri="{FF2B5EF4-FFF2-40B4-BE49-F238E27FC236}">
                <a16:creationId xmlns:a16="http://schemas.microsoft.com/office/drawing/2014/main" id="{7A5451DC-E92F-2D0F-7D1B-889FB3632B8E}"/>
              </a:ext>
            </a:extLst>
          </p:cNvPr>
          <p:cNvSpPr>
            <a:spLocks noGrp="1"/>
          </p:cNvSpPr>
          <p:nvPr>
            <p:ph type="subTitle" idx="1"/>
          </p:nvPr>
        </p:nvSpPr>
        <p:spPr>
          <a:xfrm>
            <a:off x="675071" y="4771383"/>
            <a:ext cx="9144000" cy="1584967"/>
          </a:xfrm>
        </p:spPr>
        <p:txBody>
          <a:bodyPr lIns="0" tIns="0" rIns="0" bIns="0"/>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D184778-F860-B756-66D8-A620C938C442}"/>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F013A051-3ACA-93CD-0901-5A0026F47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73E24-112B-13DC-D938-8E51C0411217}"/>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48" name="Group 5">
            <a:extLst>
              <a:ext uri="{FF2B5EF4-FFF2-40B4-BE49-F238E27FC236}">
                <a16:creationId xmlns:a16="http://schemas.microsoft.com/office/drawing/2014/main" id="{2AEC8773-79B6-EB80-4678-CD4EF809D6A0}"/>
              </a:ext>
            </a:extLst>
          </p:cNvPr>
          <p:cNvGrpSpPr/>
          <p:nvPr/>
        </p:nvGrpSpPr>
        <p:grpSpPr>
          <a:xfrm>
            <a:off x="9558980" y="1545814"/>
            <a:ext cx="4883947" cy="4229521"/>
            <a:chOff x="0" y="0"/>
            <a:chExt cx="3619627" cy="3134614"/>
          </a:xfrm>
        </p:grpSpPr>
        <p:sp>
          <p:nvSpPr>
            <p:cNvPr id="56" name="Freeform 6">
              <a:extLst>
                <a:ext uri="{FF2B5EF4-FFF2-40B4-BE49-F238E27FC236}">
                  <a16:creationId xmlns:a16="http://schemas.microsoft.com/office/drawing/2014/main" id="{B66A50E9-29F4-0DC7-C87B-39A5DB882652}"/>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49" name="Group 7">
            <a:extLst>
              <a:ext uri="{FF2B5EF4-FFF2-40B4-BE49-F238E27FC236}">
                <a16:creationId xmlns:a16="http://schemas.microsoft.com/office/drawing/2014/main" id="{5F01A585-AD54-E348-FC4A-74E3E33E4867}"/>
              </a:ext>
            </a:extLst>
          </p:cNvPr>
          <p:cNvGrpSpPr/>
          <p:nvPr/>
        </p:nvGrpSpPr>
        <p:grpSpPr>
          <a:xfrm>
            <a:off x="8087359" y="4693216"/>
            <a:ext cx="3315648" cy="2871367"/>
            <a:chOff x="0" y="0"/>
            <a:chExt cx="3619627" cy="3134614"/>
          </a:xfrm>
        </p:grpSpPr>
        <p:sp>
          <p:nvSpPr>
            <p:cNvPr id="55" name="Freeform 8">
              <a:extLst>
                <a:ext uri="{FF2B5EF4-FFF2-40B4-BE49-F238E27FC236}">
                  <a16:creationId xmlns:a16="http://schemas.microsoft.com/office/drawing/2014/main" id="{FC5E6251-EEBC-FA44-AF8A-EDAA7E5CD9F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50" name="Group 9">
            <a:extLst>
              <a:ext uri="{FF2B5EF4-FFF2-40B4-BE49-F238E27FC236}">
                <a16:creationId xmlns:a16="http://schemas.microsoft.com/office/drawing/2014/main" id="{E89C537E-C5A3-B26F-B120-07B91AF58A4E}"/>
              </a:ext>
            </a:extLst>
          </p:cNvPr>
          <p:cNvGrpSpPr/>
          <p:nvPr/>
        </p:nvGrpSpPr>
        <p:grpSpPr>
          <a:xfrm>
            <a:off x="8229720" y="3972546"/>
            <a:ext cx="1515464" cy="1312399"/>
            <a:chOff x="0" y="0"/>
            <a:chExt cx="3619627" cy="3134614"/>
          </a:xfrm>
        </p:grpSpPr>
        <p:sp>
          <p:nvSpPr>
            <p:cNvPr id="54" name="Freeform 10">
              <a:extLst>
                <a:ext uri="{FF2B5EF4-FFF2-40B4-BE49-F238E27FC236}">
                  <a16:creationId xmlns:a16="http://schemas.microsoft.com/office/drawing/2014/main" id="{559E526A-DB49-9416-158F-FB4FC50F1D2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grpSp>
        <p:nvGrpSpPr>
          <p:cNvPr id="51" name="Group 11">
            <a:extLst>
              <a:ext uri="{FF2B5EF4-FFF2-40B4-BE49-F238E27FC236}">
                <a16:creationId xmlns:a16="http://schemas.microsoft.com/office/drawing/2014/main" id="{CD272A77-E69E-4D9F-1A24-A57396FC76C9}"/>
              </a:ext>
            </a:extLst>
          </p:cNvPr>
          <p:cNvGrpSpPr/>
          <p:nvPr/>
        </p:nvGrpSpPr>
        <p:grpSpPr>
          <a:xfrm>
            <a:off x="9164629" y="249237"/>
            <a:ext cx="2534770" cy="2195123"/>
            <a:chOff x="0" y="0"/>
            <a:chExt cx="3619627" cy="3134614"/>
          </a:xfrm>
        </p:grpSpPr>
        <p:sp>
          <p:nvSpPr>
            <p:cNvPr id="53" name="Freeform 12">
              <a:extLst>
                <a:ext uri="{FF2B5EF4-FFF2-40B4-BE49-F238E27FC236}">
                  <a16:creationId xmlns:a16="http://schemas.microsoft.com/office/drawing/2014/main" id="{15BD2884-83A6-C964-8F78-65C3C0F4255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Tree>
    <p:extLst>
      <p:ext uri="{BB962C8B-B14F-4D97-AF65-F5344CB8AC3E}">
        <p14:creationId xmlns:p14="http://schemas.microsoft.com/office/powerpoint/2010/main" val="339810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66CA5-B673-99D6-C3D9-6DF70E93BD54}"/>
              </a:ext>
            </a:extLst>
          </p:cNvPr>
          <p:cNvSpPr/>
          <p:nvPr userDrawn="1"/>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0647DB9-548F-C064-F38A-42D64DFE09A5}"/>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3" name="Footer Placeholder 2">
            <a:extLst>
              <a:ext uri="{FF2B5EF4-FFF2-40B4-BE49-F238E27FC236}">
                <a16:creationId xmlns:a16="http://schemas.microsoft.com/office/drawing/2014/main" id="{BCD0DBE2-5D6C-06E1-FEBE-DAB0E06EE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4E9762-25A8-1C3A-239C-8E0E26042FFC}"/>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5" name="Group 2">
            <a:extLst>
              <a:ext uri="{FF2B5EF4-FFF2-40B4-BE49-F238E27FC236}">
                <a16:creationId xmlns:a16="http://schemas.microsoft.com/office/drawing/2014/main" id="{6A558A55-BEBC-E2A5-CFE1-38872CD9AF8E}"/>
              </a:ext>
            </a:extLst>
          </p:cNvPr>
          <p:cNvGrpSpPr/>
          <p:nvPr userDrawn="1"/>
        </p:nvGrpSpPr>
        <p:grpSpPr>
          <a:xfrm rot="10800000">
            <a:off x="-2501154" y="-891094"/>
            <a:ext cx="8704889" cy="7538475"/>
            <a:chOff x="0" y="0"/>
            <a:chExt cx="3619627" cy="3134614"/>
          </a:xfrm>
        </p:grpSpPr>
        <p:sp>
          <p:nvSpPr>
            <p:cNvPr id="6" name="Freeform 3">
              <a:extLst>
                <a:ext uri="{FF2B5EF4-FFF2-40B4-BE49-F238E27FC236}">
                  <a16:creationId xmlns:a16="http://schemas.microsoft.com/office/drawing/2014/main" id="{C367B785-6577-A6A5-4866-3EFC5DDA275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sp>
        <p:nvSpPr>
          <p:cNvPr id="7" name="Content Placeholder 5">
            <a:extLst>
              <a:ext uri="{FF2B5EF4-FFF2-40B4-BE49-F238E27FC236}">
                <a16:creationId xmlns:a16="http://schemas.microsoft.com/office/drawing/2014/main" id="{6F837A23-F4A0-F2EC-34C7-072569EB1FC6}"/>
              </a:ext>
            </a:extLst>
          </p:cNvPr>
          <p:cNvSpPr>
            <a:spLocks noGrp="1"/>
          </p:cNvSpPr>
          <p:nvPr>
            <p:ph sz="quarter" idx="4"/>
          </p:nvPr>
        </p:nvSpPr>
        <p:spPr>
          <a:xfrm>
            <a:off x="6018212" y="2314937"/>
            <a:ext cx="5183188" cy="19492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73521AB2-C529-99DD-8B61-5557AD0EAB74}"/>
              </a:ext>
            </a:extLst>
          </p:cNvPr>
          <p:cNvSpPr>
            <a:spLocks noGrp="1"/>
          </p:cNvSpPr>
          <p:nvPr>
            <p:ph type="title"/>
          </p:nvPr>
        </p:nvSpPr>
        <p:spPr>
          <a:xfrm>
            <a:off x="839788" y="1044001"/>
            <a:ext cx="10515600" cy="113441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661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CF896A-BBEA-90D9-5170-110E90A85982}"/>
              </a:ext>
            </a:extLst>
          </p:cNvPr>
          <p:cNvSpPr/>
          <p:nvPr userDrawn="1"/>
        </p:nvSpPr>
        <p:spPr>
          <a:xfrm>
            <a:off x="241851" y="1622425"/>
            <a:ext cx="11708296" cy="4986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6DE0990-CD22-0ECB-A014-76C7ACA506BF}"/>
              </a:ext>
            </a:extLst>
          </p:cNvPr>
          <p:cNvSpPr>
            <a:spLocks noGrp="1"/>
          </p:cNvSpPr>
          <p:nvPr>
            <p:ph type="pic" idx="1"/>
          </p:nvPr>
        </p:nvSpPr>
        <p:spPr>
          <a:xfrm>
            <a:off x="3279913" y="1808922"/>
            <a:ext cx="5108713" cy="4660979"/>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D979D5D3-5337-2636-5D43-E99F1F42756F}"/>
              </a:ext>
            </a:extLst>
          </p:cNvPr>
          <p:cNvSpPr>
            <a:spLocks noGrp="1"/>
          </p:cNvSpPr>
          <p:nvPr>
            <p:ph type="title"/>
          </p:nvPr>
        </p:nvSpPr>
        <p:spPr>
          <a:xfrm>
            <a:off x="413267" y="388099"/>
            <a:ext cx="11365465" cy="1234326"/>
          </a:xfrm>
        </p:spPr>
        <p:txBody>
          <a:bodyPr anchor="t" anchorCtr="0"/>
          <a:lstStyle>
            <a:lvl1pPr>
              <a:defRPr sz="3200">
                <a:solidFill>
                  <a:schemeClr val="bg1"/>
                </a:solidFill>
              </a:defRPr>
            </a:lvl1pPr>
          </a:lstStyle>
          <a:p>
            <a:r>
              <a:rPr lang="en-US" dirty="0"/>
              <a:t>Click to edit Master title style</a:t>
            </a:r>
          </a:p>
        </p:txBody>
      </p:sp>
      <p:sp>
        <p:nvSpPr>
          <p:cNvPr id="5" name="Date Placeholder 4">
            <a:extLst>
              <a:ext uri="{FF2B5EF4-FFF2-40B4-BE49-F238E27FC236}">
                <a16:creationId xmlns:a16="http://schemas.microsoft.com/office/drawing/2014/main" id="{6796B1BF-1402-348F-77B5-5FC3E59C5848}"/>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6" name="Footer Placeholder 5">
            <a:extLst>
              <a:ext uri="{FF2B5EF4-FFF2-40B4-BE49-F238E27FC236}">
                <a16:creationId xmlns:a16="http://schemas.microsoft.com/office/drawing/2014/main" id="{ABEBF274-9947-3CA6-3DC9-DED8C9FB0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0E798-35C3-66EF-8A79-6697CF3AF9F4}"/>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10" name="Content Placeholder 5">
            <a:extLst>
              <a:ext uri="{FF2B5EF4-FFF2-40B4-BE49-F238E27FC236}">
                <a16:creationId xmlns:a16="http://schemas.microsoft.com/office/drawing/2014/main" id="{C3E59FBB-EB32-6A88-9334-FAC080DF6987}"/>
              </a:ext>
            </a:extLst>
          </p:cNvPr>
          <p:cNvSpPr>
            <a:spLocks noGrp="1"/>
          </p:cNvSpPr>
          <p:nvPr>
            <p:ph sz="quarter" idx="4"/>
          </p:nvPr>
        </p:nvSpPr>
        <p:spPr>
          <a:xfrm>
            <a:off x="8610600" y="3012588"/>
            <a:ext cx="3168132" cy="2205732"/>
          </a:xfrm>
        </p:spPr>
        <p:txBody>
          <a:bodyPr anchor="ctr"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668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tart">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D2A328B-3E87-C89D-2964-949255B6F4A8}"/>
              </a:ext>
            </a:extLst>
          </p:cNvPr>
          <p:cNvGrpSpPr/>
          <p:nvPr userDrawn="1"/>
        </p:nvGrpSpPr>
        <p:grpSpPr>
          <a:xfrm>
            <a:off x="9425454" y="2798071"/>
            <a:ext cx="4680511" cy="4053344"/>
            <a:chOff x="0" y="0"/>
            <a:chExt cx="3619627" cy="3134614"/>
          </a:xfrm>
        </p:grpSpPr>
        <p:sp>
          <p:nvSpPr>
            <p:cNvPr id="9" name="Freeform 3">
              <a:extLst>
                <a:ext uri="{FF2B5EF4-FFF2-40B4-BE49-F238E27FC236}">
                  <a16:creationId xmlns:a16="http://schemas.microsoft.com/office/drawing/2014/main" id="{C05A4EA0-BD3B-D45D-FA97-89487F0B80C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10" name="Group 4">
            <a:extLst>
              <a:ext uri="{FF2B5EF4-FFF2-40B4-BE49-F238E27FC236}">
                <a16:creationId xmlns:a16="http://schemas.microsoft.com/office/drawing/2014/main" id="{EA0D065E-1959-45C7-4E9E-EF7D910B9DAA}"/>
              </a:ext>
            </a:extLst>
          </p:cNvPr>
          <p:cNvGrpSpPr/>
          <p:nvPr userDrawn="1"/>
        </p:nvGrpSpPr>
        <p:grpSpPr>
          <a:xfrm>
            <a:off x="6566922" y="375622"/>
            <a:ext cx="3304321" cy="2861558"/>
            <a:chOff x="0" y="0"/>
            <a:chExt cx="3619627" cy="3134614"/>
          </a:xfrm>
        </p:grpSpPr>
        <p:sp>
          <p:nvSpPr>
            <p:cNvPr id="11" name="Freeform 5">
              <a:extLst>
                <a:ext uri="{FF2B5EF4-FFF2-40B4-BE49-F238E27FC236}">
                  <a16:creationId xmlns:a16="http://schemas.microsoft.com/office/drawing/2014/main" id="{520090D6-9098-F571-8219-C386E7B3D1F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
        <p:nvSpPr>
          <p:cNvPr id="5" name="Date Placeholder 4">
            <a:extLst>
              <a:ext uri="{FF2B5EF4-FFF2-40B4-BE49-F238E27FC236}">
                <a16:creationId xmlns:a16="http://schemas.microsoft.com/office/drawing/2014/main" id="{5C3D87B6-C567-35A9-7C14-C31A8F61B245}"/>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6" name="Footer Placeholder 5">
            <a:extLst>
              <a:ext uri="{FF2B5EF4-FFF2-40B4-BE49-F238E27FC236}">
                <a16:creationId xmlns:a16="http://schemas.microsoft.com/office/drawing/2014/main" id="{7F8DDE17-9E76-1E81-4946-EAC1ABE39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3F08F-C514-1BDF-55B2-E6EAD7DE79F9}"/>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15" name="Title 1">
            <a:extLst>
              <a:ext uri="{FF2B5EF4-FFF2-40B4-BE49-F238E27FC236}">
                <a16:creationId xmlns:a16="http://schemas.microsoft.com/office/drawing/2014/main" id="{85098A03-ED0C-7C98-867D-EAAC088B3DDD}"/>
              </a:ext>
            </a:extLst>
          </p:cNvPr>
          <p:cNvSpPr>
            <a:spLocks noGrp="1"/>
          </p:cNvSpPr>
          <p:nvPr>
            <p:ph type="title"/>
          </p:nvPr>
        </p:nvSpPr>
        <p:spPr>
          <a:xfrm>
            <a:off x="630464" y="2319579"/>
            <a:ext cx="10515600" cy="747897"/>
          </a:xfrm>
        </p:spPr>
        <p:txBody>
          <a:bodyPr/>
          <a:lstStyle/>
          <a:p>
            <a:r>
              <a:rPr lang="en-US" dirty="0"/>
              <a:t>Click to edit Master title style</a:t>
            </a:r>
          </a:p>
        </p:txBody>
      </p:sp>
    </p:spTree>
    <p:extLst>
      <p:ext uri="{BB962C8B-B14F-4D97-AF65-F5344CB8AC3E}">
        <p14:creationId xmlns:p14="http://schemas.microsoft.com/office/powerpoint/2010/main" val="2688133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id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0077-25C2-6EB0-EED6-1566CFF569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2CBEB0-7D6B-5E29-35B4-FFF161308CDC}"/>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4" name="Footer Placeholder 3">
            <a:extLst>
              <a:ext uri="{FF2B5EF4-FFF2-40B4-BE49-F238E27FC236}">
                <a16:creationId xmlns:a16="http://schemas.microsoft.com/office/drawing/2014/main" id="{A3A86EB9-B399-C004-A52B-B38A013D7A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774BF3-42E5-DCA3-1D5D-E6DE062F268F}"/>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6" name="Content Placeholder 5">
            <a:extLst>
              <a:ext uri="{FF2B5EF4-FFF2-40B4-BE49-F238E27FC236}">
                <a16:creationId xmlns:a16="http://schemas.microsoft.com/office/drawing/2014/main" id="{1C566884-3881-EEF2-B56C-832EE70C1217}"/>
              </a:ext>
            </a:extLst>
          </p:cNvPr>
          <p:cNvSpPr>
            <a:spLocks noGrp="1"/>
          </p:cNvSpPr>
          <p:nvPr>
            <p:ph sz="quarter" idx="4"/>
          </p:nvPr>
        </p:nvSpPr>
        <p:spPr>
          <a:xfrm>
            <a:off x="6018212" y="2314937"/>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69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434-1C3D-3267-3271-CCADBFE34A1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CB1780-1A81-BF07-3F77-179F6C65F53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C6D546-A521-9BB3-5E10-B2274CB03D7A}"/>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B0804551-8E49-12B7-3415-6189C0644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F0261-6955-F3E2-418F-2F8F3F30F241}"/>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7" name="Group 2">
            <a:extLst>
              <a:ext uri="{FF2B5EF4-FFF2-40B4-BE49-F238E27FC236}">
                <a16:creationId xmlns:a16="http://schemas.microsoft.com/office/drawing/2014/main" id="{77E1327F-B3FC-8873-3D76-D4CEF56FCAC5}"/>
              </a:ext>
            </a:extLst>
          </p:cNvPr>
          <p:cNvGrpSpPr/>
          <p:nvPr userDrawn="1"/>
        </p:nvGrpSpPr>
        <p:grpSpPr>
          <a:xfrm rot="10800000">
            <a:off x="7895391" y="3883784"/>
            <a:ext cx="4944570" cy="4282021"/>
            <a:chOff x="0" y="0"/>
            <a:chExt cx="3619627" cy="3134614"/>
          </a:xfrm>
        </p:grpSpPr>
        <p:sp>
          <p:nvSpPr>
            <p:cNvPr id="8" name="Freeform 3">
              <a:extLst>
                <a:ext uri="{FF2B5EF4-FFF2-40B4-BE49-F238E27FC236}">
                  <a16:creationId xmlns:a16="http://schemas.microsoft.com/office/drawing/2014/main" id="{3D62EEF5-8C3F-D88E-EC7D-1334EF80712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9" name="Group 4">
            <a:extLst>
              <a:ext uri="{FF2B5EF4-FFF2-40B4-BE49-F238E27FC236}">
                <a16:creationId xmlns:a16="http://schemas.microsoft.com/office/drawing/2014/main" id="{11B0EB62-07D9-3D90-4AA7-1CA41E1B48E1}"/>
              </a:ext>
            </a:extLst>
          </p:cNvPr>
          <p:cNvGrpSpPr/>
          <p:nvPr userDrawn="1"/>
        </p:nvGrpSpPr>
        <p:grpSpPr>
          <a:xfrm rot="10800000">
            <a:off x="9628551" y="288230"/>
            <a:ext cx="3531360" cy="3058175"/>
            <a:chOff x="0" y="0"/>
            <a:chExt cx="3619627" cy="3134614"/>
          </a:xfrm>
          <a:solidFill>
            <a:schemeClr val="accent3"/>
          </a:solidFill>
        </p:grpSpPr>
        <p:sp>
          <p:nvSpPr>
            <p:cNvPr id="10" name="Freeform 5">
              <a:extLst>
                <a:ext uri="{FF2B5EF4-FFF2-40B4-BE49-F238E27FC236}">
                  <a16:creationId xmlns:a16="http://schemas.microsoft.com/office/drawing/2014/main" id="{FF201698-DDC9-43FB-0551-C6E5BE93B69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sp>
      </p:grpSp>
      <p:grpSp>
        <p:nvGrpSpPr>
          <p:cNvPr id="13" name="Group 8">
            <a:extLst>
              <a:ext uri="{FF2B5EF4-FFF2-40B4-BE49-F238E27FC236}">
                <a16:creationId xmlns:a16="http://schemas.microsoft.com/office/drawing/2014/main" id="{59ECE960-09F2-876C-4243-51C0AEA47223}"/>
              </a:ext>
            </a:extLst>
          </p:cNvPr>
          <p:cNvGrpSpPr/>
          <p:nvPr userDrawn="1"/>
        </p:nvGrpSpPr>
        <p:grpSpPr>
          <a:xfrm rot="10800000">
            <a:off x="4448287" y="4923189"/>
            <a:ext cx="2544108" cy="2203210"/>
            <a:chOff x="0" y="0"/>
            <a:chExt cx="3619627" cy="3134614"/>
          </a:xfrm>
          <a:solidFill>
            <a:schemeClr val="accent2"/>
          </a:solidFill>
        </p:grpSpPr>
        <p:sp>
          <p:nvSpPr>
            <p:cNvPr id="14" name="Freeform 9">
              <a:extLst>
                <a:ext uri="{FF2B5EF4-FFF2-40B4-BE49-F238E27FC236}">
                  <a16:creationId xmlns:a16="http://schemas.microsoft.com/office/drawing/2014/main" id="{2FC2473B-C9D9-497F-C19F-376CC64E19D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sp>
      </p:grpSp>
    </p:spTree>
    <p:extLst>
      <p:ext uri="{BB962C8B-B14F-4D97-AF65-F5344CB8AC3E}">
        <p14:creationId xmlns:p14="http://schemas.microsoft.com/office/powerpoint/2010/main" val="175705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9787-0F60-1BAD-A911-9C6223A7B15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C795E6A-3EFB-3FD6-D8C8-8C0E5AF9630B}"/>
              </a:ext>
            </a:extLst>
          </p:cNvPr>
          <p:cNvSpPr>
            <a:spLocks noGrp="1"/>
          </p:cNvSpPr>
          <p:nvPr>
            <p:ph sz="half" idx="2"/>
          </p:nvPr>
        </p:nvSpPr>
        <p:spPr>
          <a:xfrm>
            <a:off x="6019800" y="2314937"/>
            <a:ext cx="5181600" cy="38620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A9977F3-386B-4486-047D-053F6BEBFF76}"/>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6" name="Footer Placeholder 5">
            <a:extLst>
              <a:ext uri="{FF2B5EF4-FFF2-40B4-BE49-F238E27FC236}">
                <a16:creationId xmlns:a16="http://schemas.microsoft.com/office/drawing/2014/main" id="{405CF00E-99C5-73FF-6437-EA4BE0350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87526-8CB0-9D1B-3B66-93556D40DEF3}"/>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10" name="Group 3">
            <a:extLst>
              <a:ext uri="{FF2B5EF4-FFF2-40B4-BE49-F238E27FC236}">
                <a16:creationId xmlns:a16="http://schemas.microsoft.com/office/drawing/2014/main" id="{9C695AE5-2E1A-2A6D-E1D4-33D937FC97A8}"/>
              </a:ext>
            </a:extLst>
          </p:cNvPr>
          <p:cNvGrpSpPr/>
          <p:nvPr/>
        </p:nvGrpSpPr>
        <p:grpSpPr>
          <a:xfrm rot="10800000">
            <a:off x="-879676" y="3257919"/>
            <a:ext cx="3341130" cy="2893435"/>
            <a:chOff x="0" y="0"/>
            <a:chExt cx="3619627" cy="3134614"/>
          </a:xfrm>
        </p:grpSpPr>
        <p:sp>
          <p:nvSpPr>
            <p:cNvPr id="21" name="Freeform 4">
              <a:extLst>
                <a:ext uri="{FF2B5EF4-FFF2-40B4-BE49-F238E27FC236}">
                  <a16:creationId xmlns:a16="http://schemas.microsoft.com/office/drawing/2014/main" id="{CFAF4E07-6286-B419-A4EA-92CDF04E533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11" name="Group 5">
            <a:extLst>
              <a:ext uri="{FF2B5EF4-FFF2-40B4-BE49-F238E27FC236}">
                <a16:creationId xmlns:a16="http://schemas.microsoft.com/office/drawing/2014/main" id="{7E7B5E0B-CAF0-DC4D-E9B8-64C87F70CBF7}"/>
              </a:ext>
            </a:extLst>
          </p:cNvPr>
          <p:cNvGrpSpPr/>
          <p:nvPr/>
        </p:nvGrpSpPr>
        <p:grpSpPr>
          <a:xfrm rot="10800000">
            <a:off x="2047127" y="5056939"/>
            <a:ext cx="2332415" cy="2019882"/>
            <a:chOff x="0" y="0"/>
            <a:chExt cx="3619627" cy="3134614"/>
          </a:xfrm>
        </p:grpSpPr>
        <p:sp>
          <p:nvSpPr>
            <p:cNvPr id="20" name="Freeform 6">
              <a:extLst>
                <a:ext uri="{FF2B5EF4-FFF2-40B4-BE49-F238E27FC236}">
                  <a16:creationId xmlns:a16="http://schemas.microsoft.com/office/drawing/2014/main" id="{93C6E56C-2A91-DCA8-C210-636D3C7958F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grpSp>
        <p:nvGrpSpPr>
          <p:cNvPr id="12" name="Group 7">
            <a:extLst>
              <a:ext uri="{FF2B5EF4-FFF2-40B4-BE49-F238E27FC236}">
                <a16:creationId xmlns:a16="http://schemas.microsoft.com/office/drawing/2014/main" id="{FAFEE501-FC1F-F091-024B-561AE6ED8C68}"/>
              </a:ext>
            </a:extLst>
          </p:cNvPr>
          <p:cNvGrpSpPr/>
          <p:nvPr/>
        </p:nvGrpSpPr>
        <p:grpSpPr>
          <a:xfrm rot="10800000">
            <a:off x="1858773" y="2735994"/>
            <a:ext cx="1205362" cy="1043849"/>
            <a:chOff x="0" y="0"/>
            <a:chExt cx="3619627" cy="3134614"/>
          </a:xfrm>
        </p:grpSpPr>
        <p:sp>
          <p:nvSpPr>
            <p:cNvPr id="19" name="Freeform 8">
              <a:extLst>
                <a:ext uri="{FF2B5EF4-FFF2-40B4-BE49-F238E27FC236}">
                  <a16:creationId xmlns:a16="http://schemas.microsoft.com/office/drawing/2014/main" id="{F3B7B6EE-F2DE-5BAF-6C4B-021666EE8C3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13" name="Group 9">
            <a:extLst>
              <a:ext uri="{FF2B5EF4-FFF2-40B4-BE49-F238E27FC236}">
                <a16:creationId xmlns:a16="http://schemas.microsoft.com/office/drawing/2014/main" id="{24F99C34-26B7-844F-3558-A9AD503CC207}"/>
              </a:ext>
            </a:extLst>
          </p:cNvPr>
          <p:cNvGrpSpPr/>
          <p:nvPr/>
        </p:nvGrpSpPr>
        <p:grpSpPr>
          <a:xfrm rot="10800000">
            <a:off x="197341" y="5275859"/>
            <a:ext cx="2264112" cy="1960732"/>
            <a:chOff x="0" y="0"/>
            <a:chExt cx="3619627" cy="3134614"/>
          </a:xfrm>
        </p:grpSpPr>
        <p:sp>
          <p:nvSpPr>
            <p:cNvPr id="18" name="Freeform 10">
              <a:extLst>
                <a:ext uri="{FF2B5EF4-FFF2-40B4-BE49-F238E27FC236}">
                  <a16:creationId xmlns:a16="http://schemas.microsoft.com/office/drawing/2014/main" id="{CB77A4F5-EDFF-2D3E-828C-E7772E0E8D9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Tree>
    <p:extLst>
      <p:ext uri="{BB962C8B-B14F-4D97-AF65-F5344CB8AC3E}">
        <p14:creationId xmlns:p14="http://schemas.microsoft.com/office/powerpoint/2010/main" val="4293788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grpSp>
        <p:nvGrpSpPr>
          <p:cNvPr id="19" name="Group 24">
            <a:extLst>
              <a:ext uri="{FF2B5EF4-FFF2-40B4-BE49-F238E27FC236}">
                <a16:creationId xmlns:a16="http://schemas.microsoft.com/office/drawing/2014/main" id="{4333119D-4ECF-D01C-AE6B-45952B5943ED}"/>
              </a:ext>
            </a:extLst>
          </p:cNvPr>
          <p:cNvGrpSpPr/>
          <p:nvPr/>
        </p:nvGrpSpPr>
        <p:grpSpPr>
          <a:xfrm>
            <a:off x="11358701" y="1481222"/>
            <a:ext cx="1983226" cy="1717483"/>
            <a:chOff x="0" y="0"/>
            <a:chExt cx="3619627" cy="3134614"/>
          </a:xfrm>
        </p:grpSpPr>
        <p:sp>
          <p:nvSpPr>
            <p:cNvPr id="25" name="Freeform 25">
              <a:extLst>
                <a:ext uri="{FF2B5EF4-FFF2-40B4-BE49-F238E27FC236}">
                  <a16:creationId xmlns:a16="http://schemas.microsoft.com/office/drawing/2014/main" id="{20DBCB10-B183-4DC2-F2F6-570606D7AC6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20" name="Group 26">
            <a:extLst>
              <a:ext uri="{FF2B5EF4-FFF2-40B4-BE49-F238E27FC236}">
                <a16:creationId xmlns:a16="http://schemas.microsoft.com/office/drawing/2014/main" id="{5146D7EE-0C71-E40C-2357-C4BD7AA451B3}"/>
              </a:ext>
            </a:extLst>
          </p:cNvPr>
          <p:cNvGrpSpPr/>
          <p:nvPr/>
        </p:nvGrpSpPr>
        <p:grpSpPr>
          <a:xfrm>
            <a:off x="9097737" y="-83329"/>
            <a:ext cx="2798245" cy="2423293"/>
            <a:chOff x="0" y="0"/>
            <a:chExt cx="3619627" cy="3134614"/>
          </a:xfrm>
        </p:grpSpPr>
        <p:sp>
          <p:nvSpPr>
            <p:cNvPr id="24" name="Freeform 27">
              <a:extLst>
                <a:ext uri="{FF2B5EF4-FFF2-40B4-BE49-F238E27FC236}">
                  <a16:creationId xmlns:a16="http://schemas.microsoft.com/office/drawing/2014/main" id="{4674213E-15B8-A9C2-C6E7-EB1A5072027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21" name="Group 28">
            <a:extLst>
              <a:ext uri="{FF2B5EF4-FFF2-40B4-BE49-F238E27FC236}">
                <a16:creationId xmlns:a16="http://schemas.microsoft.com/office/drawing/2014/main" id="{0336C29A-2BF6-ED9B-388A-E066CB5F2378}"/>
              </a:ext>
            </a:extLst>
          </p:cNvPr>
          <p:cNvGrpSpPr/>
          <p:nvPr/>
        </p:nvGrpSpPr>
        <p:grpSpPr>
          <a:xfrm>
            <a:off x="8820577" y="-630036"/>
            <a:ext cx="1652627" cy="1431182"/>
            <a:chOff x="0" y="0"/>
            <a:chExt cx="3619627" cy="3134614"/>
          </a:xfrm>
        </p:grpSpPr>
        <p:sp>
          <p:nvSpPr>
            <p:cNvPr id="23" name="Freeform 29">
              <a:extLst>
                <a:ext uri="{FF2B5EF4-FFF2-40B4-BE49-F238E27FC236}">
                  <a16:creationId xmlns:a16="http://schemas.microsoft.com/office/drawing/2014/main" id="{6029541A-DA21-0832-41EE-168F7594968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2" name="Title 1">
            <a:extLst>
              <a:ext uri="{FF2B5EF4-FFF2-40B4-BE49-F238E27FC236}">
                <a16:creationId xmlns:a16="http://schemas.microsoft.com/office/drawing/2014/main" id="{2FB8FE72-12D6-C6D6-784A-D355784F108B}"/>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96D3DFF5-2061-3802-61A2-C8474454668E}"/>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658EF310-D424-12A2-39EB-DF2525BF8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12A83-E266-0691-96E3-DAD7363361B9}"/>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7" name="Content Placeholder 2">
            <a:extLst>
              <a:ext uri="{FF2B5EF4-FFF2-40B4-BE49-F238E27FC236}">
                <a16:creationId xmlns:a16="http://schemas.microsoft.com/office/drawing/2014/main" id="{F2C8A64F-39F9-3161-3335-22F129244F7A}"/>
              </a:ext>
            </a:extLst>
          </p:cNvPr>
          <p:cNvSpPr>
            <a:spLocks noGrp="1"/>
          </p:cNvSpPr>
          <p:nvPr>
            <p:ph idx="1"/>
          </p:nvPr>
        </p:nvSpPr>
        <p:spPr>
          <a:xfrm>
            <a:off x="630464" y="2332785"/>
            <a:ext cx="10515600" cy="19492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473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id Green 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9ED97E-589D-A8CB-2425-D0105ECDA88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068725A-0CAB-C7D7-126A-E2FD028B1C80}"/>
              </a:ext>
            </a:extLst>
          </p:cNvPr>
          <p:cNvSpPr>
            <a:spLocks noGrp="1"/>
          </p:cNvSpPr>
          <p:nvPr>
            <p:ph sz="quarter" idx="4"/>
          </p:nvPr>
        </p:nvSpPr>
        <p:spPr>
          <a:xfrm>
            <a:off x="6018212" y="2314937"/>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653B572-79D5-5093-EDE1-85EA9FF301F4}"/>
              </a:ext>
            </a:extLst>
          </p:cNvPr>
          <p:cNvSpPr>
            <a:spLocks noGrp="1"/>
          </p:cNvSpPr>
          <p:nvPr>
            <p:ph type="title"/>
          </p:nvPr>
        </p:nvSpPr>
        <p:spPr>
          <a:xfrm>
            <a:off x="839788" y="1044001"/>
            <a:ext cx="10515600" cy="1134412"/>
          </a:xfrm>
        </p:spPr>
        <p:txBody>
          <a:bodyPr/>
          <a:lstStyle>
            <a:lvl1pPr>
              <a:defRPr>
                <a:solidFill>
                  <a:schemeClr val="bg1"/>
                </a:solidFill>
              </a:defRPr>
            </a:lvl1pPr>
          </a:lstStyle>
          <a:p>
            <a:r>
              <a:rPr lang="en-US" dirty="0"/>
              <a:t>Click to edit Master title style</a:t>
            </a:r>
          </a:p>
        </p:txBody>
      </p:sp>
      <p:sp>
        <p:nvSpPr>
          <p:cNvPr id="7" name="Date Placeholder 6">
            <a:extLst>
              <a:ext uri="{FF2B5EF4-FFF2-40B4-BE49-F238E27FC236}">
                <a16:creationId xmlns:a16="http://schemas.microsoft.com/office/drawing/2014/main" id="{4C6FF3ED-7AB6-2BAE-842F-D8816E43B012}"/>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8" name="Footer Placeholder 7">
            <a:extLst>
              <a:ext uri="{FF2B5EF4-FFF2-40B4-BE49-F238E27FC236}">
                <a16:creationId xmlns:a16="http://schemas.microsoft.com/office/drawing/2014/main" id="{C91E3EA6-C63B-2E7D-4F41-E55A0737C4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C321BE-DF34-CFCA-2139-457BE96A1E04}"/>
              </a:ext>
            </a:extLst>
          </p:cNvPr>
          <p:cNvSpPr>
            <a:spLocks noGrp="1"/>
          </p:cNvSpPr>
          <p:nvPr>
            <p:ph type="sldNum" sz="quarter" idx="12"/>
          </p:nvPr>
        </p:nvSpPr>
        <p:spPr/>
        <p:txBody>
          <a:bodyPr/>
          <a:lstStyle/>
          <a:p>
            <a:fld id="{1C7B8696-F484-A244-B123-ED75AC607644}" type="slidenum">
              <a:rPr lang="en-US" smtClean="0"/>
              <a:t>‹#›</a:t>
            </a:fld>
            <a:endParaRPr lang="en-US"/>
          </a:p>
        </p:txBody>
      </p:sp>
    </p:spTree>
    <p:extLst>
      <p:ext uri="{BB962C8B-B14F-4D97-AF65-F5344CB8AC3E}">
        <p14:creationId xmlns:p14="http://schemas.microsoft.com/office/powerpoint/2010/main" val="114051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Gree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40B7-2B4A-7A33-A096-0BCABCE6CD33}"/>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454E048-D883-71E6-E499-6AD88357F23E}"/>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4" name="Footer Placeholder 3">
            <a:extLst>
              <a:ext uri="{FF2B5EF4-FFF2-40B4-BE49-F238E27FC236}">
                <a16:creationId xmlns:a16="http://schemas.microsoft.com/office/drawing/2014/main" id="{B92189DD-3713-68FC-0562-97E95F9EFE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C53D67-1F06-237B-D883-DB6E4504E816}"/>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6" name="Content Placeholder 2">
            <a:extLst>
              <a:ext uri="{FF2B5EF4-FFF2-40B4-BE49-F238E27FC236}">
                <a16:creationId xmlns:a16="http://schemas.microsoft.com/office/drawing/2014/main" id="{57CCF2DB-50B8-9A68-214E-2440F1D8896B}"/>
              </a:ext>
            </a:extLst>
          </p:cNvPr>
          <p:cNvSpPr>
            <a:spLocks noGrp="1"/>
          </p:cNvSpPr>
          <p:nvPr>
            <p:ph idx="1"/>
          </p:nvPr>
        </p:nvSpPr>
        <p:spPr>
          <a:xfrm>
            <a:off x="630464" y="2332785"/>
            <a:ext cx="10515600" cy="39523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2">
            <a:extLst>
              <a:ext uri="{FF2B5EF4-FFF2-40B4-BE49-F238E27FC236}">
                <a16:creationId xmlns:a16="http://schemas.microsoft.com/office/drawing/2014/main" id="{68C9203B-BD51-C353-C863-E9F9B0DB87EA}"/>
              </a:ext>
            </a:extLst>
          </p:cNvPr>
          <p:cNvGrpSpPr/>
          <p:nvPr userDrawn="1"/>
        </p:nvGrpSpPr>
        <p:grpSpPr>
          <a:xfrm rot="10800000">
            <a:off x="7895391" y="3883784"/>
            <a:ext cx="4944570" cy="4282021"/>
            <a:chOff x="0" y="0"/>
            <a:chExt cx="3619627" cy="3134614"/>
          </a:xfrm>
        </p:grpSpPr>
        <p:sp>
          <p:nvSpPr>
            <p:cNvPr id="8" name="Freeform 3">
              <a:extLst>
                <a:ext uri="{FF2B5EF4-FFF2-40B4-BE49-F238E27FC236}">
                  <a16:creationId xmlns:a16="http://schemas.microsoft.com/office/drawing/2014/main" id="{8165398D-F845-C313-8AEE-FC3C2242CF5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9" name="Group 4">
            <a:extLst>
              <a:ext uri="{FF2B5EF4-FFF2-40B4-BE49-F238E27FC236}">
                <a16:creationId xmlns:a16="http://schemas.microsoft.com/office/drawing/2014/main" id="{A0C5A3D0-82CE-C2D4-C6BA-7459C34EB6DC}"/>
              </a:ext>
            </a:extLst>
          </p:cNvPr>
          <p:cNvGrpSpPr/>
          <p:nvPr userDrawn="1"/>
        </p:nvGrpSpPr>
        <p:grpSpPr>
          <a:xfrm rot="10800000">
            <a:off x="9628551" y="288230"/>
            <a:ext cx="3531360" cy="3058175"/>
            <a:chOff x="0" y="0"/>
            <a:chExt cx="3619627" cy="3134614"/>
          </a:xfrm>
        </p:grpSpPr>
        <p:sp>
          <p:nvSpPr>
            <p:cNvPr id="10" name="Freeform 5">
              <a:extLst>
                <a:ext uri="{FF2B5EF4-FFF2-40B4-BE49-F238E27FC236}">
                  <a16:creationId xmlns:a16="http://schemas.microsoft.com/office/drawing/2014/main" id="{19B3E64F-253F-4D58-2740-2098C910D6C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11" name="Group 8">
            <a:extLst>
              <a:ext uri="{FF2B5EF4-FFF2-40B4-BE49-F238E27FC236}">
                <a16:creationId xmlns:a16="http://schemas.microsoft.com/office/drawing/2014/main" id="{38F32804-938C-D1DB-152B-8F98C29BF662}"/>
              </a:ext>
            </a:extLst>
          </p:cNvPr>
          <p:cNvGrpSpPr/>
          <p:nvPr userDrawn="1"/>
        </p:nvGrpSpPr>
        <p:grpSpPr>
          <a:xfrm rot="10800000">
            <a:off x="4448287" y="4923189"/>
            <a:ext cx="2544108" cy="2203210"/>
            <a:chOff x="0" y="0"/>
            <a:chExt cx="3619627" cy="3134614"/>
          </a:xfrm>
        </p:grpSpPr>
        <p:sp>
          <p:nvSpPr>
            <p:cNvPr id="12" name="Freeform 9">
              <a:extLst>
                <a:ext uri="{FF2B5EF4-FFF2-40B4-BE49-F238E27FC236}">
                  <a16:creationId xmlns:a16="http://schemas.microsoft.com/office/drawing/2014/main" id="{E16F05E5-7D2C-7253-099D-2B1D2679826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Tree>
    <p:extLst>
      <p:ext uri="{BB962C8B-B14F-4D97-AF65-F5344CB8AC3E}">
        <p14:creationId xmlns:p14="http://schemas.microsoft.com/office/powerpoint/2010/main" val="309409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3ED140-C23D-642D-5D4B-EE8DD8EFC4B7}"/>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2">
            <a:extLst>
              <a:ext uri="{FF2B5EF4-FFF2-40B4-BE49-F238E27FC236}">
                <a16:creationId xmlns:a16="http://schemas.microsoft.com/office/drawing/2014/main" id="{45E59921-5B7F-631E-6490-F6257AF0ADAD}"/>
              </a:ext>
            </a:extLst>
          </p:cNvPr>
          <p:cNvGrpSpPr/>
          <p:nvPr/>
        </p:nvGrpSpPr>
        <p:grpSpPr>
          <a:xfrm>
            <a:off x="9936823" y="-349534"/>
            <a:ext cx="3015061" cy="2611057"/>
            <a:chOff x="0" y="0"/>
            <a:chExt cx="3619627" cy="3134614"/>
          </a:xfrm>
        </p:grpSpPr>
        <p:sp>
          <p:nvSpPr>
            <p:cNvPr id="21" name="Freeform 3">
              <a:extLst>
                <a:ext uri="{FF2B5EF4-FFF2-40B4-BE49-F238E27FC236}">
                  <a16:creationId xmlns:a16="http://schemas.microsoft.com/office/drawing/2014/main" id="{8A318AD2-E45D-4376-9357-E836E2C0C84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16" name="Group 4">
            <a:extLst>
              <a:ext uri="{FF2B5EF4-FFF2-40B4-BE49-F238E27FC236}">
                <a16:creationId xmlns:a16="http://schemas.microsoft.com/office/drawing/2014/main" id="{7E6D8B74-3C27-3EC5-3037-F6A99A186406}"/>
              </a:ext>
            </a:extLst>
          </p:cNvPr>
          <p:cNvGrpSpPr/>
          <p:nvPr/>
        </p:nvGrpSpPr>
        <p:grpSpPr>
          <a:xfrm>
            <a:off x="8885517" y="200333"/>
            <a:ext cx="1530251" cy="1325204"/>
            <a:chOff x="0" y="0"/>
            <a:chExt cx="3619627" cy="3134614"/>
          </a:xfrm>
        </p:grpSpPr>
        <p:sp>
          <p:nvSpPr>
            <p:cNvPr id="20" name="Freeform 5">
              <a:extLst>
                <a:ext uri="{FF2B5EF4-FFF2-40B4-BE49-F238E27FC236}">
                  <a16:creationId xmlns:a16="http://schemas.microsoft.com/office/drawing/2014/main" id="{E0F54572-D74B-563F-CA24-1B8F3945DB9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4" name="Date Placeholder 3">
            <a:extLst>
              <a:ext uri="{FF2B5EF4-FFF2-40B4-BE49-F238E27FC236}">
                <a16:creationId xmlns:a16="http://schemas.microsoft.com/office/drawing/2014/main" id="{699238FB-A4AA-CD41-760E-9D450F96033A}"/>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FEBAF15F-4909-C8EF-8878-936D2E192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FF3DC-060F-9EA1-A70D-4FD3C416BDAD}"/>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9" name="Title Placeholder 1">
            <a:extLst>
              <a:ext uri="{FF2B5EF4-FFF2-40B4-BE49-F238E27FC236}">
                <a16:creationId xmlns:a16="http://schemas.microsoft.com/office/drawing/2014/main" id="{272C8CE8-2603-9B4C-02EC-B3FF289C76D6}"/>
              </a:ext>
            </a:extLst>
          </p:cNvPr>
          <p:cNvSpPr>
            <a:spLocks noGrp="1"/>
          </p:cNvSpPr>
          <p:nvPr>
            <p:ph type="title"/>
          </p:nvPr>
        </p:nvSpPr>
        <p:spPr>
          <a:xfrm>
            <a:off x="630464" y="1044001"/>
            <a:ext cx="10515600" cy="1217524"/>
          </a:xfrm>
          <a:prstGeom prst="rect">
            <a:avLst/>
          </a:prstGeom>
          <a:noFill/>
        </p:spPr>
        <p:txBody>
          <a:bodyPr vert="horz" lIns="0" tIns="0" rIns="0" bIns="0" rtlCol="0" anchor="t" anchorCtr="0">
            <a:normAutofit/>
          </a:bodyPr>
          <a:lstStyle>
            <a:lvl1pPr>
              <a:defRPr>
                <a:solidFill>
                  <a:schemeClr val="bg1"/>
                </a:solidFill>
              </a:defRPr>
            </a:lvl1pPr>
          </a:lstStyle>
          <a:p>
            <a:endParaRPr lang="en-US" dirty="0"/>
          </a:p>
        </p:txBody>
      </p:sp>
      <p:sp>
        <p:nvSpPr>
          <p:cNvPr id="13" name="Content Placeholder 2">
            <a:extLst>
              <a:ext uri="{FF2B5EF4-FFF2-40B4-BE49-F238E27FC236}">
                <a16:creationId xmlns:a16="http://schemas.microsoft.com/office/drawing/2014/main" id="{3D844023-3669-43D6-794B-EB6FFB713DF2}"/>
              </a:ext>
            </a:extLst>
          </p:cNvPr>
          <p:cNvSpPr>
            <a:spLocks noGrp="1"/>
          </p:cNvSpPr>
          <p:nvPr>
            <p:ph idx="1"/>
          </p:nvPr>
        </p:nvSpPr>
        <p:spPr>
          <a:xfrm>
            <a:off x="630464" y="2332785"/>
            <a:ext cx="10515600" cy="39523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8710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C86EC7-98D2-BB88-A3B2-66BE28E7C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D8AA7707-F1BE-3817-9BE3-BD1EEE2FB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E78D5-A2F9-C042-7CF5-947A3D35A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B8696-F484-A244-B123-ED75AC607644}" type="slidenum">
              <a:rPr lang="en-US" smtClean="0"/>
              <a:t>‹#›</a:t>
            </a:fld>
            <a:endParaRPr lang="en-US"/>
          </a:p>
        </p:txBody>
      </p:sp>
      <p:sp>
        <p:nvSpPr>
          <p:cNvPr id="2" name="Title Placeholder 1">
            <a:extLst>
              <a:ext uri="{FF2B5EF4-FFF2-40B4-BE49-F238E27FC236}">
                <a16:creationId xmlns:a16="http://schemas.microsoft.com/office/drawing/2014/main" id="{7AC6212E-9E7E-A6D3-838A-07DC832FF616}"/>
              </a:ext>
            </a:extLst>
          </p:cNvPr>
          <p:cNvSpPr>
            <a:spLocks noGrp="1"/>
          </p:cNvSpPr>
          <p:nvPr>
            <p:ph type="title"/>
          </p:nvPr>
        </p:nvSpPr>
        <p:spPr>
          <a:xfrm>
            <a:off x="630464" y="1044539"/>
            <a:ext cx="10515600" cy="747897"/>
          </a:xfrm>
          <a:prstGeom prst="rect">
            <a:avLst/>
          </a:prstGeom>
        </p:spPr>
        <p:txBody>
          <a:bodyPr vert="horz" wrap="square" lIns="0" tIns="0" rIns="0" bIns="0" rtlCol="0" anchor="t" anchorCtr="0">
            <a:spAutoFit/>
          </a:bodyPr>
          <a:lstStyle/>
          <a:p>
            <a:endParaRPr lang="en-US" dirty="0"/>
          </a:p>
        </p:txBody>
      </p:sp>
      <p:sp>
        <p:nvSpPr>
          <p:cNvPr id="3" name="Text Placeholder 2">
            <a:extLst>
              <a:ext uri="{FF2B5EF4-FFF2-40B4-BE49-F238E27FC236}">
                <a16:creationId xmlns:a16="http://schemas.microsoft.com/office/drawing/2014/main" id="{5EAAF467-E632-2F53-D75D-BF1448BA23BC}"/>
              </a:ext>
            </a:extLst>
          </p:cNvPr>
          <p:cNvSpPr>
            <a:spLocks noGrp="1"/>
          </p:cNvSpPr>
          <p:nvPr>
            <p:ph type="body" idx="1"/>
          </p:nvPr>
        </p:nvSpPr>
        <p:spPr>
          <a:xfrm>
            <a:off x="630464" y="2332785"/>
            <a:ext cx="10515600" cy="2205732"/>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853802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4" r:id="rId3"/>
    <p:sldLayoutId id="2147483650" r:id="rId4"/>
    <p:sldLayoutId id="2147483652" r:id="rId5"/>
    <p:sldLayoutId id="2147483658" r:id="rId6"/>
    <p:sldLayoutId id="2147483653" r:id="rId7"/>
    <p:sldLayoutId id="2147483660" r:id="rId8"/>
    <p:sldLayoutId id="2147483651" r:id="rId9"/>
    <p:sldLayoutId id="2147483655" r:id="rId10"/>
    <p:sldLayoutId id="2147483657" r:id="rId11"/>
  </p:sldLayoutIdLst>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spcAft>
          <a:spcPts val="3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jQSo5RLDDVs?start=2&amp;feature=oembed" TargetMode="External"/><Relationship Id="rId5" Type="http://schemas.openxmlformats.org/officeDocument/2006/relationships/image" Target="../media/image2.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5.sv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5.sv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9.sv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9.sv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80A9B8-F234-C7DC-C79A-21F23A369010}"/>
              </a:ext>
            </a:extLst>
          </p:cNvPr>
          <p:cNvSpPr>
            <a:spLocks noGrp="1"/>
          </p:cNvSpPr>
          <p:nvPr>
            <p:ph type="subTitle" idx="1"/>
          </p:nvPr>
        </p:nvSpPr>
        <p:spPr>
          <a:xfrm>
            <a:off x="675071" y="4771383"/>
            <a:ext cx="9144000" cy="1274708"/>
          </a:xfrm>
        </p:spPr>
        <p:txBody>
          <a:bodyPr/>
          <a:lstStyle/>
          <a:p>
            <a:r>
              <a:rPr lang="en-US" dirty="0"/>
              <a:t>Conversation sur la prestation </a:t>
            </a:r>
            <a:br>
              <a:rPr lang="en-US" dirty="0"/>
            </a:br>
            <a:r>
              <a:rPr lang="en-US" dirty="0"/>
              <a:t>de services durables</a:t>
            </a:r>
          </a:p>
          <a:p>
            <a:endParaRPr lang="en-US" dirty="0"/>
          </a:p>
        </p:txBody>
      </p:sp>
      <p:sp>
        <p:nvSpPr>
          <p:cNvPr id="5" name="Title 4">
            <a:extLst>
              <a:ext uri="{FF2B5EF4-FFF2-40B4-BE49-F238E27FC236}">
                <a16:creationId xmlns:a16="http://schemas.microsoft.com/office/drawing/2014/main" id="{88BA8AB1-B8EC-E4CD-D44B-9D83E444CD6C}"/>
              </a:ext>
            </a:extLst>
          </p:cNvPr>
          <p:cNvSpPr>
            <a:spLocks noGrp="1"/>
          </p:cNvSpPr>
          <p:nvPr>
            <p:ph type="ctrTitle"/>
          </p:nvPr>
        </p:nvSpPr>
        <p:spPr>
          <a:xfrm>
            <a:off x="675071" y="2497127"/>
            <a:ext cx="9144000" cy="997196"/>
          </a:xfrm>
        </p:spPr>
        <p:txBody>
          <a:bodyPr/>
          <a:lstStyle/>
          <a:p>
            <a:r>
              <a:rPr lang="fr-FR" dirty="0"/>
              <a:t>Gestion des actifs</a:t>
            </a:r>
          </a:p>
        </p:txBody>
      </p:sp>
    </p:spTree>
    <p:extLst>
      <p:ext uri="{BB962C8B-B14F-4D97-AF65-F5344CB8AC3E}">
        <p14:creationId xmlns:p14="http://schemas.microsoft.com/office/powerpoint/2010/main" val="208851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1442-DF4C-B919-6356-0E2B58784342}"/>
              </a:ext>
            </a:extLst>
          </p:cNvPr>
          <p:cNvSpPr>
            <a:spLocks noGrp="1"/>
          </p:cNvSpPr>
          <p:nvPr>
            <p:ph type="title"/>
          </p:nvPr>
        </p:nvSpPr>
        <p:spPr>
          <a:xfrm>
            <a:off x="630464" y="1044000"/>
            <a:ext cx="5134232" cy="747897"/>
          </a:xfrm>
        </p:spPr>
        <p:txBody>
          <a:bodyPr/>
          <a:lstStyle/>
          <a:p>
            <a:r>
              <a:rPr lang="fr-CA" dirty="0"/>
              <a:t>Réflexion 360</a:t>
            </a:r>
          </a:p>
        </p:txBody>
      </p:sp>
      <p:pic>
        <p:nvPicPr>
          <p:cNvPr id="4" name="Picture 8" descr="Cette illustration représente un diagramme circulaire montrant trois éléments qui s’articulent les uns avec les autres. Ces éléments sont les suivants : bâtir un plan communautaire, déterminer les besoins de la collectivité et adapter le plan communautaire. ">
            <a:extLst>
              <a:ext uri="{FF2B5EF4-FFF2-40B4-BE49-F238E27FC236}">
                <a16:creationId xmlns:a16="http://schemas.microsoft.com/office/drawing/2014/main" id="{7CFB6A2E-3C54-A356-1DFF-3D12D287D81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698641" y="624159"/>
            <a:ext cx="5807559" cy="5807559"/>
          </a:xfrm>
          <a:prstGeom prst="rect">
            <a:avLst/>
          </a:prstGeom>
        </p:spPr>
      </p:pic>
      <p:sp>
        <p:nvSpPr>
          <p:cNvPr id="6" name="TextBox 10">
            <a:extLst>
              <a:ext uri="{FF2B5EF4-FFF2-40B4-BE49-F238E27FC236}">
                <a16:creationId xmlns:a16="http://schemas.microsoft.com/office/drawing/2014/main" id="{B09C44B9-9609-0095-6F2D-12395D980113}"/>
              </a:ext>
            </a:extLst>
          </p:cNvPr>
          <p:cNvSpPr txBox="1"/>
          <p:nvPr/>
        </p:nvSpPr>
        <p:spPr>
          <a:xfrm>
            <a:off x="5813683" y="2266923"/>
            <a:ext cx="1927893" cy="969496"/>
          </a:xfrm>
          <a:prstGeom prst="rect">
            <a:avLst/>
          </a:prstGeom>
        </p:spPr>
        <p:txBody>
          <a:bodyPr lIns="0" tIns="0" rIns="0" bIns="0" rtlCol="0" anchor="t">
            <a:spAutoFit/>
          </a:bodyPr>
          <a:lstStyle/>
          <a:p>
            <a:pPr algn="ctr"/>
            <a:r>
              <a:rPr lang="fr-CA" sz="2100" dirty="0">
                <a:solidFill>
                  <a:srgbClr val="F3F3F3"/>
                </a:solidFill>
              </a:rPr>
              <a:t>Adaptation </a:t>
            </a:r>
            <a:br>
              <a:rPr lang="fr-CA" sz="2100" dirty="0">
                <a:solidFill>
                  <a:srgbClr val="F3F3F3"/>
                </a:solidFill>
              </a:rPr>
            </a:br>
            <a:r>
              <a:rPr lang="fr-CA" sz="2100" dirty="0">
                <a:solidFill>
                  <a:srgbClr val="F3F3F3"/>
                </a:solidFill>
              </a:rPr>
              <a:t>du plan municipal</a:t>
            </a:r>
            <a:endParaRPr lang="fr-CA" sz="2100" dirty="0"/>
          </a:p>
        </p:txBody>
      </p:sp>
      <p:sp>
        <p:nvSpPr>
          <p:cNvPr id="7" name="TextBox 11">
            <a:extLst>
              <a:ext uri="{FF2B5EF4-FFF2-40B4-BE49-F238E27FC236}">
                <a16:creationId xmlns:a16="http://schemas.microsoft.com/office/drawing/2014/main" id="{28C52C8B-122B-AE70-D579-9B91EFC4F086}"/>
              </a:ext>
            </a:extLst>
          </p:cNvPr>
          <p:cNvSpPr txBox="1"/>
          <p:nvPr/>
        </p:nvSpPr>
        <p:spPr>
          <a:xfrm>
            <a:off x="8714764" y="1782175"/>
            <a:ext cx="2817753" cy="969496"/>
          </a:xfrm>
          <a:prstGeom prst="rect">
            <a:avLst/>
          </a:prstGeom>
        </p:spPr>
        <p:txBody>
          <a:bodyPr lIns="0" tIns="0" rIns="0" bIns="0" rtlCol="0" anchor="t">
            <a:spAutoFit/>
          </a:bodyPr>
          <a:lstStyle/>
          <a:p>
            <a:pPr algn="ctr"/>
            <a:r>
              <a:rPr lang="fr-CA" sz="2100" dirty="0"/>
              <a:t>Définition des </a:t>
            </a:r>
            <a:br>
              <a:rPr lang="fr-CA" sz="2100" dirty="0"/>
            </a:br>
            <a:r>
              <a:rPr lang="fr-CA" sz="2100" dirty="0"/>
              <a:t>besoins de la municipalité</a:t>
            </a:r>
          </a:p>
        </p:txBody>
      </p:sp>
      <p:sp>
        <p:nvSpPr>
          <p:cNvPr id="8" name="TextBox 12">
            <a:extLst>
              <a:ext uri="{FF2B5EF4-FFF2-40B4-BE49-F238E27FC236}">
                <a16:creationId xmlns:a16="http://schemas.microsoft.com/office/drawing/2014/main" id="{6516555E-4318-3E62-67C7-7A3E5152BE68}"/>
              </a:ext>
            </a:extLst>
          </p:cNvPr>
          <p:cNvSpPr txBox="1"/>
          <p:nvPr/>
        </p:nvSpPr>
        <p:spPr>
          <a:xfrm>
            <a:off x="7193544" y="5074378"/>
            <a:ext cx="2495579" cy="646331"/>
          </a:xfrm>
          <a:prstGeom prst="rect">
            <a:avLst/>
          </a:prstGeom>
        </p:spPr>
        <p:txBody>
          <a:bodyPr wrap="square" lIns="0" tIns="0" rIns="0" bIns="0" rtlCol="0" anchor="t">
            <a:spAutoFit/>
          </a:bodyPr>
          <a:lstStyle/>
          <a:p>
            <a:pPr algn="ctr"/>
            <a:r>
              <a:rPr lang="fr-CA" sz="2100" dirty="0">
                <a:solidFill>
                  <a:srgbClr val="F3F3F3"/>
                </a:solidFill>
              </a:rPr>
              <a:t>Élaboration du plan municipal</a:t>
            </a:r>
          </a:p>
        </p:txBody>
      </p:sp>
      <p:pic>
        <p:nvPicPr>
          <p:cNvPr id="3" name="Picture 2" descr="Cette icône représente la silhouette de deux personnes des épaules à la tête avec des bulles de conversation qui se chevauchent.">
            <a:extLst>
              <a:ext uri="{FF2B5EF4-FFF2-40B4-BE49-F238E27FC236}">
                <a16:creationId xmlns:a16="http://schemas.microsoft.com/office/drawing/2014/main" id="{45DDC38A-42B7-D333-7B1A-DCA2F97D22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9" name="Picture 8" descr="Cette icône représente un mégaphone avec des lignes représentant la parole.">
            <a:extLst>
              <a:ext uri="{FF2B5EF4-FFF2-40B4-BE49-F238E27FC236}">
                <a16:creationId xmlns:a16="http://schemas.microsoft.com/office/drawing/2014/main" id="{E81EA7A1-BEF5-1C57-CA89-4F3DCDE07F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187" y="165280"/>
            <a:ext cx="668800" cy="668800"/>
          </a:xfrm>
          <a:prstGeom prst="rect">
            <a:avLst/>
          </a:prstGeom>
        </p:spPr>
      </p:pic>
    </p:spTree>
    <p:extLst>
      <p:ext uri="{BB962C8B-B14F-4D97-AF65-F5344CB8AC3E}">
        <p14:creationId xmlns:p14="http://schemas.microsoft.com/office/powerpoint/2010/main" val="408791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6774-5685-ACDE-4AA3-AF13C1575C94}"/>
              </a:ext>
            </a:extLst>
          </p:cNvPr>
          <p:cNvSpPr>
            <a:spLocks noGrp="1"/>
          </p:cNvSpPr>
          <p:nvPr>
            <p:ph type="title"/>
          </p:nvPr>
        </p:nvSpPr>
        <p:spPr>
          <a:xfrm>
            <a:off x="630464" y="1044539"/>
            <a:ext cx="10515600" cy="1125937"/>
          </a:xfrm>
        </p:spPr>
        <p:txBody>
          <a:bodyPr>
            <a:normAutofit fontScale="90000"/>
          </a:bodyPr>
          <a:lstStyle/>
          <a:p>
            <a:r>
              <a:rPr lang="fr-CA" sz="3100" dirty="0"/>
              <a:t>Réflexion 360</a:t>
            </a:r>
            <a:br>
              <a:rPr lang="fr-CA" sz="3100" dirty="0"/>
            </a:br>
            <a:r>
              <a:rPr lang="fr-CA" dirty="0"/>
              <a:t>Planification d’une municipalité prospère</a:t>
            </a:r>
          </a:p>
        </p:txBody>
      </p:sp>
      <p:sp>
        <p:nvSpPr>
          <p:cNvPr id="3" name="Content Placeholder 2">
            <a:extLst>
              <a:ext uri="{FF2B5EF4-FFF2-40B4-BE49-F238E27FC236}">
                <a16:creationId xmlns:a16="http://schemas.microsoft.com/office/drawing/2014/main" id="{B5B7D65D-4D76-A4F7-573A-F20D354EC80B}"/>
              </a:ext>
            </a:extLst>
          </p:cNvPr>
          <p:cNvSpPr>
            <a:spLocks noGrp="1"/>
          </p:cNvSpPr>
          <p:nvPr>
            <p:ph sz="half" idx="2"/>
          </p:nvPr>
        </p:nvSpPr>
        <p:spPr>
          <a:xfrm>
            <a:off x="5340368" y="2314937"/>
            <a:ext cx="5961486" cy="3985706"/>
          </a:xfrm>
        </p:spPr>
        <p:txBody>
          <a:bodyPr>
            <a:spAutoFit/>
          </a:bodyPr>
          <a:lstStyle/>
          <a:p>
            <a:pPr marL="0" indent="0">
              <a:lnSpc>
                <a:spcPct val="100000"/>
              </a:lnSpc>
              <a:spcBef>
                <a:spcPts val="300"/>
              </a:spcBef>
              <a:spcAft>
                <a:spcPts val="300"/>
              </a:spcAft>
              <a:buNone/>
            </a:pPr>
            <a:r>
              <a:rPr lang="fr-CA" b="1" dirty="0"/>
              <a:t>Définir les services essentiels</a:t>
            </a:r>
          </a:p>
          <a:p>
            <a:pPr marL="0" indent="0">
              <a:lnSpc>
                <a:spcPct val="100000"/>
              </a:lnSpc>
              <a:spcBef>
                <a:spcPts val="300"/>
              </a:spcBef>
              <a:spcAft>
                <a:spcPts val="300"/>
              </a:spcAft>
              <a:buNone/>
            </a:pPr>
            <a:r>
              <a:rPr lang="fr-CA" sz="1600" dirty="0"/>
              <a:t>Évaluer les besoins de la collectivité et déterminer les services à fournir pour lui assurer un avenir prospère et durable.</a:t>
            </a:r>
          </a:p>
          <a:p>
            <a:pPr marL="0" indent="0">
              <a:lnSpc>
                <a:spcPct val="100000"/>
              </a:lnSpc>
              <a:spcBef>
                <a:spcPts val="300"/>
              </a:spcBef>
              <a:spcAft>
                <a:spcPts val="300"/>
              </a:spcAft>
              <a:buNone/>
            </a:pPr>
            <a:endParaRPr lang="fr-CA" sz="1600" dirty="0"/>
          </a:p>
          <a:p>
            <a:pPr marL="0" indent="0">
              <a:lnSpc>
                <a:spcPct val="100000"/>
              </a:lnSpc>
              <a:spcBef>
                <a:spcPts val="300"/>
              </a:spcBef>
              <a:spcAft>
                <a:spcPts val="300"/>
              </a:spcAft>
              <a:buNone/>
            </a:pPr>
            <a:r>
              <a:rPr lang="fr-CA" b="1" dirty="0"/>
              <a:t>Mobiliser les parties prenantes</a:t>
            </a:r>
          </a:p>
          <a:p>
            <a:pPr marL="0" indent="0">
              <a:lnSpc>
                <a:spcPct val="100000"/>
              </a:lnSpc>
              <a:spcBef>
                <a:spcPts val="300"/>
              </a:spcBef>
              <a:spcAft>
                <a:spcPts val="300"/>
              </a:spcAft>
              <a:buNone/>
            </a:pPr>
            <a:r>
              <a:rPr lang="fr-CA" sz="1600" dirty="0"/>
              <a:t>Collaborer avec tous les intervenants de la collectivité afin que le plan municipal tienne compte de tous les points de vue.</a:t>
            </a:r>
          </a:p>
          <a:p>
            <a:pPr marL="0" indent="0">
              <a:lnSpc>
                <a:spcPct val="100000"/>
              </a:lnSpc>
              <a:spcBef>
                <a:spcPts val="300"/>
              </a:spcBef>
              <a:spcAft>
                <a:spcPts val="300"/>
              </a:spcAft>
              <a:buNone/>
            </a:pPr>
            <a:endParaRPr lang="fr-CA" sz="1600" dirty="0"/>
          </a:p>
          <a:p>
            <a:pPr marL="0" indent="0">
              <a:lnSpc>
                <a:spcPct val="100000"/>
              </a:lnSpc>
              <a:spcBef>
                <a:spcPts val="300"/>
              </a:spcBef>
              <a:spcAft>
                <a:spcPts val="300"/>
              </a:spcAft>
              <a:buNone/>
            </a:pPr>
            <a:r>
              <a:rPr lang="fr-CA" b="1" dirty="0"/>
              <a:t>Équilibrer les objectifs à court et </a:t>
            </a:r>
            <a:br>
              <a:rPr lang="fr-CA" b="1" dirty="0"/>
            </a:br>
            <a:r>
              <a:rPr lang="fr-CA" b="1" dirty="0"/>
              <a:t>à long terme</a:t>
            </a:r>
          </a:p>
          <a:p>
            <a:pPr marL="0" indent="0">
              <a:lnSpc>
                <a:spcPct val="100000"/>
              </a:lnSpc>
              <a:spcBef>
                <a:spcPts val="300"/>
              </a:spcBef>
              <a:spcAft>
                <a:spcPts val="300"/>
              </a:spcAft>
              <a:buNone/>
            </a:pPr>
            <a:r>
              <a:rPr lang="fr-CA" sz="1600" dirty="0"/>
              <a:t>Intégrer les initiatives à court terme aux stratégies à long terme pour assurer la durabilité du développement et de la croissance.</a:t>
            </a:r>
          </a:p>
        </p:txBody>
      </p:sp>
      <p:sp>
        <p:nvSpPr>
          <p:cNvPr id="10" name="AutoShape 8">
            <a:extLst>
              <a:ext uri="{FF2B5EF4-FFF2-40B4-BE49-F238E27FC236}">
                <a16:creationId xmlns:a16="http://schemas.microsoft.com/office/drawing/2014/main" id="{A76CD704-875A-FE82-F1CA-4A4AF3C02F69}"/>
              </a:ext>
            </a:extLst>
          </p:cNvPr>
          <p:cNvSpPr/>
          <p:nvPr/>
        </p:nvSpPr>
        <p:spPr>
          <a:xfrm>
            <a:off x="5340368" y="3490301"/>
            <a:ext cx="5961486" cy="0"/>
          </a:xfrm>
          <a:prstGeom prst="line">
            <a:avLst/>
          </a:prstGeom>
          <a:ln w="9525" cap="flat">
            <a:solidFill>
              <a:srgbClr val="000000"/>
            </a:solidFill>
            <a:prstDash val="solid"/>
            <a:headEnd type="none" w="sm" len="sm"/>
            <a:tailEnd type="none" w="sm" len="sm"/>
          </a:ln>
        </p:spPr>
        <p:txBody>
          <a:bodyPr/>
          <a:lstStyle/>
          <a:p>
            <a:endParaRPr lang="fr-CA" dirty="0"/>
          </a:p>
        </p:txBody>
      </p:sp>
      <p:grpSp>
        <p:nvGrpSpPr>
          <p:cNvPr id="12" name="Group 10" descr="Cette image représente un poteau directionnel avec cinq panneaux intitulés plan A, B, C, D et E, qui pointent tous dans des directions différentes.">
            <a:extLst>
              <a:ext uri="{FF2B5EF4-FFF2-40B4-BE49-F238E27FC236}">
                <a16:creationId xmlns:a16="http://schemas.microsoft.com/office/drawing/2014/main" id="{72426CDE-3F04-22EB-9995-93CB4FFFD18D}"/>
              </a:ext>
            </a:extLst>
          </p:cNvPr>
          <p:cNvGrpSpPr>
            <a:grpSpLocks noChangeAspect="1"/>
          </p:cNvGrpSpPr>
          <p:nvPr/>
        </p:nvGrpSpPr>
        <p:grpSpPr>
          <a:xfrm>
            <a:off x="1160698" y="3196903"/>
            <a:ext cx="3481596" cy="3014905"/>
            <a:chOff x="0" y="0"/>
            <a:chExt cx="4282440" cy="3708400"/>
          </a:xfrm>
        </p:grpSpPr>
        <p:sp>
          <p:nvSpPr>
            <p:cNvPr id="13" name="Freeform 11">
              <a:extLst>
                <a:ext uri="{FF2B5EF4-FFF2-40B4-BE49-F238E27FC236}">
                  <a16:creationId xmlns:a16="http://schemas.microsoft.com/office/drawing/2014/main" id="{4E2B4A1B-76CD-B47D-DE18-6437A5CE7D7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29" name="Group 7">
            <a:extLst>
              <a:ext uri="{FF2B5EF4-FFF2-40B4-BE49-F238E27FC236}">
                <a16:creationId xmlns:a16="http://schemas.microsoft.com/office/drawing/2014/main" id="{BC48A3D9-047B-A94D-F83B-39CED3E5210C}"/>
              </a:ext>
            </a:extLst>
          </p:cNvPr>
          <p:cNvGrpSpPr/>
          <p:nvPr/>
        </p:nvGrpSpPr>
        <p:grpSpPr>
          <a:xfrm rot="10800000">
            <a:off x="1858773" y="2735994"/>
            <a:ext cx="1205362" cy="1043849"/>
            <a:chOff x="0" y="0"/>
            <a:chExt cx="3619627" cy="3134614"/>
          </a:xfrm>
        </p:grpSpPr>
        <p:sp>
          <p:nvSpPr>
            <p:cNvPr id="30" name="Freeform 8">
              <a:extLst>
                <a:ext uri="{FF2B5EF4-FFF2-40B4-BE49-F238E27FC236}">
                  <a16:creationId xmlns:a16="http://schemas.microsoft.com/office/drawing/2014/main" id="{540D7535-8D51-1CBF-B18A-2E65B6E32B8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sp>
        <p:nvSpPr>
          <p:cNvPr id="31" name="AutoShape 8">
            <a:extLst>
              <a:ext uri="{FF2B5EF4-FFF2-40B4-BE49-F238E27FC236}">
                <a16:creationId xmlns:a16="http://schemas.microsoft.com/office/drawing/2014/main" id="{DEC8BCA4-D26C-ED97-845E-C220984D9C67}"/>
              </a:ext>
            </a:extLst>
          </p:cNvPr>
          <p:cNvSpPr/>
          <p:nvPr/>
        </p:nvSpPr>
        <p:spPr>
          <a:xfrm>
            <a:off x="5340368" y="4810125"/>
            <a:ext cx="5961486" cy="0"/>
          </a:xfrm>
          <a:prstGeom prst="line">
            <a:avLst/>
          </a:prstGeom>
          <a:ln w="9525" cap="flat">
            <a:solidFill>
              <a:srgbClr val="000000"/>
            </a:solidFill>
            <a:prstDash val="solid"/>
            <a:headEnd type="none" w="sm" len="sm"/>
            <a:tailEnd type="none" w="sm" len="sm"/>
          </a:ln>
        </p:spPr>
        <p:txBody>
          <a:bodyPr/>
          <a:lstStyle/>
          <a:p>
            <a:endParaRPr lang="fr-CA" dirty="0"/>
          </a:p>
        </p:txBody>
      </p:sp>
      <p:pic>
        <p:nvPicPr>
          <p:cNvPr id="5" name="Picture 4" descr="Cette icône représente la silhouette de deux personnes des épaules à la tête avec des bulles de conversation qui se chevauchent.">
            <a:extLst>
              <a:ext uri="{FF2B5EF4-FFF2-40B4-BE49-F238E27FC236}">
                <a16:creationId xmlns:a16="http://schemas.microsoft.com/office/drawing/2014/main" id="{AB48BFCD-873A-9E1F-6125-7915B252CF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62879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7722-427B-4ADC-CF85-D325282D80B2}"/>
              </a:ext>
            </a:extLst>
          </p:cNvPr>
          <p:cNvSpPr>
            <a:spLocks noGrp="1"/>
          </p:cNvSpPr>
          <p:nvPr>
            <p:ph type="title"/>
          </p:nvPr>
        </p:nvSpPr>
        <p:spPr>
          <a:xfrm>
            <a:off x="630464" y="1044539"/>
            <a:ext cx="10515600" cy="1153234"/>
          </a:xfrm>
        </p:spPr>
        <p:txBody>
          <a:bodyPr>
            <a:normAutofit fontScale="90000"/>
          </a:bodyPr>
          <a:lstStyle/>
          <a:p>
            <a:r>
              <a:rPr lang="fr-CA" sz="3100" dirty="0"/>
              <a:t>Réflexion globale</a:t>
            </a:r>
            <a:br>
              <a:rPr lang="fr-CA" sz="3100" dirty="0"/>
            </a:br>
            <a:r>
              <a:rPr lang="fr-CA" dirty="0"/>
              <a:t>Élaboration de la vision municipale</a:t>
            </a:r>
          </a:p>
        </p:txBody>
      </p:sp>
      <p:sp>
        <p:nvSpPr>
          <p:cNvPr id="8" name="Content Placeholder 7">
            <a:extLst>
              <a:ext uri="{FF2B5EF4-FFF2-40B4-BE49-F238E27FC236}">
                <a16:creationId xmlns:a16="http://schemas.microsoft.com/office/drawing/2014/main" id="{AD8AD843-CD7C-96D3-BB98-CE1BF442B6D1}"/>
              </a:ext>
            </a:extLst>
          </p:cNvPr>
          <p:cNvSpPr>
            <a:spLocks noGrp="1"/>
          </p:cNvSpPr>
          <p:nvPr>
            <p:ph sz="half" idx="2"/>
          </p:nvPr>
        </p:nvSpPr>
        <p:spPr>
          <a:xfrm>
            <a:off x="5340367" y="2314937"/>
            <a:ext cx="5805697" cy="3862596"/>
          </a:xfrm>
        </p:spPr>
        <p:txBody>
          <a:bodyPr wrap="square">
            <a:spAutoFit/>
          </a:bodyPr>
          <a:lstStyle/>
          <a:p>
            <a:pPr marL="0" indent="0">
              <a:lnSpc>
                <a:spcPct val="100000"/>
              </a:lnSpc>
              <a:spcBef>
                <a:spcPts val="300"/>
              </a:spcBef>
              <a:spcAft>
                <a:spcPts val="300"/>
              </a:spcAft>
              <a:buNone/>
            </a:pPr>
            <a:r>
              <a:rPr lang="fr-CA" b="1" dirty="0"/>
              <a:t>Fixer l’ordre de priorité des projets</a:t>
            </a:r>
          </a:p>
          <a:p>
            <a:pPr marL="0" indent="0">
              <a:lnSpc>
                <a:spcPct val="100000"/>
              </a:lnSpc>
              <a:spcBef>
                <a:spcPts val="300"/>
              </a:spcBef>
              <a:spcAft>
                <a:spcPts val="300"/>
              </a:spcAft>
              <a:buNone/>
            </a:pPr>
            <a:r>
              <a:rPr lang="fr-CA" sz="1600" dirty="0"/>
              <a:t>Évaluer les risques et hiérarchiser les initiatives en fonction </a:t>
            </a:r>
            <a:br>
              <a:rPr lang="fr-CA" sz="1600" dirty="0"/>
            </a:br>
            <a:r>
              <a:rPr lang="fr-CA" sz="1600" dirty="0"/>
              <a:t>des besoins de la collectivité, des ressources disponibles </a:t>
            </a:r>
            <a:br>
              <a:rPr lang="fr-CA" sz="1600" dirty="0"/>
            </a:br>
            <a:r>
              <a:rPr lang="fr-CA" sz="1600" dirty="0"/>
              <a:t>et des résultats attendus.</a:t>
            </a:r>
          </a:p>
          <a:p>
            <a:pPr marL="0" indent="0">
              <a:lnSpc>
                <a:spcPct val="100000"/>
              </a:lnSpc>
              <a:spcBef>
                <a:spcPts val="300"/>
              </a:spcBef>
              <a:spcAft>
                <a:spcPts val="300"/>
              </a:spcAft>
              <a:buNone/>
            </a:pPr>
            <a:endParaRPr lang="fr-CA" sz="1600" dirty="0"/>
          </a:p>
          <a:p>
            <a:pPr marL="0" indent="0">
              <a:lnSpc>
                <a:spcPct val="100000"/>
              </a:lnSpc>
              <a:spcBef>
                <a:spcPts val="300"/>
              </a:spcBef>
              <a:spcAft>
                <a:spcPts val="300"/>
              </a:spcAft>
              <a:buNone/>
            </a:pPr>
            <a:r>
              <a:rPr lang="fr-CA" b="1" dirty="0"/>
              <a:t>Former des partenariats</a:t>
            </a:r>
          </a:p>
          <a:p>
            <a:pPr marL="0" indent="0">
              <a:lnSpc>
                <a:spcPct val="100000"/>
              </a:lnSpc>
              <a:spcBef>
                <a:spcPts val="300"/>
              </a:spcBef>
              <a:spcAft>
                <a:spcPts val="300"/>
              </a:spcAft>
              <a:buNone/>
            </a:pPr>
            <a:r>
              <a:rPr lang="fr-CA" sz="1600" dirty="0"/>
              <a:t>Collaborer avec des partenaires des secteurs public, privé et sans but lucratif pour maximiser les ressources et l’expertise.</a:t>
            </a:r>
          </a:p>
          <a:p>
            <a:pPr marL="0" indent="0">
              <a:lnSpc>
                <a:spcPct val="100000"/>
              </a:lnSpc>
              <a:spcBef>
                <a:spcPts val="300"/>
              </a:spcBef>
              <a:spcAft>
                <a:spcPts val="300"/>
              </a:spcAft>
              <a:buNone/>
            </a:pPr>
            <a:endParaRPr lang="fr-CA" sz="1600" dirty="0"/>
          </a:p>
          <a:p>
            <a:pPr marL="0" indent="0">
              <a:lnSpc>
                <a:spcPct val="100000"/>
              </a:lnSpc>
              <a:spcBef>
                <a:spcPts val="300"/>
              </a:spcBef>
              <a:spcAft>
                <a:spcPts val="300"/>
              </a:spcAft>
              <a:buNone/>
            </a:pPr>
            <a:r>
              <a:rPr lang="fr-CA" b="1" dirty="0"/>
              <a:t>Surveiller les progrès</a:t>
            </a:r>
          </a:p>
          <a:p>
            <a:pPr marL="0" indent="0">
              <a:lnSpc>
                <a:spcPct val="100000"/>
              </a:lnSpc>
              <a:spcBef>
                <a:spcPts val="300"/>
              </a:spcBef>
              <a:spcAft>
                <a:spcPts val="300"/>
              </a:spcAft>
              <a:buNone/>
            </a:pPr>
            <a:r>
              <a:rPr lang="fr-CA" sz="1600" dirty="0"/>
              <a:t>Établir des systèmes efficaces de gestion de projets et de suivi pour surveiller l’exécution et la reddition de comptes.</a:t>
            </a:r>
          </a:p>
        </p:txBody>
      </p:sp>
      <p:sp>
        <p:nvSpPr>
          <p:cNvPr id="5" name="AutoShape 8">
            <a:extLst>
              <a:ext uri="{FF2B5EF4-FFF2-40B4-BE49-F238E27FC236}">
                <a16:creationId xmlns:a16="http://schemas.microsoft.com/office/drawing/2014/main" id="{5A598612-F272-4212-B072-235B5DB2C2CC}"/>
              </a:ext>
            </a:extLst>
          </p:cNvPr>
          <p:cNvSpPr/>
          <p:nvPr/>
        </p:nvSpPr>
        <p:spPr>
          <a:xfrm>
            <a:off x="5340368" y="3732555"/>
            <a:ext cx="5696983" cy="0"/>
          </a:xfrm>
          <a:prstGeom prst="line">
            <a:avLst/>
          </a:prstGeom>
          <a:ln w="9525" cap="flat">
            <a:solidFill>
              <a:srgbClr val="000000"/>
            </a:solidFill>
            <a:prstDash val="solid"/>
            <a:headEnd type="none" w="sm" len="sm"/>
            <a:tailEnd type="none" w="sm" len="sm"/>
          </a:ln>
        </p:spPr>
        <p:txBody>
          <a:bodyPr/>
          <a:lstStyle/>
          <a:p>
            <a:endParaRPr lang="fr-CA" dirty="0"/>
          </a:p>
        </p:txBody>
      </p:sp>
      <p:sp>
        <p:nvSpPr>
          <p:cNvPr id="6" name="AutoShape 8">
            <a:extLst>
              <a:ext uri="{FF2B5EF4-FFF2-40B4-BE49-F238E27FC236}">
                <a16:creationId xmlns:a16="http://schemas.microsoft.com/office/drawing/2014/main" id="{577DB94D-6B64-0FAA-C9D4-E50339F11321}"/>
              </a:ext>
            </a:extLst>
          </p:cNvPr>
          <p:cNvSpPr/>
          <p:nvPr/>
        </p:nvSpPr>
        <p:spPr>
          <a:xfrm>
            <a:off x="5340368" y="5055054"/>
            <a:ext cx="5696983" cy="0"/>
          </a:xfrm>
          <a:prstGeom prst="line">
            <a:avLst/>
          </a:prstGeom>
          <a:ln w="9525" cap="flat">
            <a:solidFill>
              <a:srgbClr val="000000"/>
            </a:solidFill>
            <a:prstDash val="solid"/>
            <a:headEnd type="none" w="sm" len="sm"/>
            <a:tailEnd type="none" w="sm" len="sm"/>
          </a:ln>
        </p:spPr>
        <p:txBody>
          <a:bodyPr/>
          <a:lstStyle/>
          <a:p>
            <a:endParaRPr lang="fr-CA" dirty="0"/>
          </a:p>
        </p:txBody>
      </p:sp>
      <p:grpSp>
        <p:nvGrpSpPr>
          <p:cNvPr id="9" name="Group 10" descr="Cette photo montre un homme qui pointe des listes sur un tableau blanc, et trois femmes qui regardent le tableau. ">
            <a:extLst>
              <a:ext uri="{FF2B5EF4-FFF2-40B4-BE49-F238E27FC236}">
                <a16:creationId xmlns:a16="http://schemas.microsoft.com/office/drawing/2014/main" id="{F6CA70E3-00BE-33E3-0C0D-AC8C5AF9BC46}"/>
              </a:ext>
            </a:extLst>
          </p:cNvPr>
          <p:cNvGrpSpPr>
            <a:grpSpLocks noChangeAspect="1"/>
          </p:cNvGrpSpPr>
          <p:nvPr/>
        </p:nvGrpSpPr>
        <p:grpSpPr>
          <a:xfrm>
            <a:off x="1154649" y="3191665"/>
            <a:ext cx="3487645" cy="3020143"/>
            <a:chOff x="0" y="0"/>
            <a:chExt cx="4282440" cy="3708400"/>
          </a:xfrm>
        </p:grpSpPr>
        <p:sp>
          <p:nvSpPr>
            <p:cNvPr id="10" name="Freeform 11">
              <a:extLst>
                <a:ext uri="{FF2B5EF4-FFF2-40B4-BE49-F238E27FC236}">
                  <a16:creationId xmlns:a16="http://schemas.microsoft.com/office/drawing/2014/main" id="{A27E980D-C5DC-514F-4CA8-F64256F12EE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11" name="Group 7">
            <a:extLst>
              <a:ext uri="{FF2B5EF4-FFF2-40B4-BE49-F238E27FC236}">
                <a16:creationId xmlns:a16="http://schemas.microsoft.com/office/drawing/2014/main" id="{58EB636D-677F-050F-5405-A263124440BB}"/>
              </a:ext>
            </a:extLst>
          </p:cNvPr>
          <p:cNvGrpSpPr/>
          <p:nvPr/>
        </p:nvGrpSpPr>
        <p:grpSpPr>
          <a:xfrm rot="10800000">
            <a:off x="1858773" y="2735994"/>
            <a:ext cx="1205362" cy="1043849"/>
            <a:chOff x="0" y="0"/>
            <a:chExt cx="3619627" cy="3134614"/>
          </a:xfrm>
        </p:grpSpPr>
        <p:sp>
          <p:nvSpPr>
            <p:cNvPr id="12" name="Freeform 8">
              <a:extLst>
                <a:ext uri="{FF2B5EF4-FFF2-40B4-BE49-F238E27FC236}">
                  <a16:creationId xmlns:a16="http://schemas.microsoft.com/office/drawing/2014/main" id="{F1C5837E-FCC7-7A0E-99A9-22E1D797611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pic>
        <p:nvPicPr>
          <p:cNvPr id="4" name="Picture 3" descr="Cette icône représente la silhouette de deux personnes des épaules à la tête avec des bulles de conversation qui se chevauchent.">
            <a:extLst>
              <a:ext uri="{FF2B5EF4-FFF2-40B4-BE49-F238E27FC236}">
                <a16:creationId xmlns:a16="http://schemas.microsoft.com/office/drawing/2014/main" id="{AE2DAFA1-C2DC-64B1-11F7-27E81BDA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175973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B873-E1E9-0725-CC2B-9B17FBF2450E}"/>
              </a:ext>
            </a:extLst>
          </p:cNvPr>
          <p:cNvSpPr>
            <a:spLocks noGrp="1"/>
          </p:cNvSpPr>
          <p:nvPr>
            <p:ph type="title"/>
          </p:nvPr>
        </p:nvSpPr>
        <p:spPr>
          <a:xfrm>
            <a:off x="630464" y="1044000"/>
            <a:ext cx="10515600" cy="1066446"/>
          </a:xfrm>
        </p:spPr>
        <p:txBody>
          <a:bodyPr/>
          <a:lstStyle/>
          <a:p>
            <a:r>
              <a:rPr lang="fr-CA" altLang="fr-FR" sz="2800" b="1" dirty="0">
                <a:solidFill>
                  <a:srgbClr val="000000"/>
                </a:solidFill>
              </a:rPr>
              <a:t>Réflexion globale</a:t>
            </a:r>
            <a:br>
              <a:rPr lang="fr-CA" altLang="fr-FR" sz="2800" b="1" dirty="0">
                <a:solidFill>
                  <a:srgbClr val="000000"/>
                </a:solidFill>
              </a:rPr>
            </a:br>
            <a:r>
              <a:rPr lang="fr-CA" sz="4900" dirty="0"/>
              <a:t>Pour des collectivités durables</a:t>
            </a:r>
          </a:p>
        </p:txBody>
      </p:sp>
      <p:sp>
        <p:nvSpPr>
          <p:cNvPr id="10" name="Content Placeholder 9">
            <a:extLst>
              <a:ext uri="{FF2B5EF4-FFF2-40B4-BE49-F238E27FC236}">
                <a16:creationId xmlns:a16="http://schemas.microsoft.com/office/drawing/2014/main" id="{C727E9CE-6FD4-28FE-51B7-C180D6BC1940}"/>
              </a:ext>
            </a:extLst>
          </p:cNvPr>
          <p:cNvSpPr>
            <a:spLocks noGrp="1"/>
          </p:cNvSpPr>
          <p:nvPr>
            <p:ph sz="half" idx="2"/>
          </p:nvPr>
        </p:nvSpPr>
        <p:spPr>
          <a:xfrm>
            <a:off x="5340365" y="2314937"/>
            <a:ext cx="6122291" cy="3862596"/>
          </a:xfrm>
        </p:spPr>
        <p:txBody>
          <a:bodyPr/>
          <a:lstStyle/>
          <a:p>
            <a:pPr marL="0" indent="0">
              <a:lnSpc>
                <a:spcPct val="100000"/>
              </a:lnSpc>
              <a:spcBef>
                <a:spcPts val="300"/>
              </a:spcBef>
              <a:spcAft>
                <a:spcPts val="300"/>
              </a:spcAft>
              <a:buFont typeface="Arial" panose="020B0604020202020204" pitchFamily="34" charset="0"/>
              <a:buNone/>
            </a:pPr>
            <a:r>
              <a:rPr lang="fr-CA" b="1" dirty="0"/>
              <a:t>Adaptation aux changements</a:t>
            </a:r>
          </a:p>
          <a:p>
            <a:pPr marL="0" indent="0">
              <a:lnSpc>
                <a:spcPct val="100000"/>
              </a:lnSpc>
              <a:spcBef>
                <a:spcPts val="300"/>
              </a:spcBef>
              <a:spcAft>
                <a:spcPts val="300"/>
              </a:spcAft>
              <a:buFont typeface="Arial" panose="020B0604020202020204" pitchFamily="34" charset="0"/>
              <a:buNone/>
            </a:pPr>
            <a:r>
              <a:rPr lang="fr-CA" sz="1600" dirty="0"/>
              <a:t>Ajuster les niveaux de service et réorienter les actifs en fonction des fluctuations démographiques et des besoins de la collectivité.</a:t>
            </a:r>
          </a:p>
          <a:p>
            <a:pPr marL="0" indent="0">
              <a:lnSpc>
                <a:spcPct val="100000"/>
              </a:lnSpc>
              <a:spcBef>
                <a:spcPts val="300"/>
              </a:spcBef>
              <a:spcAft>
                <a:spcPts val="300"/>
              </a:spcAft>
              <a:buFont typeface="Arial" panose="020B0604020202020204" pitchFamily="34" charset="0"/>
              <a:buNone/>
            </a:pPr>
            <a:endParaRPr lang="fr-CA" sz="1600" dirty="0"/>
          </a:p>
          <a:p>
            <a:pPr marL="0" indent="0">
              <a:lnSpc>
                <a:spcPct val="100000"/>
              </a:lnSpc>
              <a:spcBef>
                <a:spcPts val="300"/>
              </a:spcBef>
              <a:spcAft>
                <a:spcPts val="300"/>
              </a:spcAft>
              <a:buFont typeface="Arial" panose="020B0604020202020204" pitchFamily="34" charset="0"/>
              <a:buNone/>
            </a:pPr>
            <a:r>
              <a:rPr lang="fr-CA" b="1" dirty="0"/>
              <a:t>Gestion et entretien des actifs</a:t>
            </a:r>
          </a:p>
          <a:p>
            <a:pPr marL="0" indent="0">
              <a:lnSpc>
                <a:spcPct val="100000"/>
              </a:lnSpc>
              <a:spcBef>
                <a:spcPts val="300"/>
              </a:spcBef>
              <a:spcAft>
                <a:spcPts val="300"/>
              </a:spcAft>
              <a:buFont typeface="Arial" panose="020B0604020202020204" pitchFamily="34" charset="0"/>
              <a:buNone/>
            </a:pPr>
            <a:r>
              <a:rPr lang="fr-CA" sz="1600" dirty="0"/>
              <a:t>Appliquer des stratégies d’entretien pour préserver et prolonger la durée de vie des actifs municipaux.</a:t>
            </a:r>
          </a:p>
          <a:p>
            <a:pPr marL="0" indent="0">
              <a:lnSpc>
                <a:spcPct val="100000"/>
              </a:lnSpc>
              <a:spcBef>
                <a:spcPts val="300"/>
              </a:spcBef>
              <a:spcAft>
                <a:spcPts val="300"/>
              </a:spcAft>
              <a:buFont typeface="Arial" panose="020B0604020202020204" pitchFamily="34" charset="0"/>
              <a:buNone/>
            </a:pPr>
            <a:endParaRPr lang="fr-CA" sz="1600" dirty="0"/>
          </a:p>
          <a:p>
            <a:pPr marL="0" indent="0">
              <a:lnSpc>
                <a:spcPct val="100000"/>
              </a:lnSpc>
              <a:spcBef>
                <a:spcPts val="300"/>
              </a:spcBef>
              <a:spcAft>
                <a:spcPts val="300"/>
              </a:spcAft>
              <a:buFont typeface="Arial" panose="020B0604020202020204" pitchFamily="34" charset="0"/>
              <a:buNone/>
            </a:pPr>
            <a:r>
              <a:rPr lang="fr-CA" b="1" dirty="0"/>
              <a:t>Mobilisation continuelle de la collectivité</a:t>
            </a:r>
          </a:p>
          <a:p>
            <a:pPr marL="0" indent="0">
              <a:lnSpc>
                <a:spcPct val="100000"/>
              </a:lnSpc>
              <a:spcBef>
                <a:spcPts val="300"/>
              </a:spcBef>
              <a:spcAft>
                <a:spcPts val="300"/>
              </a:spcAft>
              <a:buFont typeface="Arial" panose="020B0604020202020204" pitchFamily="34" charset="0"/>
              <a:buNone/>
            </a:pPr>
            <a:r>
              <a:rPr lang="fr-CA" sz="1600" dirty="0"/>
              <a:t>Encourager la participation active de la collectivité aux</a:t>
            </a:r>
            <a:br>
              <a:rPr lang="fr-CA" sz="1600" dirty="0"/>
            </a:br>
            <a:r>
              <a:rPr lang="fr-CA" sz="1600" dirty="0"/>
              <a:t>processus décisionnels afin de bien réagir à l’évolution </a:t>
            </a:r>
            <a:br>
              <a:rPr lang="fr-CA" sz="1600" dirty="0"/>
            </a:br>
            <a:r>
              <a:rPr lang="fr-CA" sz="1600" dirty="0"/>
              <a:t>des besoins et des priorités.</a:t>
            </a:r>
          </a:p>
        </p:txBody>
      </p:sp>
      <p:sp>
        <p:nvSpPr>
          <p:cNvPr id="5" name="AutoShape 8">
            <a:extLst>
              <a:ext uri="{FF2B5EF4-FFF2-40B4-BE49-F238E27FC236}">
                <a16:creationId xmlns:a16="http://schemas.microsoft.com/office/drawing/2014/main" id="{374171FE-90B8-E3D5-0D7F-6332A613EC6D}"/>
              </a:ext>
            </a:extLst>
          </p:cNvPr>
          <p:cNvSpPr/>
          <p:nvPr/>
        </p:nvSpPr>
        <p:spPr>
          <a:xfrm>
            <a:off x="5340368" y="3503949"/>
            <a:ext cx="5961486" cy="0"/>
          </a:xfrm>
          <a:prstGeom prst="line">
            <a:avLst/>
          </a:prstGeom>
          <a:ln w="9525" cap="flat">
            <a:solidFill>
              <a:srgbClr val="000000"/>
            </a:solidFill>
            <a:prstDash val="solid"/>
            <a:headEnd type="none" w="sm" len="sm"/>
            <a:tailEnd type="none" w="sm" len="sm"/>
          </a:ln>
        </p:spPr>
        <p:txBody>
          <a:bodyPr/>
          <a:lstStyle/>
          <a:p>
            <a:endParaRPr lang="fr-CA" dirty="0"/>
          </a:p>
        </p:txBody>
      </p:sp>
      <p:sp>
        <p:nvSpPr>
          <p:cNvPr id="6" name="AutoShape 8">
            <a:extLst>
              <a:ext uri="{FF2B5EF4-FFF2-40B4-BE49-F238E27FC236}">
                <a16:creationId xmlns:a16="http://schemas.microsoft.com/office/drawing/2014/main" id="{CB751C28-4B63-9A49-C9F0-9011C62E5B02}"/>
              </a:ext>
            </a:extLst>
          </p:cNvPr>
          <p:cNvSpPr/>
          <p:nvPr/>
        </p:nvSpPr>
        <p:spPr>
          <a:xfrm>
            <a:off x="5340368" y="4810125"/>
            <a:ext cx="5961486" cy="0"/>
          </a:xfrm>
          <a:prstGeom prst="line">
            <a:avLst/>
          </a:prstGeom>
          <a:ln w="9525" cap="flat">
            <a:solidFill>
              <a:srgbClr val="000000"/>
            </a:solidFill>
            <a:prstDash val="solid"/>
            <a:headEnd type="none" w="sm" len="sm"/>
            <a:tailEnd type="none" w="sm" len="sm"/>
          </a:ln>
        </p:spPr>
        <p:txBody>
          <a:bodyPr/>
          <a:lstStyle/>
          <a:p>
            <a:endParaRPr lang="fr-CA" dirty="0"/>
          </a:p>
        </p:txBody>
      </p:sp>
      <p:pic>
        <p:nvPicPr>
          <p:cNvPr id="15" name="Picture 14" descr="Cette image représente un mégaphone composé de minuscules humains, avec d’autres personnes marchant vers lui de tous les côtés.">
            <a:extLst>
              <a:ext uri="{FF2B5EF4-FFF2-40B4-BE49-F238E27FC236}">
                <a16:creationId xmlns:a16="http://schemas.microsoft.com/office/drawing/2014/main" id="{F21BACC0-6DCA-E6E2-9F2C-0B65C8810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698" y="3196903"/>
            <a:ext cx="3481596" cy="3012378"/>
          </a:xfrm>
          <a:prstGeom prst="rect">
            <a:avLst/>
          </a:prstGeom>
        </p:spPr>
      </p:pic>
      <p:grpSp>
        <p:nvGrpSpPr>
          <p:cNvPr id="12" name="Group 7">
            <a:extLst>
              <a:ext uri="{FF2B5EF4-FFF2-40B4-BE49-F238E27FC236}">
                <a16:creationId xmlns:a16="http://schemas.microsoft.com/office/drawing/2014/main" id="{D2ED1F17-E08E-1A57-0C49-054FC7E4E30C}"/>
              </a:ext>
            </a:extLst>
          </p:cNvPr>
          <p:cNvGrpSpPr/>
          <p:nvPr/>
        </p:nvGrpSpPr>
        <p:grpSpPr>
          <a:xfrm rot="10800000">
            <a:off x="1858773" y="2735994"/>
            <a:ext cx="1205362" cy="1043849"/>
            <a:chOff x="0" y="0"/>
            <a:chExt cx="3619627" cy="3134614"/>
          </a:xfrm>
        </p:grpSpPr>
        <p:sp>
          <p:nvSpPr>
            <p:cNvPr id="13" name="Freeform 8">
              <a:extLst>
                <a:ext uri="{FF2B5EF4-FFF2-40B4-BE49-F238E27FC236}">
                  <a16:creationId xmlns:a16="http://schemas.microsoft.com/office/drawing/2014/main" id="{7C43E118-48E4-913C-04B9-E848B1683F3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pic>
        <p:nvPicPr>
          <p:cNvPr id="4" name="Picture 3" descr="Cette icône représente la silhouette de deux personnes des épaules à la tête avec des bulles de conversation qui se chevauchent.">
            <a:extLst>
              <a:ext uri="{FF2B5EF4-FFF2-40B4-BE49-F238E27FC236}">
                <a16:creationId xmlns:a16="http://schemas.microsoft.com/office/drawing/2014/main" id="{6B21FF1B-2A95-CE71-E8B4-EAC46D1ECA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48075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1622-13C5-47F5-CD0C-09C1D9DF1696}"/>
              </a:ext>
            </a:extLst>
          </p:cNvPr>
          <p:cNvSpPr>
            <a:spLocks noGrp="1"/>
          </p:cNvSpPr>
          <p:nvPr>
            <p:ph type="title"/>
          </p:nvPr>
        </p:nvSpPr>
        <p:spPr/>
        <p:txBody>
          <a:bodyPr anchor="t" anchorCtr="0">
            <a:normAutofit fontScale="90000"/>
          </a:bodyPr>
          <a:lstStyle/>
          <a:p>
            <a:r>
              <a:rPr lang="fr-CA"/>
              <a:t>Gestion des actifs?</a:t>
            </a:r>
            <a:br>
              <a:rPr lang="fr-CA"/>
            </a:br>
            <a:endParaRPr lang="fr-CA"/>
          </a:p>
        </p:txBody>
      </p:sp>
      <p:graphicFrame>
        <p:nvGraphicFramePr>
          <p:cNvPr id="12" name="Table 6">
            <a:extLst>
              <a:ext uri="{FF2B5EF4-FFF2-40B4-BE49-F238E27FC236}">
                <a16:creationId xmlns:a16="http://schemas.microsoft.com/office/drawing/2014/main" id="{01EBA862-7E7E-75AA-BDA4-A540F35CDFB6}"/>
              </a:ext>
            </a:extLst>
          </p:cNvPr>
          <p:cNvGraphicFramePr>
            <a:graphicFrameLocks noGrp="1"/>
          </p:cNvGraphicFramePr>
          <p:nvPr>
            <p:extLst>
              <p:ext uri="{D42A27DB-BD31-4B8C-83A1-F6EECF244321}">
                <p14:modId xmlns:p14="http://schemas.microsoft.com/office/powerpoint/2010/main" val="3418620391"/>
              </p:ext>
            </p:extLst>
          </p:nvPr>
        </p:nvGraphicFramePr>
        <p:xfrm>
          <a:off x="630464" y="2761312"/>
          <a:ext cx="10515600" cy="334823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031750">
                <a:tc>
                  <a:txBody>
                    <a:bodyPr/>
                    <a:lstStyle/>
                    <a:p>
                      <a:pPr algn="ctr">
                        <a:lnSpc>
                          <a:spcPct val="100000"/>
                        </a:lnSpc>
                        <a:defRPr/>
                      </a:pPr>
                      <a:r>
                        <a:rPr lang="fr-CA" sz="2400" b="1" u="none" noProof="0" dirty="0">
                          <a:solidFill>
                            <a:schemeClr val="accent3"/>
                          </a:solidFill>
                          <a:latin typeface="+mn-lt"/>
                        </a:rPr>
                        <a:t>Gestion habituelle </a:t>
                      </a:r>
                      <a:br>
                        <a:rPr lang="fr-CA" sz="2400" b="1" u="none" noProof="0" dirty="0">
                          <a:solidFill>
                            <a:schemeClr val="accent3"/>
                          </a:solidFill>
                          <a:latin typeface="+mn-lt"/>
                        </a:rPr>
                      </a:br>
                      <a:r>
                        <a:rPr lang="fr-CA" sz="2400" b="1" u="none" noProof="0" dirty="0">
                          <a:solidFill>
                            <a:schemeClr val="accent3"/>
                          </a:solidFill>
                          <a:latin typeface="+mn-lt"/>
                        </a:rPr>
                        <a:t>des actifs</a:t>
                      </a: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ts val="5039"/>
                        </a:lnSpc>
                        <a:defRPr/>
                      </a:pPr>
                      <a:r>
                        <a:rPr lang="fr-CA" sz="2400" b="1" u="none" noProof="0" dirty="0">
                          <a:solidFill>
                            <a:schemeClr val="accent3"/>
                          </a:solidFill>
                          <a:latin typeface="+mn-lt"/>
                        </a:rPr>
                        <a:t>Gestion des actifs</a:t>
                      </a: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0"/>
                  </a:ext>
                </a:extLst>
              </a:tr>
              <a:tr h="1031750">
                <a:tc>
                  <a:txBody>
                    <a:bodyPr/>
                    <a:lstStyle/>
                    <a:p>
                      <a:pPr algn="ctr">
                        <a:lnSpc>
                          <a:spcPct val="100000"/>
                        </a:lnSpc>
                      </a:pPr>
                      <a:r>
                        <a:rPr lang="fr-CA" sz="1800" noProof="0" dirty="0">
                          <a:solidFill>
                            <a:srgbClr val="F4F4F4"/>
                          </a:solidFill>
                          <a:latin typeface="+mn-lt"/>
                        </a:rPr>
                        <a:t>Comment assurer le bon</a:t>
                      </a:r>
                      <a:br>
                        <a:rPr lang="fr-CA" sz="1800" noProof="0" dirty="0">
                          <a:solidFill>
                            <a:srgbClr val="F4F4F4"/>
                          </a:solidFill>
                          <a:latin typeface="+mn-lt"/>
                        </a:rPr>
                      </a:br>
                      <a:r>
                        <a:rPr lang="fr-CA" sz="1800" noProof="0" dirty="0">
                          <a:solidFill>
                            <a:srgbClr val="F4F4F4"/>
                          </a:solidFill>
                          <a:latin typeface="+mn-lt"/>
                        </a:rPr>
                        <a:t> fonctionnement des actifs?</a:t>
                      </a:r>
                      <a:endParaRPr lang="fr-CA" sz="1800" noProof="0" dirty="0">
                        <a:latin typeface="+mn-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ct val="100000"/>
                        </a:lnSpc>
                      </a:pPr>
                      <a:r>
                        <a:rPr lang="fr-CA" sz="1800" noProof="0" dirty="0">
                          <a:solidFill>
                            <a:srgbClr val="F4F4F4"/>
                          </a:solidFill>
                          <a:latin typeface="+mn-lt"/>
                        </a:rPr>
                        <a:t>Nos actifs répondent-ils aux </a:t>
                      </a:r>
                      <a:br>
                        <a:rPr lang="fr-CA" sz="1800" noProof="0" dirty="0">
                          <a:solidFill>
                            <a:srgbClr val="F4F4F4"/>
                          </a:solidFill>
                          <a:latin typeface="+mn-lt"/>
                        </a:rPr>
                      </a:br>
                      <a:r>
                        <a:rPr lang="fr-CA" sz="1800" noProof="0" dirty="0">
                          <a:solidFill>
                            <a:srgbClr val="F4F4F4"/>
                          </a:solidFill>
                          <a:latin typeface="+mn-lt"/>
                        </a:rPr>
                        <a:t>besoins de la collectivité?</a:t>
                      </a:r>
                      <a:endParaRPr lang="fr-CA" sz="1800" noProof="0" dirty="0">
                        <a:latin typeface="+mn-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1"/>
                  </a:ext>
                </a:extLst>
              </a:tr>
              <a:tr h="1031750">
                <a:tc>
                  <a:txBody>
                    <a:bodyPr/>
                    <a:lstStyle/>
                    <a:p>
                      <a:pPr algn="ctr">
                        <a:lnSpc>
                          <a:spcPct val="100000"/>
                        </a:lnSpc>
                      </a:pPr>
                      <a:r>
                        <a:rPr lang="fr-CA" sz="1800" noProof="0" dirty="0">
                          <a:solidFill>
                            <a:srgbClr val="F4F4F4"/>
                          </a:solidFill>
                          <a:latin typeface="+mn-lt"/>
                        </a:rPr>
                        <a:t>Comment réduire nos dépenses </a:t>
                      </a:r>
                      <a:br>
                        <a:rPr lang="fr-CA" sz="1800" noProof="0" dirty="0">
                          <a:solidFill>
                            <a:srgbClr val="F4F4F4"/>
                          </a:solidFill>
                          <a:latin typeface="+mn-lt"/>
                        </a:rPr>
                      </a:br>
                      <a:r>
                        <a:rPr lang="fr-CA" sz="1800" noProof="0" dirty="0">
                          <a:solidFill>
                            <a:srgbClr val="F4F4F4"/>
                          </a:solidFill>
                          <a:latin typeface="+mn-lt"/>
                        </a:rPr>
                        <a:t>en immobilisations?</a:t>
                      </a:r>
                      <a:endParaRPr lang="fr-CA" sz="1800" noProof="0" dirty="0">
                        <a:latin typeface="+mn-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tc>
                  <a:txBody>
                    <a:bodyPr/>
                    <a:lstStyle/>
                    <a:p>
                      <a:pPr algn="ctr">
                        <a:lnSpc>
                          <a:spcPct val="100000"/>
                        </a:lnSpc>
                        <a:defRPr/>
                      </a:pPr>
                      <a:r>
                        <a:rPr lang="fr-CA" sz="1800" noProof="0" dirty="0">
                          <a:solidFill>
                            <a:srgbClr val="F4F4F4"/>
                          </a:solidFill>
                          <a:latin typeface="+mn-lt"/>
                        </a:rPr>
                        <a:t>Que nous coûtent nos immobilisations </a:t>
                      </a:r>
                      <a:br>
                        <a:rPr lang="fr-CA" sz="1800" noProof="0" dirty="0">
                          <a:solidFill>
                            <a:srgbClr val="F4F4F4"/>
                          </a:solidFill>
                          <a:latin typeface="+mn-lt"/>
                        </a:rPr>
                      </a:br>
                      <a:r>
                        <a:rPr lang="fr-CA" sz="1800" noProof="0" dirty="0">
                          <a:solidFill>
                            <a:srgbClr val="F4F4F4"/>
                          </a:solidFill>
                          <a:latin typeface="+mn-lt"/>
                        </a:rPr>
                        <a:t>et leur exploitation?</a:t>
                      </a:r>
                    </a:p>
                    <a:p>
                      <a:pPr algn="ctr">
                        <a:lnSpc>
                          <a:spcPct val="100000"/>
                        </a:lnSpc>
                        <a:defRPr/>
                      </a:pPr>
                      <a:endParaRPr lang="fr-CA" sz="1800" noProof="0" dirty="0">
                        <a:solidFill>
                          <a:srgbClr val="F4F4F4"/>
                        </a:solidFill>
                        <a:latin typeface="+mn-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2"/>
                  </a:ext>
                </a:extLst>
              </a:tr>
            </a:tbl>
          </a:graphicData>
        </a:graphic>
      </p:graphicFrame>
      <p:pic>
        <p:nvPicPr>
          <p:cNvPr id="13" name="Picture 10">
            <a:extLst>
              <a:ext uri="{FF2B5EF4-FFF2-40B4-BE49-F238E27FC236}">
                <a16:creationId xmlns:a16="http://schemas.microsoft.com/office/drawing/2014/main" id="{93A4C084-41A2-F65F-1404-E38D5D5AF1A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202489" y="2761312"/>
            <a:ext cx="1371550" cy="913795"/>
          </a:xfrm>
          <a:prstGeom prst="rect">
            <a:avLst/>
          </a:prstGeom>
        </p:spPr>
      </p:pic>
      <p:pic>
        <p:nvPicPr>
          <p:cNvPr id="4" name="Picture 3" descr="Cette icône représente la silhouette de deux personnes des épaules à la tête avec des bulles de conversation qui se chevauchent.">
            <a:extLst>
              <a:ext uri="{FF2B5EF4-FFF2-40B4-BE49-F238E27FC236}">
                <a16:creationId xmlns:a16="http://schemas.microsoft.com/office/drawing/2014/main" id="{6CF8010D-256F-E00D-ED01-DDF5BB63D59D}"/>
              </a:ext>
            </a:extLst>
          </p:cNvPr>
          <p:cNvPicPr>
            <a:picLocks noChangeAspect="1"/>
          </p:cNvPicPr>
          <p:nvPr/>
        </p:nvPicPr>
        <p:blipFill>
          <a:blip r:embed="rId5"/>
          <a:srcRect/>
          <a:stretch/>
        </p:blipFill>
        <p:spPr>
          <a:xfrm>
            <a:off x="161000" y="160140"/>
            <a:ext cx="668800" cy="662720"/>
          </a:xfrm>
          <a:prstGeom prst="rect">
            <a:avLst/>
          </a:prstGeom>
        </p:spPr>
      </p:pic>
    </p:spTree>
    <p:extLst>
      <p:ext uri="{BB962C8B-B14F-4D97-AF65-F5344CB8AC3E}">
        <p14:creationId xmlns:p14="http://schemas.microsoft.com/office/powerpoint/2010/main" val="393296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99E6-B1ED-183D-4F23-DFEE57400F7C}"/>
              </a:ext>
            </a:extLst>
          </p:cNvPr>
          <p:cNvSpPr>
            <a:spLocks noGrp="1"/>
          </p:cNvSpPr>
          <p:nvPr>
            <p:ph type="title"/>
          </p:nvPr>
        </p:nvSpPr>
        <p:spPr>
          <a:xfrm>
            <a:off x="630464" y="1044000"/>
            <a:ext cx="8480879" cy="1537025"/>
          </a:xfrm>
        </p:spPr>
        <p:txBody>
          <a:bodyPr anchor="t" anchorCtr="0">
            <a:normAutofit fontScale="90000"/>
          </a:bodyPr>
          <a:lstStyle/>
          <a:p>
            <a:r>
              <a:rPr lang="fr-CA"/>
              <a:t>Évolution des paradigmes de nos infrastructures</a:t>
            </a:r>
          </a:p>
        </p:txBody>
      </p:sp>
      <p:graphicFrame>
        <p:nvGraphicFramePr>
          <p:cNvPr id="4" name="Table 6">
            <a:extLst>
              <a:ext uri="{FF2B5EF4-FFF2-40B4-BE49-F238E27FC236}">
                <a16:creationId xmlns:a16="http://schemas.microsoft.com/office/drawing/2014/main" id="{705D7141-FC79-E47B-FB24-654672BE1284}"/>
              </a:ext>
            </a:extLst>
          </p:cNvPr>
          <p:cNvGraphicFramePr>
            <a:graphicFrameLocks noGrp="1"/>
          </p:cNvGraphicFramePr>
          <p:nvPr>
            <p:extLst>
              <p:ext uri="{D42A27DB-BD31-4B8C-83A1-F6EECF244321}">
                <p14:modId xmlns:p14="http://schemas.microsoft.com/office/powerpoint/2010/main" val="2050380042"/>
              </p:ext>
            </p:extLst>
          </p:nvPr>
        </p:nvGraphicFramePr>
        <p:xfrm>
          <a:off x="630464" y="2761312"/>
          <a:ext cx="10515600" cy="309525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031750">
                <a:tc>
                  <a:txBody>
                    <a:bodyPr/>
                    <a:lstStyle/>
                    <a:p>
                      <a:pPr algn="ctr">
                        <a:lnSpc>
                          <a:spcPts val="5039"/>
                        </a:lnSpc>
                        <a:defRPr/>
                      </a:pPr>
                      <a:r>
                        <a:rPr lang="fr-CA" sz="2400" b="1" u="none" noProof="0" dirty="0">
                          <a:solidFill>
                            <a:schemeClr val="accent3"/>
                          </a:solidFill>
                          <a:latin typeface="+mn-lt"/>
                        </a:rPr>
                        <a:t>Initialement</a:t>
                      </a: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ts val="5039"/>
                        </a:lnSpc>
                        <a:defRPr/>
                      </a:pPr>
                      <a:r>
                        <a:rPr lang="fr-CA" sz="2400" b="1" u="none" noProof="0" dirty="0">
                          <a:solidFill>
                            <a:schemeClr val="accent3"/>
                          </a:solidFill>
                          <a:latin typeface="+mn-lt"/>
                        </a:rPr>
                        <a:t>Réalité actuelle</a:t>
                      </a: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0"/>
                  </a:ext>
                </a:extLst>
              </a:tr>
              <a:tr h="1031750">
                <a:tc>
                  <a:txBody>
                    <a:bodyPr/>
                    <a:lstStyle/>
                    <a:p>
                      <a:pPr algn="ctr">
                        <a:lnSpc>
                          <a:spcPts val="3919"/>
                        </a:lnSpc>
                      </a:pPr>
                      <a:r>
                        <a:rPr lang="fr-CA" sz="1800" noProof="0" dirty="0">
                          <a:solidFill>
                            <a:srgbClr val="F4F4F4"/>
                          </a:solidFill>
                          <a:latin typeface="+mn-lt"/>
                        </a:rPr>
                        <a:t>Conçues à une fin particulière</a:t>
                      </a:r>
                      <a:endParaRPr lang="fr-CA" sz="1800" noProof="0" dirty="0">
                        <a:latin typeface="+mn-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ts val="3919"/>
                        </a:lnSpc>
                      </a:pPr>
                      <a:r>
                        <a:rPr lang="fr-CA" sz="1800" noProof="0" dirty="0">
                          <a:solidFill>
                            <a:srgbClr val="F4F4F4"/>
                          </a:solidFill>
                          <a:latin typeface="+mn-lt"/>
                        </a:rPr>
                        <a:t>Polyvalentes</a:t>
                      </a:r>
                      <a:endParaRPr lang="fr-CA" sz="1800" noProof="0" dirty="0">
                        <a:latin typeface="+mn-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1"/>
                  </a:ext>
                </a:extLst>
              </a:tr>
              <a:tr h="1031750">
                <a:tc>
                  <a:txBody>
                    <a:bodyPr/>
                    <a:lstStyle/>
                    <a:p>
                      <a:pPr algn="ctr">
                        <a:lnSpc>
                          <a:spcPct val="100000"/>
                        </a:lnSpc>
                      </a:pPr>
                      <a:r>
                        <a:rPr lang="fr-CA" sz="1800" noProof="0" dirty="0">
                          <a:solidFill>
                            <a:srgbClr val="F4F4F4"/>
                          </a:solidFill>
                          <a:latin typeface="+mn-lt"/>
                        </a:rPr>
                        <a:t>Conçues pour leur fonctionnement habituel</a:t>
                      </a: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tc>
                  <a:txBody>
                    <a:bodyPr/>
                    <a:lstStyle/>
                    <a:p>
                      <a:pPr algn="ctr">
                        <a:lnSpc>
                          <a:spcPct val="100000"/>
                        </a:lnSpc>
                        <a:defRPr/>
                      </a:pPr>
                      <a:r>
                        <a:rPr lang="fr-CA" sz="1800" noProof="0" dirty="0">
                          <a:solidFill>
                            <a:srgbClr val="F4F4F4"/>
                          </a:solidFill>
                          <a:latin typeface="+mn-lt"/>
                        </a:rPr>
                        <a:t>Conçues en fonction de l’environnement opérationnel de demain</a:t>
                      </a: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2"/>
                  </a:ext>
                </a:extLst>
              </a:tr>
            </a:tbl>
          </a:graphicData>
        </a:graphic>
      </p:graphicFrame>
      <p:pic>
        <p:nvPicPr>
          <p:cNvPr id="5" name="Picture 4" descr="Cette icône représente la silhouette de deux personnes des épaules à la tête avec des bulles de conversation qui se chevauchent.">
            <a:extLst>
              <a:ext uri="{FF2B5EF4-FFF2-40B4-BE49-F238E27FC236}">
                <a16:creationId xmlns:a16="http://schemas.microsoft.com/office/drawing/2014/main" id="{1C316332-77A4-2332-5855-CDAFDAD82EEC}"/>
              </a:ext>
            </a:extLst>
          </p:cNvPr>
          <p:cNvPicPr>
            <a:picLocks noChangeAspect="1"/>
          </p:cNvPicPr>
          <p:nvPr/>
        </p:nvPicPr>
        <p:blipFill>
          <a:blip r:embed="rId3"/>
          <a:srcRect/>
          <a:stretch/>
        </p:blipFill>
        <p:spPr>
          <a:xfrm>
            <a:off x="161000" y="160140"/>
            <a:ext cx="668800" cy="662720"/>
          </a:xfrm>
          <a:prstGeom prst="rect">
            <a:avLst/>
          </a:prstGeom>
        </p:spPr>
      </p:pic>
    </p:spTree>
    <p:extLst>
      <p:ext uri="{BB962C8B-B14F-4D97-AF65-F5344CB8AC3E}">
        <p14:creationId xmlns:p14="http://schemas.microsoft.com/office/powerpoint/2010/main" val="101641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860F-567C-06E2-530B-F535897BFF72}"/>
              </a:ext>
            </a:extLst>
          </p:cNvPr>
          <p:cNvSpPr>
            <a:spLocks noGrp="1"/>
          </p:cNvSpPr>
          <p:nvPr>
            <p:ph type="title"/>
          </p:nvPr>
        </p:nvSpPr>
        <p:spPr>
          <a:xfrm>
            <a:off x="630464" y="1044000"/>
            <a:ext cx="6407150" cy="2243691"/>
          </a:xfrm>
        </p:spPr>
        <p:txBody>
          <a:bodyPr/>
          <a:lstStyle/>
          <a:p>
            <a:r>
              <a:rPr lang="fr-CA" dirty="0"/>
              <a:t>Éviter les</a:t>
            </a:r>
            <a:br>
              <a:rPr lang="fr-CA" dirty="0"/>
            </a:br>
            <a:r>
              <a:rPr lang="fr-CA" dirty="0"/>
              <a:t>mauvaises surprises!</a:t>
            </a:r>
          </a:p>
        </p:txBody>
      </p:sp>
      <p:sp>
        <p:nvSpPr>
          <p:cNvPr id="3" name="Content Placeholder 2">
            <a:extLst>
              <a:ext uri="{FF2B5EF4-FFF2-40B4-BE49-F238E27FC236}">
                <a16:creationId xmlns:a16="http://schemas.microsoft.com/office/drawing/2014/main" id="{D2B4122A-83C0-B717-D406-01A720090106}"/>
              </a:ext>
            </a:extLst>
          </p:cNvPr>
          <p:cNvSpPr>
            <a:spLocks noGrp="1"/>
          </p:cNvSpPr>
          <p:nvPr>
            <p:ph idx="1"/>
          </p:nvPr>
        </p:nvSpPr>
        <p:spPr>
          <a:xfrm>
            <a:off x="630464" y="3817455"/>
            <a:ext cx="4544651" cy="2382704"/>
          </a:xfrm>
        </p:spPr>
        <p:txBody>
          <a:bodyPr/>
          <a:lstStyle/>
          <a:p>
            <a:pPr marL="0" indent="0">
              <a:lnSpc>
                <a:spcPct val="100000"/>
              </a:lnSpc>
              <a:buNone/>
            </a:pPr>
            <a:r>
              <a:rPr lang="fr-CA" dirty="0"/>
              <a:t>Selon le Bulletin de rendement des infrastructures canadiennes de 2019, la plupart des infrastructures municipales </a:t>
            </a:r>
            <a:br>
              <a:rPr lang="fr-CA" dirty="0"/>
            </a:br>
            <a:r>
              <a:rPr lang="fr-CA" dirty="0"/>
              <a:t>ont plus de 20 ans!</a:t>
            </a:r>
          </a:p>
          <a:p>
            <a:pPr marL="0" indent="0">
              <a:lnSpc>
                <a:spcPct val="100000"/>
              </a:lnSpc>
              <a:buNone/>
            </a:pPr>
            <a:endParaRPr lang="fr-CA" dirty="0"/>
          </a:p>
        </p:txBody>
      </p:sp>
      <p:sp>
        <p:nvSpPr>
          <p:cNvPr id="6" name="Freeform 7" descr="Cette photo montre une vue aérienne d’une petite collectivité avec des maisons et des arbres aux feuilles jaunes, traversée par une longue route droite.">
            <a:extLst>
              <a:ext uri="{FF2B5EF4-FFF2-40B4-BE49-F238E27FC236}">
                <a16:creationId xmlns:a16="http://schemas.microsoft.com/office/drawing/2014/main" id="{29B377BC-C3FA-A863-EAD6-E1DF6A886968}"/>
              </a:ext>
            </a:extLst>
          </p:cNvPr>
          <p:cNvSpPr/>
          <p:nvPr/>
        </p:nvSpPr>
        <p:spPr>
          <a:xfrm>
            <a:off x="5915698" y="1136401"/>
            <a:ext cx="5325115" cy="461131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pic>
        <p:nvPicPr>
          <p:cNvPr id="4" name="Picture 3" descr="Cette icône représente un mégaphone avec des lignes représentant la parole.">
            <a:extLst>
              <a:ext uri="{FF2B5EF4-FFF2-40B4-BE49-F238E27FC236}">
                <a16:creationId xmlns:a16="http://schemas.microsoft.com/office/drawing/2014/main" id="{B2F5E7B6-752E-9630-DCB6-C5925EEAC9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61907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4D5D3-516C-7C5E-EA63-973F43A72009}"/>
              </a:ext>
            </a:extLst>
          </p:cNvPr>
          <p:cNvSpPr>
            <a:spLocks noGrp="1"/>
          </p:cNvSpPr>
          <p:nvPr>
            <p:ph type="title"/>
          </p:nvPr>
        </p:nvSpPr>
        <p:spPr>
          <a:xfrm>
            <a:off x="839788" y="1044000"/>
            <a:ext cx="10515600" cy="1495794"/>
          </a:xfrm>
        </p:spPr>
        <p:txBody>
          <a:bodyPr/>
          <a:lstStyle/>
          <a:p>
            <a:r>
              <a:rPr lang="fr-CA" dirty="0">
                <a:solidFill>
                  <a:schemeClr val="accent3"/>
                </a:solidFill>
              </a:rPr>
              <a:t>Pourquoi les actifs</a:t>
            </a:r>
            <a:br>
              <a:rPr lang="fr-CA" dirty="0">
                <a:solidFill>
                  <a:schemeClr val="accent3"/>
                </a:solidFill>
              </a:rPr>
            </a:br>
            <a:r>
              <a:rPr lang="fr-CA" dirty="0">
                <a:solidFill>
                  <a:schemeClr val="accent3"/>
                </a:solidFill>
              </a:rPr>
              <a:t>ne suivent-ils pas?</a:t>
            </a:r>
          </a:p>
        </p:txBody>
      </p:sp>
      <p:grpSp>
        <p:nvGrpSpPr>
          <p:cNvPr id="6" name="Group 4">
            <a:extLst>
              <a:ext uri="{FF2B5EF4-FFF2-40B4-BE49-F238E27FC236}">
                <a16:creationId xmlns:a16="http://schemas.microsoft.com/office/drawing/2014/main" id="{7A75EE66-D84D-2F90-1BE2-111E5CB99200}"/>
              </a:ext>
            </a:extLst>
          </p:cNvPr>
          <p:cNvGrpSpPr/>
          <p:nvPr/>
        </p:nvGrpSpPr>
        <p:grpSpPr>
          <a:xfrm>
            <a:off x="6583802" y="-582195"/>
            <a:ext cx="1798180" cy="1557392"/>
            <a:chOff x="0" y="0"/>
            <a:chExt cx="6202680" cy="5372100"/>
          </a:xfrm>
        </p:grpSpPr>
        <p:sp>
          <p:nvSpPr>
            <p:cNvPr id="15" name="Freeform 5">
              <a:extLst>
                <a:ext uri="{FF2B5EF4-FFF2-40B4-BE49-F238E27FC236}">
                  <a16:creationId xmlns:a16="http://schemas.microsoft.com/office/drawing/2014/main" id="{64767FEF-F905-6121-EBA6-EC4A3938040D}"/>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00A181"/>
            </a:solidFill>
          </p:spPr>
          <p:txBody>
            <a:bodyPr/>
            <a:lstStyle/>
            <a:p>
              <a:endParaRPr lang="fr-CA" dirty="0"/>
            </a:p>
          </p:txBody>
        </p:sp>
      </p:grpSp>
      <p:sp>
        <p:nvSpPr>
          <p:cNvPr id="11" name="TextBox 10">
            <a:extLst>
              <a:ext uri="{FF2B5EF4-FFF2-40B4-BE49-F238E27FC236}">
                <a16:creationId xmlns:a16="http://schemas.microsoft.com/office/drawing/2014/main" id="{DD21AF73-EE12-20D0-E660-08379732CC5F}"/>
              </a:ext>
            </a:extLst>
          </p:cNvPr>
          <p:cNvSpPr txBox="1"/>
          <p:nvPr/>
        </p:nvSpPr>
        <p:spPr>
          <a:xfrm>
            <a:off x="4461078" y="5477914"/>
            <a:ext cx="3123751" cy="646331"/>
          </a:xfrm>
          <a:prstGeom prst="rect">
            <a:avLst/>
          </a:prstGeom>
        </p:spPr>
        <p:txBody>
          <a:bodyPr lIns="0" tIns="0" rIns="0" bIns="0" rtlCol="0" anchor="t">
            <a:spAutoFit/>
          </a:bodyPr>
          <a:lstStyle/>
          <a:p>
            <a:pPr algn="ctr"/>
            <a:r>
              <a:rPr lang="fr-CA" sz="2100" dirty="0">
                <a:solidFill>
                  <a:srgbClr val="F4F4F4"/>
                </a:solidFill>
              </a:rPr>
              <a:t>Évolution des besoins </a:t>
            </a:r>
            <a:br>
              <a:rPr lang="fr-CA" sz="2100" dirty="0">
                <a:solidFill>
                  <a:srgbClr val="F4F4F4"/>
                </a:solidFill>
              </a:rPr>
            </a:br>
            <a:r>
              <a:rPr lang="fr-CA" sz="2100" dirty="0">
                <a:solidFill>
                  <a:srgbClr val="F4F4F4"/>
                </a:solidFill>
              </a:rPr>
              <a:t>de la collectivité</a:t>
            </a:r>
          </a:p>
        </p:txBody>
      </p:sp>
      <p:sp>
        <p:nvSpPr>
          <p:cNvPr id="12" name="TextBox 11">
            <a:extLst>
              <a:ext uri="{FF2B5EF4-FFF2-40B4-BE49-F238E27FC236}">
                <a16:creationId xmlns:a16="http://schemas.microsoft.com/office/drawing/2014/main" id="{7AAAA3ED-77CA-C4BB-5DDF-D2FA2B89A575}"/>
              </a:ext>
            </a:extLst>
          </p:cNvPr>
          <p:cNvSpPr txBox="1"/>
          <p:nvPr/>
        </p:nvSpPr>
        <p:spPr>
          <a:xfrm>
            <a:off x="8381982" y="5477914"/>
            <a:ext cx="3123751" cy="969496"/>
          </a:xfrm>
          <a:prstGeom prst="rect">
            <a:avLst/>
          </a:prstGeom>
        </p:spPr>
        <p:txBody>
          <a:bodyPr lIns="0" tIns="0" rIns="0" bIns="0" rtlCol="0" anchor="t">
            <a:spAutoFit/>
          </a:bodyPr>
          <a:lstStyle/>
          <a:p>
            <a:pPr algn="ctr"/>
            <a:r>
              <a:rPr lang="fr-CA" sz="2100" dirty="0">
                <a:solidFill>
                  <a:srgbClr val="F4F4F4"/>
                </a:solidFill>
              </a:rPr>
              <a:t>Amélioration des capacités et progrès technologiques</a:t>
            </a:r>
          </a:p>
        </p:txBody>
      </p:sp>
      <p:sp>
        <p:nvSpPr>
          <p:cNvPr id="13" name="TextBox 12">
            <a:extLst>
              <a:ext uri="{FF2B5EF4-FFF2-40B4-BE49-F238E27FC236}">
                <a16:creationId xmlns:a16="http://schemas.microsoft.com/office/drawing/2014/main" id="{918A8C40-0E45-1D36-D028-625A66EA1381}"/>
              </a:ext>
            </a:extLst>
          </p:cNvPr>
          <p:cNvSpPr txBox="1"/>
          <p:nvPr/>
        </p:nvSpPr>
        <p:spPr>
          <a:xfrm>
            <a:off x="574363" y="5477914"/>
            <a:ext cx="3123751" cy="323165"/>
          </a:xfrm>
          <a:prstGeom prst="rect">
            <a:avLst/>
          </a:prstGeom>
        </p:spPr>
        <p:txBody>
          <a:bodyPr lIns="0" tIns="0" rIns="0" bIns="0" rtlCol="0" anchor="t">
            <a:spAutoFit/>
          </a:bodyPr>
          <a:lstStyle/>
          <a:p>
            <a:pPr algn="ctr"/>
            <a:r>
              <a:rPr lang="fr-CA" sz="2100" dirty="0">
                <a:solidFill>
                  <a:srgbClr val="F4F4F4"/>
                </a:solidFill>
              </a:rPr>
              <a:t>Détérioration</a:t>
            </a:r>
          </a:p>
        </p:txBody>
      </p:sp>
      <p:grpSp>
        <p:nvGrpSpPr>
          <p:cNvPr id="18" name="Group 17" descr="Cette image est divisée en quatre et montre un vélo sur une piste cyclable, un grand immeuble avec un échafaudage, un centre communautaire et un autobus passant devant un bâtiment. ">
            <a:extLst>
              <a:ext uri="{FF2B5EF4-FFF2-40B4-BE49-F238E27FC236}">
                <a16:creationId xmlns:a16="http://schemas.microsoft.com/office/drawing/2014/main" id="{BDABFE26-21E9-C493-44E4-85A8EC2C1313}"/>
              </a:ext>
            </a:extLst>
          </p:cNvPr>
          <p:cNvGrpSpPr/>
          <p:nvPr/>
        </p:nvGrpSpPr>
        <p:grpSpPr>
          <a:xfrm>
            <a:off x="4319671" y="2978031"/>
            <a:ext cx="3406563" cy="2271042"/>
            <a:chOff x="4235148" y="2983377"/>
            <a:chExt cx="3685287" cy="2456858"/>
          </a:xfrm>
        </p:grpSpPr>
        <p:pic>
          <p:nvPicPr>
            <p:cNvPr id="4" name="Picture 13" descr="Scaffolding on a building&#10;&#10;Description automatically generated">
              <a:extLst>
                <a:ext uri="{FF2B5EF4-FFF2-40B4-BE49-F238E27FC236}">
                  <a16:creationId xmlns:a16="http://schemas.microsoft.com/office/drawing/2014/main" id="{934EBCA7-C824-0DA3-58A2-642C9FC9F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792" y="2983377"/>
              <a:ext cx="1842643" cy="1228429"/>
            </a:xfrm>
            <a:prstGeom prst="rect">
              <a:avLst/>
            </a:prstGeom>
          </p:spPr>
        </p:pic>
        <p:pic>
          <p:nvPicPr>
            <p:cNvPr id="5" name="Picture 14" descr="A building with a sign on it&#10;&#10;Description automatically generated">
              <a:extLst>
                <a:ext uri="{FF2B5EF4-FFF2-40B4-BE49-F238E27FC236}">
                  <a16:creationId xmlns:a16="http://schemas.microsoft.com/office/drawing/2014/main" id="{2449DB46-D35F-D515-08EE-5863059C8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5148" y="4211806"/>
              <a:ext cx="1842643" cy="1228429"/>
            </a:xfrm>
            <a:prstGeom prst="rect">
              <a:avLst/>
            </a:prstGeom>
          </p:spPr>
        </p:pic>
        <p:pic>
          <p:nvPicPr>
            <p:cNvPr id="10" name="Picture 15">
              <a:extLst>
                <a:ext uri="{FF2B5EF4-FFF2-40B4-BE49-F238E27FC236}">
                  <a16:creationId xmlns:a16="http://schemas.microsoft.com/office/drawing/2014/main" id="{BA91FFE9-2A0D-80D9-7DBC-838B2CCA5C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5149" y="2983377"/>
              <a:ext cx="1842643" cy="1228429"/>
            </a:xfrm>
            <a:prstGeom prst="rect">
              <a:avLst/>
            </a:prstGeom>
          </p:spPr>
        </p:pic>
        <p:pic>
          <p:nvPicPr>
            <p:cNvPr id="14" name="Picture 17" descr="A blue bus driving on the road&#10;&#10;Description automatically generated">
              <a:extLst>
                <a:ext uri="{FF2B5EF4-FFF2-40B4-BE49-F238E27FC236}">
                  <a16:creationId xmlns:a16="http://schemas.microsoft.com/office/drawing/2014/main" id="{0B7CCC85-55E8-98E2-BC82-4A440DF2AE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7792" y="4211806"/>
              <a:ext cx="1842643" cy="1228429"/>
            </a:xfrm>
            <a:prstGeom prst="rect">
              <a:avLst/>
            </a:prstGeom>
          </p:spPr>
        </p:pic>
      </p:grpSp>
      <p:pic>
        <p:nvPicPr>
          <p:cNvPr id="16" name="Picture 19" descr="Cette photo montre une vieille disquette pour ordinateur.">
            <a:extLst>
              <a:ext uri="{FF2B5EF4-FFF2-40B4-BE49-F238E27FC236}">
                <a16:creationId xmlns:a16="http://schemas.microsoft.com/office/drawing/2014/main" id="{747ED0E5-6C60-76EB-246C-AC927DCA1C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40575" y="2978030"/>
            <a:ext cx="3406563" cy="2271043"/>
          </a:xfrm>
          <a:prstGeom prst="rect">
            <a:avLst/>
          </a:prstGeom>
        </p:spPr>
      </p:pic>
      <p:pic>
        <p:nvPicPr>
          <p:cNvPr id="2" name="Picture 6" descr="Cette photo montre une rue avec un nid-de-poule et des voitures stationnées. ">
            <a:extLst>
              <a:ext uri="{FF2B5EF4-FFF2-40B4-BE49-F238E27FC236}">
                <a16:creationId xmlns:a16="http://schemas.microsoft.com/office/drawing/2014/main" id="{398515E8-596A-41FF-CE86-4912EE72185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32956" y="2981718"/>
            <a:ext cx="3406563" cy="2267355"/>
          </a:xfrm>
          <a:prstGeom prst="rect">
            <a:avLst/>
          </a:prstGeom>
        </p:spPr>
      </p:pic>
      <p:pic>
        <p:nvPicPr>
          <p:cNvPr id="7" name="Picture 6" descr="Cette icône représente un mégaphone avec des lignes représentant la parole.">
            <a:extLst>
              <a:ext uri="{FF2B5EF4-FFF2-40B4-BE49-F238E27FC236}">
                <a16:creationId xmlns:a16="http://schemas.microsoft.com/office/drawing/2014/main" id="{B2DE78EE-5296-4803-574B-3C32A2AA60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12508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AE1B-EBB5-CC7F-067C-430FEA7EC565}"/>
              </a:ext>
            </a:extLst>
          </p:cNvPr>
          <p:cNvSpPr>
            <a:spLocks noGrp="1"/>
          </p:cNvSpPr>
          <p:nvPr>
            <p:ph type="title"/>
          </p:nvPr>
        </p:nvSpPr>
        <p:spPr>
          <a:xfrm>
            <a:off x="630464" y="1044539"/>
            <a:ext cx="10515600" cy="1495794"/>
          </a:xfrm>
        </p:spPr>
        <p:txBody>
          <a:bodyPr/>
          <a:lstStyle/>
          <a:p>
            <a:r>
              <a:rPr lang="fr-CA" dirty="0"/>
              <a:t>Pourquoi les actifs</a:t>
            </a:r>
            <a:br>
              <a:rPr lang="fr-CA" dirty="0"/>
            </a:br>
            <a:r>
              <a:rPr lang="fr-CA" dirty="0"/>
              <a:t>ne suivent-ils pas?</a:t>
            </a:r>
          </a:p>
        </p:txBody>
      </p:sp>
      <p:sp>
        <p:nvSpPr>
          <p:cNvPr id="3" name="Content Placeholder 2">
            <a:extLst>
              <a:ext uri="{FF2B5EF4-FFF2-40B4-BE49-F238E27FC236}">
                <a16:creationId xmlns:a16="http://schemas.microsoft.com/office/drawing/2014/main" id="{4F798F32-6713-CB2F-D135-A1C24905D7D6}"/>
              </a:ext>
            </a:extLst>
          </p:cNvPr>
          <p:cNvSpPr>
            <a:spLocks noGrp="1"/>
          </p:cNvSpPr>
          <p:nvPr>
            <p:ph idx="1"/>
          </p:nvPr>
        </p:nvSpPr>
        <p:spPr>
          <a:xfrm>
            <a:off x="589772" y="2815301"/>
            <a:ext cx="2678308" cy="2167260"/>
          </a:xfrm>
        </p:spPr>
        <p:txBody>
          <a:bodyPr/>
          <a:lstStyle/>
          <a:p>
            <a:pPr marL="0" indent="0">
              <a:lnSpc>
                <a:spcPct val="100000"/>
              </a:lnSpc>
              <a:buNone/>
            </a:pPr>
            <a:r>
              <a:rPr lang="fr-CA" sz="2300" b="1" dirty="0">
                <a:solidFill>
                  <a:schemeClr val="accent2"/>
                </a:solidFill>
                <a:latin typeface="+mj-lt"/>
              </a:rPr>
              <a:t>Fardeau financier accru</a:t>
            </a:r>
          </a:p>
          <a:p>
            <a:pPr marL="0" indent="0">
              <a:lnSpc>
                <a:spcPct val="100000"/>
              </a:lnSpc>
              <a:buNone/>
            </a:pPr>
            <a:r>
              <a:rPr lang="fr-CA" sz="1400" dirty="0">
                <a:solidFill>
                  <a:srgbClr val="000000"/>
                </a:solidFill>
              </a:rPr>
              <a:t>Un remplacement préventif réduirait les frais d’entretien, qui augmentent avec les coûts des matériaux, de la main-d’œuvre, des pièces et des nouveaux règlements.</a:t>
            </a:r>
          </a:p>
        </p:txBody>
      </p:sp>
      <p:sp>
        <p:nvSpPr>
          <p:cNvPr id="5" name="AutoShape 2">
            <a:extLst>
              <a:ext uri="{FF2B5EF4-FFF2-40B4-BE49-F238E27FC236}">
                <a16:creationId xmlns:a16="http://schemas.microsoft.com/office/drawing/2014/main" id="{781CEA27-6E71-2839-15CD-FE06BF0B5D26}"/>
              </a:ext>
            </a:extLst>
          </p:cNvPr>
          <p:cNvSpPr/>
          <p:nvPr/>
        </p:nvSpPr>
        <p:spPr>
          <a:xfrm>
            <a:off x="844137" y="6361487"/>
            <a:ext cx="11325122" cy="0"/>
          </a:xfrm>
          <a:prstGeom prst="line">
            <a:avLst/>
          </a:prstGeom>
          <a:ln w="19050" cap="rnd">
            <a:solidFill>
              <a:srgbClr val="004651"/>
            </a:solidFill>
            <a:prstDash val="solid"/>
            <a:headEnd type="none" w="sm" len="sm"/>
            <a:tailEnd type="none" w="sm" len="sm"/>
          </a:ln>
        </p:spPr>
        <p:txBody>
          <a:bodyPr/>
          <a:lstStyle/>
          <a:p>
            <a:endParaRPr lang="fr-CA" dirty="0"/>
          </a:p>
        </p:txBody>
      </p:sp>
      <p:grpSp>
        <p:nvGrpSpPr>
          <p:cNvPr id="11" name="Group 16">
            <a:extLst>
              <a:ext uri="{FF2B5EF4-FFF2-40B4-BE49-F238E27FC236}">
                <a16:creationId xmlns:a16="http://schemas.microsoft.com/office/drawing/2014/main" id="{0C51398C-7657-E6D1-5F32-A6FB5DD24D79}"/>
              </a:ext>
            </a:extLst>
          </p:cNvPr>
          <p:cNvGrpSpPr/>
          <p:nvPr/>
        </p:nvGrpSpPr>
        <p:grpSpPr>
          <a:xfrm>
            <a:off x="686587" y="6251939"/>
            <a:ext cx="252996" cy="219096"/>
            <a:chOff x="0" y="0"/>
            <a:chExt cx="3619627" cy="3134614"/>
          </a:xfrm>
        </p:grpSpPr>
        <p:sp>
          <p:nvSpPr>
            <p:cNvPr id="25" name="Freeform 17">
              <a:extLst>
                <a:ext uri="{FF2B5EF4-FFF2-40B4-BE49-F238E27FC236}">
                  <a16:creationId xmlns:a16="http://schemas.microsoft.com/office/drawing/2014/main" id="{1E437BA7-430B-285D-A772-3054EED79C7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12" name="Group 18">
            <a:extLst>
              <a:ext uri="{FF2B5EF4-FFF2-40B4-BE49-F238E27FC236}">
                <a16:creationId xmlns:a16="http://schemas.microsoft.com/office/drawing/2014/main" id="{FC00446F-8278-E18A-F7F2-E93D14E19E7F}"/>
              </a:ext>
            </a:extLst>
          </p:cNvPr>
          <p:cNvGrpSpPr/>
          <p:nvPr/>
        </p:nvGrpSpPr>
        <p:grpSpPr>
          <a:xfrm>
            <a:off x="3538227" y="6251939"/>
            <a:ext cx="252996" cy="219096"/>
            <a:chOff x="0" y="0"/>
            <a:chExt cx="3619627" cy="3134614"/>
          </a:xfrm>
        </p:grpSpPr>
        <p:sp>
          <p:nvSpPr>
            <p:cNvPr id="24" name="Freeform 19">
              <a:extLst>
                <a:ext uri="{FF2B5EF4-FFF2-40B4-BE49-F238E27FC236}">
                  <a16:creationId xmlns:a16="http://schemas.microsoft.com/office/drawing/2014/main" id="{695C325D-8A89-708C-185A-CD96BF38C40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13" name="Group 20">
            <a:extLst>
              <a:ext uri="{FF2B5EF4-FFF2-40B4-BE49-F238E27FC236}">
                <a16:creationId xmlns:a16="http://schemas.microsoft.com/office/drawing/2014/main" id="{60839D35-C1A7-511B-8B78-90343F5EED80}"/>
              </a:ext>
            </a:extLst>
          </p:cNvPr>
          <p:cNvGrpSpPr/>
          <p:nvPr/>
        </p:nvGrpSpPr>
        <p:grpSpPr>
          <a:xfrm>
            <a:off x="6391933" y="6264615"/>
            <a:ext cx="252996" cy="219096"/>
            <a:chOff x="0" y="0"/>
            <a:chExt cx="3619627" cy="3134614"/>
          </a:xfrm>
        </p:grpSpPr>
        <p:sp>
          <p:nvSpPr>
            <p:cNvPr id="23" name="Freeform 21">
              <a:extLst>
                <a:ext uri="{FF2B5EF4-FFF2-40B4-BE49-F238E27FC236}">
                  <a16:creationId xmlns:a16="http://schemas.microsoft.com/office/drawing/2014/main" id="{BC8BC7F4-A16D-E707-87D6-B59648ACB11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14" name="Group 22">
            <a:extLst>
              <a:ext uri="{FF2B5EF4-FFF2-40B4-BE49-F238E27FC236}">
                <a16:creationId xmlns:a16="http://schemas.microsoft.com/office/drawing/2014/main" id="{963E0B4C-BD39-5B70-3DB9-8DF7AC95DA76}"/>
              </a:ext>
            </a:extLst>
          </p:cNvPr>
          <p:cNvGrpSpPr/>
          <p:nvPr/>
        </p:nvGrpSpPr>
        <p:grpSpPr>
          <a:xfrm>
            <a:off x="9245639" y="6251939"/>
            <a:ext cx="252996" cy="219096"/>
            <a:chOff x="0" y="0"/>
            <a:chExt cx="3619627" cy="3134614"/>
          </a:xfrm>
        </p:grpSpPr>
        <p:sp>
          <p:nvSpPr>
            <p:cNvPr id="22" name="Freeform 23">
              <a:extLst>
                <a:ext uri="{FF2B5EF4-FFF2-40B4-BE49-F238E27FC236}">
                  <a16:creationId xmlns:a16="http://schemas.microsoft.com/office/drawing/2014/main" id="{5FC5B66C-7BB8-C6D7-B200-A96725808BE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sp>
        <p:nvSpPr>
          <p:cNvPr id="34" name="Content Placeholder 2">
            <a:extLst>
              <a:ext uri="{FF2B5EF4-FFF2-40B4-BE49-F238E27FC236}">
                <a16:creationId xmlns:a16="http://schemas.microsoft.com/office/drawing/2014/main" id="{ADE88320-58AB-11FA-30F6-36AC34B74557}"/>
              </a:ext>
            </a:extLst>
          </p:cNvPr>
          <p:cNvSpPr txBox="1">
            <a:spLocks/>
          </p:cNvSpPr>
          <p:nvPr/>
        </p:nvSpPr>
        <p:spPr>
          <a:xfrm>
            <a:off x="3443809" y="2815301"/>
            <a:ext cx="2450346" cy="220573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300" b="1" dirty="0">
                <a:solidFill>
                  <a:schemeClr val="accent2"/>
                </a:solidFill>
                <a:latin typeface="+mj-lt"/>
              </a:rPr>
              <a:t>Détérioration physique</a:t>
            </a:r>
          </a:p>
          <a:p>
            <a:pPr marL="0" indent="0">
              <a:lnSpc>
                <a:spcPct val="100000"/>
              </a:lnSpc>
              <a:buFont typeface="Arial" panose="020B0604020202020204" pitchFamily="34" charset="0"/>
              <a:buNone/>
            </a:pPr>
            <a:r>
              <a:rPr lang="fr-CA" sz="1400" dirty="0">
                <a:solidFill>
                  <a:srgbClr val="000000"/>
                </a:solidFill>
              </a:rPr>
              <a:t>Au fil du temps, le fonctionnement sécuritaire des actifs succombe à l’usure, aux conditions météorologiques et aux dommages causés par des tiers.</a:t>
            </a:r>
          </a:p>
        </p:txBody>
      </p:sp>
      <p:sp>
        <p:nvSpPr>
          <p:cNvPr id="35" name="Content Placeholder 2">
            <a:extLst>
              <a:ext uri="{FF2B5EF4-FFF2-40B4-BE49-F238E27FC236}">
                <a16:creationId xmlns:a16="http://schemas.microsoft.com/office/drawing/2014/main" id="{E270DE04-FB08-35C3-45F3-E4D479F54DA0}"/>
              </a:ext>
            </a:extLst>
          </p:cNvPr>
          <p:cNvSpPr txBox="1">
            <a:spLocks/>
          </p:cNvSpPr>
          <p:nvPr/>
        </p:nvSpPr>
        <p:spPr>
          <a:xfrm>
            <a:off x="6297846" y="2815301"/>
            <a:ext cx="2278118" cy="220573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300" b="1" dirty="0">
                <a:solidFill>
                  <a:schemeClr val="accent2"/>
                </a:solidFill>
                <a:latin typeface="+mj-lt"/>
              </a:rPr>
              <a:t>Progrès technologiques</a:t>
            </a:r>
          </a:p>
          <a:p>
            <a:pPr marL="0" indent="0">
              <a:lnSpc>
                <a:spcPct val="100000"/>
              </a:lnSpc>
              <a:buFont typeface="Arial" panose="020B0604020202020204" pitchFamily="34" charset="0"/>
              <a:buNone/>
            </a:pPr>
            <a:r>
              <a:rPr lang="fr-CA" sz="1400" dirty="0">
                <a:solidFill>
                  <a:srgbClr val="000000"/>
                </a:solidFill>
              </a:rPr>
              <a:t>Même les infrastructures </a:t>
            </a:r>
            <a:br>
              <a:rPr lang="fr-CA" sz="1400" dirty="0">
                <a:solidFill>
                  <a:srgbClr val="000000"/>
                </a:solidFill>
              </a:rPr>
            </a:br>
            <a:r>
              <a:rPr lang="fr-CA" sz="1400" dirty="0">
                <a:solidFill>
                  <a:srgbClr val="000000"/>
                </a:solidFill>
              </a:rPr>
              <a:t>en bon état deviennent désuètes face aux progrès technologiques et à la </a:t>
            </a:r>
            <a:br>
              <a:rPr lang="fr-CA" sz="1400" dirty="0">
                <a:solidFill>
                  <a:srgbClr val="000000"/>
                </a:solidFill>
              </a:rPr>
            </a:br>
            <a:r>
              <a:rPr lang="fr-CA" sz="1400" dirty="0">
                <a:solidFill>
                  <a:srgbClr val="000000"/>
                </a:solidFill>
              </a:rPr>
              <a:t>perte des chaînes d’approvisionnement.</a:t>
            </a:r>
          </a:p>
        </p:txBody>
      </p:sp>
      <p:sp>
        <p:nvSpPr>
          <p:cNvPr id="36" name="Content Placeholder 2">
            <a:extLst>
              <a:ext uri="{FF2B5EF4-FFF2-40B4-BE49-F238E27FC236}">
                <a16:creationId xmlns:a16="http://schemas.microsoft.com/office/drawing/2014/main" id="{B6544408-DA5B-A217-9F88-8B671BDD93B4}"/>
              </a:ext>
            </a:extLst>
          </p:cNvPr>
          <p:cNvSpPr txBox="1">
            <a:spLocks/>
          </p:cNvSpPr>
          <p:nvPr/>
        </p:nvSpPr>
        <p:spPr>
          <a:xfrm>
            <a:off x="9151882" y="2815301"/>
            <a:ext cx="2678308" cy="3267561"/>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300" b="1" dirty="0">
                <a:solidFill>
                  <a:schemeClr val="accent2"/>
                </a:solidFill>
                <a:latin typeface="+mj-lt"/>
              </a:rPr>
              <a:t>Augmentation </a:t>
            </a:r>
            <a:br>
              <a:rPr lang="fr-CA" sz="2300" b="1" dirty="0">
                <a:solidFill>
                  <a:schemeClr val="accent2"/>
                </a:solidFill>
                <a:latin typeface="+mj-lt"/>
              </a:rPr>
            </a:br>
            <a:r>
              <a:rPr lang="fr-CA" sz="2300" b="1" dirty="0">
                <a:solidFill>
                  <a:schemeClr val="accent2"/>
                </a:solidFill>
                <a:latin typeface="+mj-lt"/>
              </a:rPr>
              <a:t>des besoins de la collectivité due aux changements climatiques </a:t>
            </a:r>
          </a:p>
          <a:p>
            <a:pPr marL="0" indent="0">
              <a:lnSpc>
                <a:spcPct val="100000"/>
              </a:lnSpc>
              <a:buFont typeface="Arial" panose="020B0604020202020204" pitchFamily="34" charset="0"/>
              <a:buNone/>
            </a:pPr>
            <a:r>
              <a:rPr lang="fr-CA" sz="1400" dirty="0">
                <a:solidFill>
                  <a:srgbClr val="000000"/>
                </a:solidFill>
              </a:rPr>
              <a:t>Les besoins des collectivités suivent les changements climatiques. Il faut adapter les services aux événements extrêmes dans les différents secteurs municipaux.</a:t>
            </a:r>
          </a:p>
        </p:txBody>
      </p:sp>
      <p:pic>
        <p:nvPicPr>
          <p:cNvPr id="6" name="Picture 5" descr="Cette icône représente la silhouette de deux personnes des épaules à la tête avec des bulles de conversation qui se chevauchent.">
            <a:extLst>
              <a:ext uri="{FF2B5EF4-FFF2-40B4-BE49-F238E27FC236}">
                <a16:creationId xmlns:a16="http://schemas.microsoft.com/office/drawing/2014/main" id="{C1B430DA-A8E9-1671-E0E9-098C327CCAC7}"/>
              </a:ext>
            </a:extLst>
          </p:cNvPr>
          <p:cNvPicPr>
            <a:picLocks noChangeAspect="1"/>
          </p:cNvPicPr>
          <p:nvPr/>
        </p:nvPicPr>
        <p:blipFill>
          <a:blip r:embed="rId3"/>
          <a:srcRect/>
          <a:stretch/>
        </p:blipFill>
        <p:spPr>
          <a:xfrm>
            <a:off x="161000" y="160140"/>
            <a:ext cx="668800" cy="662720"/>
          </a:xfrm>
          <a:prstGeom prst="rect">
            <a:avLst/>
          </a:prstGeom>
        </p:spPr>
      </p:pic>
    </p:spTree>
    <p:extLst>
      <p:ext uri="{BB962C8B-B14F-4D97-AF65-F5344CB8AC3E}">
        <p14:creationId xmlns:p14="http://schemas.microsoft.com/office/powerpoint/2010/main" val="3377189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20E0CF-2E93-1598-641D-F11EA59267AE}"/>
              </a:ext>
            </a:extLst>
          </p:cNvPr>
          <p:cNvSpPr>
            <a:spLocks noGrp="1"/>
          </p:cNvSpPr>
          <p:nvPr>
            <p:ph sz="quarter" idx="4"/>
          </p:nvPr>
        </p:nvSpPr>
        <p:spPr>
          <a:xfrm>
            <a:off x="839788" y="1897074"/>
            <a:ext cx="10361612" cy="369332"/>
          </a:xfrm>
        </p:spPr>
        <p:txBody>
          <a:bodyPr/>
          <a:lstStyle/>
          <a:p>
            <a:pPr marL="0" indent="0">
              <a:buNone/>
            </a:pPr>
            <a:r>
              <a:rPr lang="fr-CA" b="1" dirty="0"/>
              <a:t>Le changement est inévitable!</a:t>
            </a:r>
          </a:p>
        </p:txBody>
      </p:sp>
      <p:sp>
        <p:nvSpPr>
          <p:cNvPr id="3" name="Title 2">
            <a:extLst>
              <a:ext uri="{FF2B5EF4-FFF2-40B4-BE49-F238E27FC236}">
                <a16:creationId xmlns:a16="http://schemas.microsoft.com/office/drawing/2014/main" id="{3E705C49-8C40-0D0F-F4FA-8FD578B40DAE}"/>
              </a:ext>
            </a:extLst>
          </p:cNvPr>
          <p:cNvSpPr>
            <a:spLocks noGrp="1"/>
          </p:cNvSpPr>
          <p:nvPr>
            <p:ph type="title"/>
          </p:nvPr>
        </p:nvSpPr>
        <p:spPr>
          <a:xfrm>
            <a:off x="839788" y="1025712"/>
            <a:ext cx="10515600" cy="1495794"/>
          </a:xfrm>
        </p:spPr>
        <p:txBody>
          <a:bodyPr/>
          <a:lstStyle/>
          <a:p>
            <a:r>
              <a:rPr lang="fr-CA" dirty="0">
                <a:solidFill>
                  <a:schemeClr val="accent3"/>
                </a:solidFill>
              </a:rPr>
              <a:t>Préparons l’avenir</a:t>
            </a:r>
            <a:br>
              <a:rPr lang="fr-CA" dirty="0">
                <a:solidFill>
                  <a:schemeClr val="accent3"/>
                </a:solidFill>
              </a:rPr>
            </a:br>
            <a:endParaRPr lang="fr-CA" dirty="0">
              <a:solidFill>
                <a:schemeClr val="accent3"/>
              </a:solidFill>
            </a:endParaRPr>
          </a:p>
        </p:txBody>
      </p:sp>
      <p:grpSp>
        <p:nvGrpSpPr>
          <p:cNvPr id="4" name="Group 2">
            <a:extLst>
              <a:ext uri="{FF2B5EF4-FFF2-40B4-BE49-F238E27FC236}">
                <a16:creationId xmlns:a16="http://schemas.microsoft.com/office/drawing/2014/main" id="{DA8756AB-3EDB-1835-C0DD-A76F60C76114}"/>
              </a:ext>
            </a:extLst>
          </p:cNvPr>
          <p:cNvGrpSpPr/>
          <p:nvPr/>
        </p:nvGrpSpPr>
        <p:grpSpPr>
          <a:xfrm>
            <a:off x="-1430215" y="3768020"/>
            <a:ext cx="4251935" cy="3682196"/>
            <a:chOff x="0" y="0"/>
            <a:chExt cx="3619627" cy="3134614"/>
          </a:xfrm>
        </p:grpSpPr>
        <p:sp>
          <p:nvSpPr>
            <p:cNvPr id="5" name="Freeform 3">
              <a:extLst>
                <a:ext uri="{FF2B5EF4-FFF2-40B4-BE49-F238E27FC236}">
                  <a16:creationId xmlns:a16="http://schemas.microsoft.com/office/drawing/2014/main" id="{F4FBB571-FD6D-75FE-112F-41F023DF51E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grpSp>
        <p:nvGrpSpPr>
          <p:cNvPr id="6" name="Group 6">
            <a:extLst>
              <a:ext uri="{FF2B5EF4-FFF2-40B4-BE49-F238E27FC236}">
                <a16:creationId xmlns:a16="http://schemas.microsoft.com/office/drawing/2014/main" id="{A1432032-C813-07E1-7035-FFB519097F85}"/>
              </a:ext>
            </a:extLst>
          </p:cNvPr>
          <p:cNvGrpSpPr/>
          <p:nvPr/>
        </p:nvGrpSpPr>
        <p:grpSpPr>
          <a:xfrm>
            <a:off x="2710537" y="5966001"/>
            <a:ext cx="1426510" cy="1235365"/>
            <a:chOff x="0" y="0"/>
            <a:chExt cx="3619627" cy="3134614"/>
          </a:xfrm>
        </p:grpSpPr>
        <p:sp>
          <p:nvSpPr>
            <p:cNvPr id="7" name="Freeform 7">
              <a:extLst>
                <a:ext uri="{FF2B5EF4-FFF2-40B4-BE49-F238E27FC236}">
                  <a16:creationId xmlns:a16="http://schemas.microsoft.com/office/drawing/2014/main" id="{6235B576-7010-2E92-BCBF-015BDFDC01F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fr-CA" dirty="0"/>
            </a:p>
          </p:txBody>
        </p:sp>
      </p:grpSp>
      <p:pic>
        <p:nvPicPr>
          <p:cNvPr id="8" name="Picture 8" descr="Cette illustration représente une flèche en 3D pointant vers la droite.">
            <a:extLst>
              <a:ext uri="{FF2B5EF4-FFF2-40B4-BE49-F238E27FC236}">
                <a16:creationId xmlns:a16="http://schemas.microsoft.com/office/drawing/2014/main" id="{F0242395-8EBB-70F3-41DC-65122E0E7D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152403" y="3775445"/>
            <a:ext cx="1755615" cy="1251710"/>
          </a:xfrm>
          <a:prstGeom prst="rect">
            <a:avLst/>
          </a:prstGeom>
        </p:spPr>
      </p:pic>
      <p:pic>
        <p:nvPicPr>
          <p:cNvPr id="9" name="Picture 15" descr="Cette illustration représente une collectivité moderne avec une borne de recharge, des voitures et des autobus électriques, un passage pour piétons et un jardin communautaire.">
            <a:extLst>
              <a:ext uri="{FF2B5EF4-FFF2-40B4-BE49-F238E27FC236}">
                <a16:creationId xmlns:a16="http://schemas.microsoft.com/office/drawing/2014/main" id="{D2D390C4-EDAF-D26D-0FE1-1D6AFC38EEA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25880" y="2546273"/>
            <a:ext cx="3875520" cy="3875520"/>
          </a:xfrm>
          <a:prstGeom prst="rect">
            <a:avLst/>
          </a:prstGeom>
        </p:spPr>
      </p:pic>
      <p:pic>
        <p:nvPicPr>
          <p:cNvPr id="10" name="Picture 16" descr="Cette illustration représente une collectivité d’antan avec de la fumée, une station-service, de grosses voitures et des bâtiments.">
            <a:extLst>
              <a:ext uri="{FF2B5EF4-FFF2-40B4-BE49-F238E27FC236}">
                <a16:creationId xmlns:a16="http://schemas.microsoft.com/office/drawing/2014/main" id="{EAF851F4-5FFA-3EC8-0286-0B35DAD2A6E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39788" y="2527040"/>
            <a:ext cx="3894752" cy="3894752"/>
          </a:xfrm>
          <a:prstGeom prst="rect">
            <a:avLst/>
          </a:prstGeom>
        </p:spPr>
      </p:pic>
      <p:pic>
        <p:nvPicPr>
          <p:cNvPr id="12" name="Picture 11" descr="Cette icône représente une clé.">
            <a:extLst>
              <a:ext uri="{FF2B5EF4-FFF2-40B4-BE49-F238E27FC236}">
                <a16:creationId xmlns:a16="http://schemas.microsoft.com/office/drawing/2014/main" id="{51794884-8A32-853F-E7B5-82C49588AC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819275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F115-6EBD-5527-D346-C75E18355B53}"/>
              </a:ext>
            </a:extLst>
          </p:cNvPr>
          <p:cNvSpPr>
            <a:spLocks noGrp="1"/>
          </p:cNvSpPr>
          <p:nvPr>
            <p:ph type="title"/>
          </p:nvPr>
        </p:nvSpPr>
        <p:spPr>
          <a:xfrm>
            <a:off x="630464" y="1044539"/>
            <a:ext cx="10515600" cy="747897"/>
          </a:xfrm>
        </p:spPr>
        <p:txBody>
          <a:bodyPr/>
          <a:lstStyle/>
          <a:p>
            <a:r>
              <a:rPr lang="fr-CA" dirty="0"/>
              <a:t>Reconnaissance des territoires</a:t>
            </a:r>
          </a:p>
        </p:txBody>
      </p:sp>
      <p:sp>
        <p:nvSpPr>
          <p:cNvPr id="3" name="Content Placeholder 2">
            <a:extLst>
              <a:ext uri="{FF2B5EF4-FFF2-40B4-BE49-F238E27FC236}">
                <a16:creationId xmlns:a16="http://schemas.microsoft.com/office/drawing/2014/main" id="{DC42D2A3-5DAC-DE66-DA7F-7C61F855043B}"/>
              </a:ext>
            </a:extLst>
          </p:cNvPr>
          <p:cNvSpPr>
            <a:spLocks noGrp="1"/>
          </p:cNvSpPr>
          <p:nvPr>
            <p:ph sz="half" idx="2"/>
          </p:nvPr>
        </p:nvSpPr>
        <p:spPr>
          <a:xfrm>
            <a:off x="3687536" y="3588237"/>
            <a:ext cx="8125278" cy="1107996"/>
          </a:xfrm>
        </p:spPr>
        <p:txBody>
          <a:bodyPr/>
          <a:lstStyle/>
          <a:p>
            <a:pPr marL="0" indent="0">
              <a:buNone/>
            </a:pPr>
            <a:r>
              <a:rPr lang="fr-CA" dirty="0"/>
              <a:t>Avant de commencer, </a:t>
            </a:r>
            <a:r>
              <a:rPr lang="fr-CA" dirty="0">
                <a:solidFill>
                  <a:schemeClr val="accent4"/>
                </a:solidFill>
              </a:rPr>
              <a:t>[nous tenons/je tiens</a:t>
            </a:r>
            <a:r>
              <a:rPr lang="fr-CA" dirty="0">
                <a:solidFill>
                  <a:schemeClr val="accent2"/>
                </a:solidFill>
              </a:rPr>
              <a:t>] </a:t>
            </a:r>
            <a:r>
              <a:rPr lang="fr-CA" dirty="0"/>
              <a:t>à souligner que nous nous trouvons/je me trouve sur le territoire traditionnel </a:t>
            </a:r>
            <a:r>
              <a:rPr lang="fr-CA" dirty="0">
                <a:solidFill>
                  <a:schemeClr val="accent4"/>
                </a:solidFill>
              </a:rPr>
              <a:t>[non cédé de la Nation algonquine </a:t>
            </a:r>
            <a:r>
              <a:rPr lang="fr-CA" dirty="0" err="1">
                <a:solidFill>
                  <a:schemeClr val="accent4"/>
                </a:solidFill>
              </a:rPr>
              <a:t>anishinaabe</a:t>
            </a:r>
            <a:r>
              <a:rPr lang="fr-CA" dirty="0">
                <a:solidFill>
                  <a:schemeClr val="accent4"/>
                </a:solidFill>
              </a:rPr>
              <a:t>]</a:t>
            </a:r>
            <a:r>
              <a:rPr lang="fr-CA" dirty="0"/>
              <a:t>.</a:t>
            </a:r>
            <a:endParaRPr lang="fr-CA" dirty="0">
              <a:solidFill>
                <a:schemeClr val="accent4"/>
              </a:solidFill>
            </a:endParaRPr>
          </a:p>
        </p:txBody>
      </p:sp>
    </p:spTree>
    <p:extLst>
      <p:ext uri="{BB962C8B-B14F-4D97-AF65-F5344CB8AC3E}">
        <p14:creationId xmlns:p14="http://schemas.microsoft.com/office/powerpoint/2010/main" val="2569819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81E52B4-ABED-B065-319A-E90205B355EB}"/>
              </a:ext>
            </a:extLst>
          </p:cNvPr>
          <p:cNvGrpSpPr/>
          <p:nvPr/>
        </p:nvGrpSpPr>
        <p:grpSpPr>
          <a:xfrm rot="10800000">
            <a:off x="9593229" y="-190746"/>
            <a:ext cx="3517965" cy="3046575"/>
            <a:chOff x="0" y="0"/>
            <a:chExt cx="3619627" cy="3134614"/>
          </a:xfrm>
        </p:grpSpPr>
        <p:sp>
          <p:nvSpPr>
            <p:cNvPr id="15" name="Freeform 14">
              <a:extLst>
                <a:ext uri="{FF2B5EF4-FFF2-40B4-BE49-F238E27FC236}">
                  <a16:creationId xmlns:a16="http://schemas.microsoft.com/office/drawing/2014/main" id="{89100564-C875-AA7F-4FF8-CB3942828AA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sp>
        <p:nvSpPr>
          <p:cNvPr id="3" name="Title 2">
            <a:extLst>
              <a:ext uri="{FF2B5EF4-FFF2-40B4-BE49-F238E27FC236}">
                <a16:creationId xmlns:a16="http://schemas.microsoft.com/office/drawing/2014/main" id="{7683C360-28D0-F0BF-B5C4-7BC5863C75CA}"/>
              </a:ext>
            </a:extLst>
          </p:cNvPr>
          <p:cNvSpPr>
            <a:spLocks noGrp="1"/>
          </p:cNvSpPr>
          <p:nvPr>
            <p:ph type="title"/>
          </p:nvPr>
        </p:nvSpPr>
        <p:spPr>
          <a:xfrm>
            <a:off x="839788" y="1044000"/>
            <a:ext cx="4792085" cy="2243691"/>
          </a:xfrm>
        </p:spPr>
        <p:txBody>
          <a:bodyPr/>
          <a:lstStyle/>
          <a:p>
            <a:r>
              <a:rPr lang="fr-CA" dirty="0">
                <a:solidFill>
                  <a:schemeClr val="bg1"/>
                </a:solidFill>
              </a:rPr>
              <a:t>Rajustement continu des priorités</a:t>
            </a:r>
            <a:endParaRPr lang="fr-CA" dirty="0"/>
          </a:p>
        </p:txBody>
      </p:sp>
      <p:grpSp>
        <p:nvGrpSpPr>
          <p:cNvPr id="13" name="Group 12" descr="Cette illustration représente la silhouette d’une personne en équilibre sur une jambe sur un diagramme circulaire montrant trois éléments qui s’articulent les uns avec les autres sur le dessus d’une montagne. Les éléments sont les suivants : la performance, le risque et le coût.">
            <a:extLst>
              <a:ext uri="{FF2B5EF4-FFF2-40B4-BE49-F238E27FC236}">
                <a16:creationId xmlns:a16="http://schemas.microsoft.com/office/drawing/2014/main" id="{0068E7A5-1801-3457-40B0-F0655962B598}"/>
              </a:ext>
            </a:extLst>
          </p:cNvPr>
          <p:cNvGrpSpPr/>
          <p:nvPr/>
        </p:nvGrpSpPr>
        <p:grpSpPr>
          <a:xfrm>
            <a:off x="5534013" y="64953"/>
            <a:ext cx="4536950" cy="6793046"/>
            <a:chOff x="5534013" y="64953"/>
            <a:chExt cx="4536950" cy="6793046"/>
          </a:xfrm>
        </p:grpSpPr>
        <p:pic>
          <p:nvPicPr>
            <p:cNvPr id="5" name="Picture 6">
              <a:extLst>
                <a:ext uri="{FF2B5EF4-FFF2-40B4-BE49-F238E27FC236}">
                  <a16:creationId xmlns:a16="http://schemas.microsoft.com/office/drawing/2014/main" id="{13FD7CBE-BE53-E752-75AC-A96F609418E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6357795" y="1999467"/>
              <a:ext cx="2639551" cy="2639551"/>
            </a:xfrm>
            <a:prstGeom prst="rect">
              <a:avLst/>
            </a:prstGeom>
          </p:spPr>
        </p:pic>
        <p:sp>
          <p:nvSpPr>
            <p:cNvPr id="6" name="TextBox 5">
              <a:extLst>
                <a:ext uri="{FF2B5EF4-FFF2-40B4-BE49-F238E27FC236}">
                  <a16:creationId xmlns:a16="http://schemas.microsoft.com/office/drawing/2014/main" id="{EAFEC2FF-68EB-6EDC-2E89-6C7A80A5DEB1}"/>
                </a:ext>
              </a:extLst>
            </p:cNvPr>
            <p:cNvSpPr txBox="1"/>
            <p:nvPr/>
          </p:nvSpPr>
          <p:spPr>
            <a:xfrm rot="18333506">
              <a:off x="6253578" y="2731295"/>
              <a:ext cx="1413582" cy="269304"/>
            </a:xfrm>
            <a:prstGeom prst="rect">
              <a:avLst/>
            </a:prstGeom>
          </p:spPr>
          <p:txBody>
            <a:bodyPr wrap="square" lIns="0" tIns="0" rIns="0" bIns="0" rtlCol="0" anchor="t">
              <a:spAutoFit/>
            </a:bodyPr>
            <a:lstStyle/>
            <a:p>
              <a:pPr algn="ctr">
                <a:lnSpc>
                  <a:spcPts val="2078"/>
                </a:lnSpc>
              </a:pPr>
              <a:r>
                <a:rPr lang="fr-CA" dirty="0">
                  <a:solidFill>
                    <a:srgbClr val="F3F3F3"/>
                  </a:solidFill>
                </a:rPr>
                <a:t>Rendement</a:t>
              </a:r>
            </a:p>
          </p:txBody>
        </p:sp>
        <p:sp>
          <p:nvSpPr>
            <p:cNvPr id="7" name="TextBox 6">
              <a:extLst>
                <a:ext uri="{FF2B5EF4-FFF2-40B4-BE49-F238E27FC236}">
                  <a16:creationId xmlns:a16="http://schemas.microsoft.com/office/drawing/2014/main" id="{FBF027E6-A329-168B-2ACA-A8DF394D4E19}"/>
                </a:ext>
              </a:extLst>
            </p:cNvPr>
            <p:cNvSpPr txBox="1"/>
            <p:nvPr/>
          </p:nvSpPr>
          <p:spPr>
            <a:xfrm rot="3307665">
              <a:off x="7944566" y="2832061"/>
              <a:ext cx="1073064" cy="269304"/>
            </a:xfrm>
            <a:prstGeom prst="rect">
              <a:avLst/>
            </a:prstGeom>
          </p:spPr>
          <p:txBody>
            <a:bodyPr wrap="square" lIns="0" tIns="0" rIns="0" bIns="0" rtlCol="0" anchor="t">
              <a:spAutoFit/>
            </a:bodyPr>
            <a:lstStyle/>
            <a:p>
              <a:pPr algn="ctr">
                <a:lnSpc>
                  <a:spcPts val="2078"/>
                </a:lnSpc>
              </a:pPr>
              <a:r>
                <a:rPr lang="fr-CA" dirty="0"/>
                <a:t>Risques</a:t>
              </a:r>
            </a:p>
          </p:txBody>
        </p:sp>
        <p:sp>
          <p:nvSpPr>
            <p:cNvPr id="8" name="TextBox 7">
              <a:extLst>
                <a:ext uri="{FF2B5EF4-FFF2-40B4-BE49-F238E27FC236}">
                  <a16:creationId xmlns:a16="http://schemas.microsoft.com/office/drawing/2014/main" id="{24CB8632-8F42-C7B3-3CD0-C3C508A8BA89}"/>
                </a:ext>
              </a:extLst>
            </p:cNvPr>
            <p:cNvSpPr txBox="1"/>
            <p:nvPr/>
          </p:nvSpPr>
          <p:spPr>
            <a:xfrm>
              <a:off x="7269073" y="4045696"/>
              <a:ext cx="802756" cy="807913"/>
            </a:xfrm>
            <a:prstGeom prst="rect">
              <a:avLst/>
            </a:prstGeom>
          </p:spPr>
          <p:txBody>
            <a:bodyPr lIns="0" tIns="0" rIns="0" bIns="0" rtlCol="0" anchor="t">
              <a:spAutoFit/>
            </a:bodyPr>
            <a:lstStyle/>
            <a:p>
              <a:pPr algn="ctr">
                <a:lnSpc>
                  <a:spcPts val="2078"/>
                </a:lnSpc>
              </a:pPr>
              <a:r>
                <a:rPr lang="fr-CA" dirty="0">
                  <a:solidFill>
                    <a:srgbClr val="F3F3F3"/>
                  </a:solidFill>
                </a:rPr>
                <a:t>Coûts</a:t>
              </a:r>
            </a:p>
            <a:p>
              <a:pPr algn="ctr">
                <a:lnSpc>
                  <a:spcPts val="2078"/>
                </a:lnSpc>
              </a:pPr>
              <a:endParaRPr lang="fr-CA" dirty="0">
                <a:solidFill>
                  <a:srgbClr val="F3F3F3"/>
                </a:solidFill>
              </a:endParaRPr>
            </a:p>
            <a:p>
              <a:pPr algn="ctr">
                <a:lnSpc>
                  <a:spcPts val="2078"/>
                </a:lnSpc>
              </a:pPr>
              <a:endParaRPr lang="fr-CA" dirty="0">
                <a:solidFill>
                  <a:srgbClr val="F3F3F3"/>
                </a:solidFill>
              </a:endParaRPr>
            </a:p>
          </p:txBody>
        </p:sp>
        <p:pic>
          <p:nvPicPr>
            <p:cNvPr id="10" name="Picture 11">
              <a:extLst>
                <a:ext uri="{FF2B5EF4-FFF2-40B4-BE49-F238E27FC236}">
                  <a16:creationId xmlns:a16="http://schemas.microsoft.com/office/drawing/2014/main" id="{AE53EDE0-9A76-BF3B-F23D-B37DF4DF312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5534013" y="4639018"/>
              <a:ext cx="4536950" cy="2218981"/>
            </a:xfrm>
            <a:prstGeom prst="rect">
              <a:avLst/>
            </a:prstGeom>
          </p:spPr>
        </p:pic>
        <p:pic>
          <p:nvPicPr>
            <p:cNvPr id="12" name="Picture 11">
              <a:extLst>
                <a:ext uri="{FF2B5EF4-FFF2-40B4-BE49-F238E27FC236}">
                  <a16:creationId xmlns:a16="http://schemas.microsoft.com/office/drawing/2014/main" id="{81E4F7FD-B461-DE5B-1D00-4C74001A05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7062" y="64953"/>
              <a:ext cx="1790700" cy="1917700"/>
            </a:xfrm>
            <a:prstGeom prst="rect">
              <a:avLst/>
            </a:prstGeom>
          </p:spPr>
        </p:pic>
      </p:grpSp>
      <p:pic>
        <p:nvPicPr>
          <p:cNvPr id="4" name="Picture 3" descr="Cette icône représente une clé.">
            <a:extLst>
              <a:ext uri="{FF2B5EF4-FFF2-40B4-BE49-F238E27FC236}">
                <a16:creationId xmlns:a16="http://schemas.microsoft.com/office/drawing/2014/main" id="{C1AC1A05-6F6B-9B7B-D50C-712B7DA089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403453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E5BE-41D4-E53E-F9B1-1B5130927B9F}"/>
              </a:ext>
            </a:extLst>
          </p:cNvPr>
          <p:cNvSpPr>
            <a:spLocks noGrp="1"/>
          </p:cNvSpPr>
          <p:nvPr>
            <p:ph type="title"/>
          </p:nvPr>
        </p:nvSpPr>
        <p:spPr>
          <a:xfrm>
            <a:off x="630463" y="1723897"/>
            <a:ext cx="4186465" cy="1495794"/>
          </a:xfrm>
        </p:spPr>
        <p:txBody>
          <a:bodyPr/>
          <a:lstStyle/>
          <a:p>
            <a:r>
              <a:rPr lang="fr-CA" dirty="0"/>
              <a:t>Rajustement des priorités</a:t>
            </a:r>
          </a:p>
        </p:txBody>
      </p:sp>
      <p:sp>
        <p:nvSpPr>
          <p:cNvPr id="3" name="Content Placeholder 2">
            <a:extLst>
              <a:ext uri="{FF2B5EF4-FFF2-40B4-BE49-F238E27FC236}">
                <a16:creationId xmlns:a16="http://schemas.microsoft.com/office/drawing/2014/main" id="{F0A936CB-C308-DAE7-532B-E94E5458C688}"/>
              </a:ext>
            </a:extLst>
          </p:cNvPr>
          <p:cNvSpPr>
            <a:spLocks noGrp="1"/>
          </p:cNvSpPr>
          <p:nvPr>
            <p:ph sz="quarter" idx="4"/>
          </p:nvPr>
        </p:nvSpPr>
        <p:spPr>
          <a:xfrm>
            <a:off x="8680730" y="933052"/>
            <a:ext cx="3430588" cy="1061829"/>
          </a:xfrm>
        </p:spPr>
        <p:txBody>
          <a:bodyPr/>
          <a:lstStyle/>
          <a:p>
            <a:pPr marL="0" indent="0">
              <a:lnSpc>
                <a:spcPct val="100000"/>
              </a:lnSpc>
              <a:spcBef>
                <a:spcPts val="0"/>
              </a:spcBef>
              <a:spcAft>
                <a:spcPts val="300"/>
              </a:spcAft>
              <a:buNone/>
            </a:pPr>
            <a:r>
              <a:rPr lang="fr-CA" b="1" dirty="0"/>
              <a:t>Rendement</a:t>
            </a:r>
          </a:p>
          <a:p>
            <a:pPr>
              <a:lnSpc>
                <a:spcPct val="100000"/>
              </a:lnSpc>
              <a:spcBef>
                <a:spcPts val="0"/>
              </a:spcBef>
              <a:spcAft>
                <a:spcPts val="300"/>
              </a:spcAft>
            </a:pPr>
            <a:r>
              <a:rPr lang="fr-CA" sz="2000" dirty="0"/>
              <a:t>Quel service est requis?</a:t>
            </a:r>
          </a:p>
          <a:p>
            <a:pPr>
              <a:lnSpc>
                <a:spcPct val="100000"/>
              </a:lnSpc>
              <a:spcBef>
                <a:spcPts val="0"/>
              </a:spcBef>
              <a:spcAft>
                <a:spcPts val="300"/>
              </a:spcAft>
            </a:pPr>
            <a:r>
              <a:rPr lang="fr-CA" sz="2000" dirty="0"/>
              <a:t>À qui faut-il le fournir?</a:t>
            </a:r>
          </a:p>
        </p:txBody>
      </p:sp>
      <p:grpSp>
        <p:nvGrpSpPr>
          <p:cNvPr id="4" name="Group 4">
            <a:extLst>
              <a:ext uri="{FF2B5EF4-FFF2-40B4-BE49-F238E27FC236}">
                <a16:creationId xmlns:a16="http://schemas.microsoft.com/office/drawing/2014/main" id="{45FF92F0-80B1-5EF4-F8C4-8F484B7C01DA}"/>
              </a:ext>
            </a:extLst>
          </p:cNvPr>
          <p:cNvGrpSpPr/>
          <p:nvPr/>
        </p:nvGrpSpPr>
        <p:grpSpPr>
          <a:xfrm rot="10800000">
            <a:off x="4524517" y="-190746"/>
            <a:ext cx="3517965" cy="3046575"/>
            <a:chOff x="0" y="0"/>
            <a:chExt cx="3619627" cy="3134614"/>
          </a:xfrm>
        </p:grpSpPr>
        <p:sp>
          <p:nvSpPr>
            <p:cNvPr id="5" name="Freeform 5">
              <a:extLst>
                <a:ext uri="{FF2B5EF4-FFF2-40B4-BE49-F238E27FC236}">
                  <a16:creationId xmlns:a16="http://schemas.microsoft.com/office/drawing/2014/main" id="{27BE0056-69F0-FF92-A3B6-F13BD23A207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grpSp>
        <p:nvGrpSpPr>
          <p:cNvPr id="16" name="Group 16" descr="Cette photo montre le devant d’un chasse-neige circulant sur une route enneigée à côté d’un banc de neige.">
            <a:extLst>
              <a:ext uri="{FF2B5EF4-FFF2-40B4-BE49-F238E27FC236}">
                <a16:creationId xmlns:a16="http://schemas.microsoft.com/office/drawing/2014/main" id="{4BB42BDB-53D1-7BF4-AA6F-0E88D3F9A829}"/>
              </a:ext>
            </a:extLst>
          </p:cNvPr>
          <p:cNvGrpSpPr>
            <a:grpSpLocks noChangeAspect="1"/>
          </p:cNvGrpSpPr>
          <p:nvPr/>
        </p:nvGrpSpPr>
        <p:grpSpPr>
          <a:xfrm>
            <a:off x="6329747" y="533399"/>
            <a:ext cx="2180069" cy="1887841"/>
            <a:chOff x="0" y="0"/>
            <a:chExt cx="4282440" cy="3708400"/>
          </a:xfrm>
        </p:grpSpPr>
        <p:sp>
          <p:nvSpPr>
            <p:cNvPr id="17" name="Freeform 17">
              <a:extLst>
                <a:ext uri="{FF2B5EF4-FFF2-40B4-BE49-F238E27FC236}">
                  <a16:creationId xmlns:a16="http://schemas.microsoft.com/office/drawing/2014/main" id="{5A2A0770-65D6-8ED2-F514-45F57A0ABF2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dirty="0"/>
            </a:p>
          </p:txBody>
        </p:sp>
      </p:grpSp>
      <p:grpSp>
        <p:nvGrpSpPr>
          <p:cNvPr id="20" name="Group 20" descr="Cette photo montre un bureau avec un ordinateur, un casque et une tasse, devant un mur de brique.">
            <a:extLst>
              <a:ext uri="{FF2B5EF4-FFF2-40B4-BE49-F238E27FC236}">
                <a16:creationId xmlns:a16="http://schemas.microsoft.com/office/drawing/2014/main" id="{67D7C4CC-5AAC-3DF2-C998-6DFC9E1B91BC}"/>
              </a:ext>
            </a:extLst>
          </p:cNvPr>
          <p:cNvGrpSpPr>
            <a:grpSpLocks noChangeAspect="1"/>
          </p:cNvGrpSpPr>
          <p:nvPr/>
        </p:nvGrpSpPr>
        <p:grpSpPr>
          <a:xfrm>
            <a:off x="4141694" y="4543359"/>
            <a:ext cx="2180069" cy="1887841"/>
            <a:chOff x="0" y="0"/>
            <a:chExt cx="4282440" cy="3708400"/>
          </a:xfrm>
        </p:grpSpPr>
        <p:sp>
          <p:nvSpPr>
            <p:cNvPr id="21" name="Freeform 21">
              <a:extLst>
                <a:ext uri="{FF2B5EF4-FFF2-40B4-BE49-F238E27FC236}">
                  <a16:creationId xmlns:a16="http://schemas.microsoft.com/office/drawing/2014/main" id="{CBC8795B-6B27-05FC-EF9A-2673B39772C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dirty="0"/>
            </a:p>
          </p:txBody>
        </p:sp>
      </p:grpSp>
      <p:sp>
        <p:nvSpPr>
          <p:cNvPr id="24" name="Content Placeholder 2">
            <a:extLst>
              <a:ext uri="{FF2B5EF4-FFF2-40B4-BE49-F238E27FC236}">
                <a16:creationId xmlns:a16="http://schemas.microsoft.com/office/drawing/2014/main" id="{60573973-4E9A-4174-979C-BEA44910356A}"/>
              </a:ext>
            </a:extLst>
          </p:cNvPr>
          <p:cNvSpPr txBox="1">
            <a:spLocks/>
          </p:cNvSpPr>
          <p:nvPr/>
        </p:nvSpPr>
        <p:spPr>
          <a:xfrm>
            <a:off x="7524282" y="2896323"/>
            <a:ext cx="4587036" cy="167738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fr-CA" b="1" dirty="0"/>
              <a:t>Risques</a:t>
            </a:r>
          </a:p>
          <a:p>
            <a:pPr>
              <a:lnSpc>
                <a:spcPct val="100000"/>
              </a:lnSpc>
              <a:spcBef>
                <a:spcPts val="0"/>
              </a:spcBef>
              <a:spcAft>
                <a:spcPts val="300"/>
              </a:spcAft>
            </a:pPr>
            <a:r>
              <a:rPr lang="fr-CA" sz="2000" dirty="0"/>
              <a:t>Quelles perturbations menacent </a:t>
            </a:r>
            <a:br>
              <a:rPr lang="fr-CA" sz="2000" dirty="0"/>
            </a:br>
            <a:r>
              <a:rPr lang="fr-CA" sz="2000" dirty="0"/>
              <a:t>ce service?</a:t>
            </a:r>
          </a:p>
          <a:p>
            <a:pPr>
              <a:lnSpc>
                <a:spcPct val="100000"/>
              </a:lnSpc>
              <a:spcBef>
                <a:spcPts val="0"/>
              </a:spcBef>
              <a:spcAft>
                <a:spcPts val="300"/>
              </a:spcAft>
            </a:pPr>
            <a:r>
              <a:rPr lang="fr-CA" sz="2000" dirty="0"/>
              <a:t>Dans quelle mesure chacune de ces perturbations est-elle probable?</a:t>
            </a:r>
          </a:p>
        </p:txBody>
      </p:sp>
      <p:sp>
        <p:nvSpPr>
          <p:cNvPr id="25" name="Content Placeholder 2">
            <a:extLst>
              <a:ext uri="{FF2B5EF4-FFF2-40B4-BE49-F238E27FC236}">
                <a16:creationId xmlns:a16="http://schemas.microsoft.com/office/drawing/2014/main" id="{C99A496F-B1EC-D59C-E856-F869B7282143}"/>
              </a:ext>
            </a:extLst>
          </p:cNvPr>
          <p:cNvSpPr txBox="1">
            <a:spLocks/>
          </p:cNvSpPr>
          <p:nvPr/>
        </p:nvSpPr>
        <p:spPr>
          <a:xfrm>
            <a:off x="6529198" y="4778912"/>
            <a:ext cx="4587036" cy="20236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fr-CA" b="1" dirty="0"/>
              <a:t>Coûts</a:t>
            </a:r>
          </a:p>
          <a:p>
            <a:pPr>
              <a:lnSpc>
                <a:spcPct val="100000"/>
              </a:lnSpc>
              <a:spcBef>
                <a:spcPts val="0"/>
              </a:spcBef>
              <a:spcAft>
                <a:spcPts val="300"/>
              </a:spcAft>
            </a:pPr>
            <a:r>
              <a:rPr lang="fr-CA" sz="2000" dirty="0"/>
              <a:t>Le coût des actifs dépend directement de l’inflation économique.</a:t>
            </a:r>
          </a:p>
          <a:p>
            <a:pPr>
              <a:lnSpc>
                <a:spcPct val="100000"/>
              </a:lnSpc>
              <a:spcBef>
                <a:spcPts val="0"/>
              </a:spcBef>
              <a:spcAft>
                <a:spcPts val="300"/>
              </a:spcAft>
            </a:pPr>
            <a:r>
              <a:rPr lang="fr-CA" sz="2000" dirty="0"/>
              <a:t>De nombreux actifs subissent déjà des retards.</a:t>
            </a:r>
          </a:p>
          <a:p>
            <a:pPr>
              <a:lnSpc>
                <a:spcPct val="100000"/>
              </a:lnSpc>
              <a:spcBef>
                <a:spcPts val="0"/>
              </a:spcBef>
              <a:spcAft>
                <a:spcPts val="300"/>
              </a:spcAft>
            </a:pPr>
            <a:endParaRPr lang="fr-CA" sz="2000" dirty="0"/>
          </a:p>
        </p:txBody>
      </p:sp>
      <p:pic>
        <p:nvPicPr>
          <p:cNvPr id="7" name="Picture 6" descr="Cette photo montre un poteau électrique tombé et des fils électriques sur une route mouillée devant une grande maison.">
            <a:extLst>
              <a:ext uri="{FF2B5EF4-FFF2-40B4-BE49-F238E27FC236}">
                <a16:creationId xmlns:a16="http://schemas.microsoft.com/office/drawing/2014/main" id="{3C7AFF14-F054-44A8-8237-9CEE95A977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65122" y="2498433"/>
            <a:ext cx="2179002" cy="1887842"/>
          </a:xfrm>
          <a:prstGeom prst="rect">
            <a:avLst/>
          </a:prstGeom>
        </p:spPr>
      </p:pic>
      <p:pic>
        <p:nvPicPr>
          <p:cNvPr id="8" name="Picture 7" descr="Cette icône représente la silhouette de deux personnes des épaules à la tête avec des bulles de conversation qui se chevauchent.">
            <a:extLst>
              <a:ext uri="{FF2B5EF4-FFF2-40B4-BE49-F238E27FC236}">
                <a16:creationId xmlns:a16="http://schemas.microsoft.com/office/drawing/2014/main" id="{FCA5E72B-35C8-AEE9-E286-1C9249ED99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30541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4E10-7DC1-4C0F-015B-7A672A384189}"/>
              </a:ext>
            </a:extLst>
          </p:cNvPr>
          <p:cNvSpPr>
            <a:spLocks noGrp="1"/>
          </p:cNvSpPr>
          <p:nvPr>
            <p:ph type="title"/>
          </p:nvPr>
        </p:nvSpPr>
        <p:spPr>
          <a:xfrm>
            <a:off x="630464" y="1044539"/>
            <a:ext cx="10515600" cy="1191095"/>
          </a:xfrm>
        </p:spPr>
        <p:txBody>
          <a:bodyPr/>
          <a:lstStyle/>
          <a:p>
            <a:r>
              <a:rPr lang="fr-CA" sz="3200" dirty="0">
                <a:solidFill>
                  <a:srgbClr val="000000"/>
                </a:solidFill>
                <a:latin typeface="Canva Sans Bold"/>
              </a:rPr>
              <a:t>Rajustement des priorités</a:t>
            </a:r>
            <a:br>
              <a:rPr lang="fr-CA" sz="3200" dirty="0">
                <a:solidFill>
                  <a:srgbClr val="000000"/>
                </a:solidFill>
                <a:latin typeface="Canva Sans Bold"/>
              </a:rPr>
            </a:br>
            <a:r>
              <a:rPr lang="fr-CA" sz="5400" dirty="0"/>
              <a:t>Rendement</a:t>
            </a:r>
            <a:endParaRPr lang="fr-CA" dirty="0"/>
          </a:p>
        </p:txBody>
      </p:sp>
      <p:sp>
        <p:nvSpPr>
          <p:cNvPr id="3" name="Content Placeholder 2">
            <a:extLst>
              <a:ext uri="{FF2B5EF4-FFF2-40B4-BE49-F238E27FC236}">
                <a16:creationId xmlns:a16="http://schemas.microsoft.com/office/drawing/2014/main" id="{CB164965-2F01-8C0E-7AB0-288E2FB6721D}"/>
              </a:ext>
            </a:extLst>
          </p:cNvPr>
          <p:cNvSpPr>
            <a:spLocks noGrp="1"/>
          </p:cNvSpPr>
          <p:nvPr>
            <p:ph idx="1"/>
          </p:nvPr>
        </p:nvSpPr>
        <p:spPr>
          <a:xfrm>
            <a:off x="630464" y="2332785"/>
            <a:ext cx="4586995" cy="2654573"/>
          </a:xfrm>
        </p:spPr>
        <p:txBody>
          <a:bodyPr/>
          <a:lstStyle/>
          <a:p>
            <a:r>
              <a:rPr lang="fr-CA" dirty="0"/>
              <a:t>Mesuré en fonction de </a:t>
            </a:r>
            <a:r>
              <a:rPr lang="fr-CA" b="1" dirty="0"/>
              <a:t>niveaux de service </a:t>
            </a:r>
            <a:r>
              <a:rPr lang="fr-CA" dirty="0"/>
              <a:t>bien définis.</a:t>
            </a:r>
          </a:p>
          <a:p>
            <a:r>
              <a:rPr lang="fr-CA" dirty="0"/>
              <a:t>Les niveaux de service soulignent :</a:t>
            </a:r>
          </a:p>
          <a:p>
            <a:pPr lvl="1"/>
            <a:r>
              <a:rPr lang="fr-CA" dirty="0"/>
              <a:t>quel service est requis;</a:t>
            </a:r>
          </a:p>
          <a:p>
            <a:pPr lvl="1"/>
            <a:r>
              <a:rPr lang="fr-CA" dirty="0"/>
              <a:t>à qui il faut le fournir.</a:t>
            </a:r>
          </a:p>
        </p:txBody>
      </p:sp>
      <p:grpSp>
        <p:nvGrpSpPr>
          <p:cNvPr id="5" name="Group 6" descr="Cette photo montre le devant d’un chasse-neige circulant sur une route enneigée à côté d’un banc de neige.">
            <a:extLst>
              <a:ext uri="{FF2B5EF4-FFF2-40B4-BE49-F238E27FC236}">
                <a16:creationId xmlns:a16="http://schemas.microsoft.com/office/drawing/2014/main" id="{334F2C2B-B479-3EAC-995B-2E42B0E754D2}"/>
              </a:ext>
            </a:extLst>
          </p:cNvPr>
          <p:cNvGrpSpPr>
            <a:grpSpLocks noChangeAspect="1"/>
          </p:cNvGrpSpPr>
          <p:nvPr/>
        </p:nvGrpSpPr>
        <p:grpSpPr>
          <a:xfrm>
            <a:off x="5888264" y="1136400"/>
            <a:ext cx="5401044" cy="4677061"/>
            <a:chOff x="0" y="0"/>
            <a:chExt cx="4282440" cy="3708400"/>
          </a:xfrm>
        </p:grpSpPr>
        <p:sp>
          <p:nvSpPr>
            <p:cNvPr id="6" name="Freeform 7">
              <a:extLst>
                <a:ext uri="{FF2B5EF4-FFF2-40B4-BE49-F238E27FC236}">
                  <a16:creationId xmlns:a16="http://schemas.microsoft.com/office/drawing/2014/main" id="{B522FFDD-FA8E-59DF-060A-86E23B5916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pic>
        <p:nvPicPr>
          <p:cNvPr id="4" name="Picture 3" descr="Cette icône représente un mégaphone avec des lignes représentant la parole.">
            <a:extLst>
              <a:ext uri="{FF2B5EF4-FFF2-40B4-BE49-F238E27FC236}">
                <a16:creationId xmlns:a16="http://schemas.microsoft.com/office/drawing/2014/main" id="{DADC4736-602C-BDF5-F49A-ACD43D7C7C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29211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21EC-5988-670D-2ED5-08BA8D3DDEEA}"/>
              </a:ext>
            </a:extLst>
          </p:cNvPr>
          <p:cNvSpPr>
            <a:spLocks noGrp="1"/>
          </p:cNvSpPr>
          <p:nvPr>
            <p:ph type="title"/>
          </p:nvPr>
        </p:nvSpPr>
        <p:spPr>
          <a:xfrm>
            <a:off x="630464" y="1044539"/>
            <a:ext cx="10515600" cy="1191095"/>
          </a:xfrm>
        </p:spPr>
        <p:txBody>
          <a:bodyPr/>
          <a:lstStyle/>
          <a:p>
            <a:r>
              <a:rPr lang="fr-CA" sz="3200" dirty="0">
                <a:solidFill>
                  <a:srgbClr val="000000"/>
                </a:solidFill>
                <a:latin typeface="Canva Sans Bold"/>
              </a:rPr>
              <a:t>Rajustement des priorités</a:t>
            </a:r>
            <a:br>
              <a:rPr lang="fr-CA" sz="3200" dirty="0"/>
            </a:br>
            <a:r>
              <a:rPr lang="fr-CA" sz="5400" dirty="0"/>
              <a:t>Les risques</a:t>
            </a:r>
            <a:endParaRPr lang="fr-CA" dirty="0"/>
          </a:p>
        </p:txBody>
      </p:sp>
      <p:sp>
        <p:nvSpPr>
          <p:cNvPr id="3" name="Content Placeholder 2">
            <a:extLst>
              <a:ext uri="{FF2B5EF4-FFF2-40B4-BE49-F238E27FC236}">
                <a16:creationId xmlns:a16="http://schemas.microsoft.com/office/drawing/2014/main" id="{D8AA5535-1558-F379-0556-29D4E52F59DB}"/>
              </a:ext>
            </a:extLst>
          </p:cNvPr>
          <p:cNvSpPr>
            <a:spLocks noGrp="1"/>
          </p:cNvSpPr>
          <p:nvPr>
            <p:ph idx="1"/>
          </p:nvPr>
        </p:nvSpPr>
        <p:spPr>
          <a:xfrm>
            <a:off x="630464" y="2332785"/>
            <a:ext cx="4170136" cy="3288080"/>
          </a:xfrm>
        </p:spPr>
        <p:txBody>
          <a:bodyPr/>
          <a:lstStyle/>
          <a:p>
            <a:r>
              <a:rPr lang="fr-CA" dirty="0"/>
              <a:t>Quelles perturbations menacent ce service?</a:t>
            </a:r>
          </a:p>
          <a:p>
            <a:r>
              <a:rPr lang="fr-CA" dirty="0"/>
              <a:t>Dans quelle mesure chacune de ces perturbations est-elle probable?</a:t>
            </a:r>
          </a:p>
          <a:p>
            <a:r>
              <a:rPr lang="fr-CA" dirty="0"/>
              <a:t>Est-il possible d’éviter ou de réduire leur incidence?</a:t>
            </a:r>
          </a:p>
        </p:txBody>
      </p:sp>
      <p:pic>
        <p:nvPicPr>
          <p:cNvPr id="6" name="Picture 5" descr="Cette photo montre un poteau électrique tombé et des fils électriques sur une route mouillée devant une grande maison.">
            <a:extLst>
              <a:ext uri="{FF2B5EF4-FFF2-40B4-BE49-F238E27FC236}">
                <a16:creationId xmlns:a16="http://schemas.microsoft.com/office/drawing/2014/main" id="{ED595BFB-31C0-919F-DF8E-95AD6F717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8306" y="1143981"/>
            <a:ext cx="5322508" cy="4611310"/>
          </a:xfrm>
          <a:prstGeom prst="rect">
            <a:avLst/>
          </a:prstGeom>
        </p:spPr>
      </p:pic>
      <p:pic>
        <p:nvPicPr>
          <p:cNvPr id="4" name="Picture 3" descr="Cette icône représente un mégaphone avec des lignes représentant la parole.">
            <a:extLst>
              <a:ext uri="{FF2B5EF4-FFF2-40B4-BE49-F238E27FC236}">
                <a16:creationId xmlns:a16="http://schemas.microsoft.com/office/drawing/2014/main" id="{5DC2DE42-A947-13CD-0618-C8C5FC29D9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34800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EFC38-C8BF-C2BD-EF47-155F744F3208}"/>
              </a:ext>
            </a:extLst>
          </p:cNvPr>
          <p:cNvSpPr>
            <a:spLocks noGrp="1"/>
          </p:cNvSpPr>
          <p:nvPr>
            <p:ph type="title"/>
          </p:nvPr>
        </p:nvSpPr>
        <p:spPr>
          <a:xfrm>
            <a:off x="630464" y="1044539"/>
            <a:ext cx="10515600" cy="1191095"/>
          </a:xfrm>
        </p:spPr>
        <p:txBody>
          <a:bodyPr/>
          <a:lstStyle/>
          <a:p>
            <a:r>
              <a:rPr lang="fr-CA" sz="3200" dirty="0">
                <a:solidFill>
                  <a:srgbClr val="000000"/>
                </a:solidFill>
                <a:latin typeface="Canva Sans Bold"/>
              </a:rPr>
              <a:t>Rajustement des priorités</a:t>
            </a:r>
            <a:br>
              <a:rPr lang="fr-CA" sz="3200" dirty="0"/>
            </a:br>
            <a:r>
              <a:rPr lang="fr-CA" sz="5400" dirty="0"/>
              <a:t>Les coûts</a:t>
            </a:r>
            <a:endParaRPr lang="fr-CA" dirty="0"/>
          </a:p>
        </p:txBody>
      </p:sp>
      <p:sp>
        <p:nvSpPr>
          <p:cNvPr id="3" name="Content Placeholder 2">
            <a:extLst>
              <a:ext uri="{FF2B5EF4-FFF2-40B4-BE49-F238E27FC236}">
                <a16:creationId xmlns:a16="http://schemas.microsoft.com/office/drawing/2014/main" id="{5CD7DF04-DEBE-C965-1F34-D921311E77F3}"/>
              </a:ext>
            </a:extLst>
          </p:cNvPr>
          <p:cNvSpPr>
            <a:spLocks noGrp="1"/>
          </p:cNvSpPr>
          <p:nvPr>
            <p:ph idx="1"/>
          </p:nvPr>
        </p:nvSpPr>
        <p:spPr>
          <a:xfrm>
            <a:off x="630464" y="2332784"/>
            <a:ext cx="5285234" cy="2013372"/>
          </a:xfrm>
        </p:spPr>
        <p:txBody>
          <a:bodyPr/>
          <a:lstStyle/>
          <a:p>
            <a:r>
              <a:rPr lang="fr-CA" dirty="0"/>
              <a:t>Le coût des actifs dépend directement de l’inflation économique.</a:t>
            </a:r>
          </a:p>
          <a:p>
            <a:r>
              <a:rPr lang="fr-CA" dirty="0"/>
              <a:t>De nombreux actifs subissent déjà des retards.</a:t>
            </a:r>
          </a:p>
        </p:txBody>
      </p:sp>
      <p:grpSp>
        <p:nvGrpSpPr>
          <p:cNvPr id="5" name="Group 6" descr="Cette photo montre un bureau avec un ordinateur, un casque et une tasse, devant un mur de brique.">
            <a:extLst>
              <a:ext uri="{FF2B5EF4-FFF2-40B4-BE49-F238E27FC236}">
                <a16:creationId xmlns:a16="http://schemas.microsoft.com/office/drawing/2014/main" id="{0F8DC78B-B043-46D3-8AE2-46DE887D80C9}"/>
              </a:ext>
            </a:extLst>
          </p:cNvPr>
          <p:cNvGrpSpPr>
            <a:grpSpLocks noChangeAspect="1"/>
          </p:cNvGrpSpPr>
          <p:nvPr/>
        </p:nvGrpSpPr>
        <p:grpSpPr>
          <a:xfrm>
            <a:off x="5915698" y="1136401"/>
            <a:ext cx="5325115" cy="4611310"/>
            <a:chOff x="0" y="0"/>
            <a:chExt cx="4282440" cy="3708400"/>
          </a:xfrm>
        </p:grpSpPr>
        <p:sp>
          <p:nvSpPr>
            <p:cNvPr id="6" name="Freeform 7">
              <a:extLst>
                <a:ext uri="{FF2B5EF4-FFF2-40B4-BE49-F238E27FC236}">
                  <a16:creationId xmlns:a16="http://schemas.microsoft.com/office/drawing/2014/main" id="{73EA309B-5B25-2CA0-A9EE-0DBC111C59B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pic>
        <p:nvPicPr>
          <p:cNvPr id="7" name="Picture 6" descr="Cette icône représente un mégaphone avec des lignes représentant la parole.">
            <a:extLst>
              <a:ext uri="{FF2B5EF4-FFF2-40B4-BE49-F238E27FC236}">
                <a16:creationId xmlns:a16="http://schemas.microsoft.com/office/drawing/2014/main" id="{1B2C13FD-E712-58A6-CF5B-E8A86CF5CF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0568"/>
            <a:ext cx="668800" cy="668800"/>
          </a:xfrm>
          <a:prstGeom prst="rect">
            <a:avLst/>
          </a:prstGeom>
        </p:spPr>
      </p:pic>
    </p:spTree>
    <p:extLst>
      <p:ext uri="{BB962C8B-B14F-4D97-AF65-F5344CB8AC3E}">
        <p14:creationId xmlns:p14="http://schemas.microsoft.com/office/powerpoint/2010/main" val="436734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8" name="Group 4">
            <a:extLst>
              <a:ext uri="{FF2B5EF4-FFF2-40B4-BE49-F238E27FC236}">
                <a16:creationId xmlns:a16="http://schemas.microsoft.com/office/drawing/2014/main" id="{47CA3220-38F0-90CE-7EB7-F68EA9F82BDF}"/>
              </a:ext>
            </a:extLst>
          </p:cNvPr>
          <p:cNvGrpSpPr/>
          <p:nvPr/>
        </p:nvGrpSpPr>
        <p:grpSpPr>
          <a:xfrm rot="10800000">
            <a:off x="5412335" y="-190746"/>
            <a:ext cx="3517965" cy="3046575"/>
            <a:chOff x="0" y="0"/>
            <a:chExt cx="3619627" cy="3134614"/>
          </a:xfrm>
        </p:grpSpPr>
        <p:sp>
          <p:nvSpPr>
            <p:cNvPr id="29" name="Freeform 5">
              <a:extLst>
                <a:ext uri="{FF2B5EF4-FFF2-40B4-BE49-F238E27FC236}">
                  <a16:creationId xmlns:a16="http://schemas.microsoft.com/office/drawing/2014/main" id="{B085BE4D-1E88-F3AE-669D-6697952B945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sp>
        <p:nvSpPr>
          <p:cNvPr id="4" name="Title 1">
            <a:extLst>
              <a:ext uri="{FF2B5EF4-FFF2-40B4-BE49-F238E27FC236}">
                <a16:creationId xmlns:a16="http://schemas.microsoft.com/office/drawing/2014/main" id="{4354C430-BE97-C918-CC7F-10E2AD0C5382}"/>
              </a:ext>
            </a:extLst>
          </p:cNvPr>
          <p:cNvSpPr>
            <a:spLocks noGrp="1"/>
          </p:cNvSpPr>
          <p:nvPr>
            <p:ph type="title"/>
          </p:nvPr>
        </p:nvSpPr>
        <p:spPr>
          <a:xfrm>
            <a:off x="630463" y="1044000"/>
            <a:ext cx="5000925" cy="1495794"/>
          </a:xfrm>
        </p:spPr>
        <p:txBody>
          <a:bodyPr/>
          <a:lstStyle/>
          <a:p>
            <a:r>
              <a:rPr lang="fr-CA" dirty="0">
                <a:solidFill>
                  <a:schemeClr val="bg1"/>
                </a:solidFill>
              </a:rPr>
              <a:t>Simplicité ≠ Facilité</a:t>
            </a:r>
          </a:p>
        </p:txBody>
      </p:sp>
      <p:sp>
        <p:nvSpPr>
          <p:cNvPr id="21" name="Content Placeholder 1">
            <a:extLst>
              <a:ext uri="{FF2B5EF4-FFF2-40B4-BE49-F238E27FC236}">
                <a16:creationId xmlns:a16="http://schemas.microsoft.com/office/drawing/2014/main" id="{1BF25975-C769-7EEE-EC04-B60CCC378339}"/>
              </a:ext>
            </a:extLst>
          </p:cNvPr>
          <p:cNvSpPr>
            <a:spLocks noGrp="1"/>
          </p:cNvSpPr>
          <p:nvPr>
            <p:ph sz="quarter" idx="4"/>
          </p:nvPr>
        </p:nvSpPr>
        <p:spPr>
          <a:xfrm>
            <a:off x="9347558" y="1139601"/>
            <a:ext cx="1655059" cy="369332"/>
          </a:xfrm>
        </p:spPr>
        <p:txBody>
          <a:bodyPr/>
          <a:lstStyle/>
          <a:p>
            <a:pPr marL="0" indent="0">
              <a:buNone/>
            </a:pPr>
            <a:r>
              <a:rPr lang="fr-CA" dirty="0">
                <a:solidFill>
                  <a:schemeClr val="bg1"/>
                </a:solidFill>
              </a:rPr>
              <a:t>Complexité</a:t>
            </a:r>
          </a:p>
        </p:txBody>
      </p:sp>
      <p:sp>
        <p:nvSpPr>
          <p:cNvPr id="19" name="Content Placeholder 1">
            <a:extLst>
              <a:ext uri="{FF2B5EF4-FFF2-40B4-BE49-F238E27FC236}">
                <a16:creationId xmlns:a16="http://schemas.microsoft.com/office/drawing/2014/main" id="{9FCA3441-FEAF-DA3D-F449-7A4AFB6F5B89}"/>
              </a:ext>
            </a:extLst>
          </p:cNvPr>
          <p:cNvSpPr txBox="1">
            <a:spLocks/>
          </p:cNvSpPr>
          <p:nvPr/>
        </p:nvSpPr>
        <p:spPr>
          <a:xfrm>
            <a:off x="8146583" y="3162298"/>
            <a:ext cx="3381388" cy="77713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fr-CA" dirty="0">
                <a:solidFill>
                  <a:schemeClr val="bg1"/>
                </a:solidFill>
              </a:rPr>
              <a:t>Préparation à l’avenir</a:t>
            </a:r>
          </a:p>
          <a:p>
            <a:pPr marL="0" indent="0">
              <a:lnSpc>
                <a:spcPct val="100000"/>
              </a:lnSpc>
              <a:spcBef>
                <a:spcPts val="0"/>
              </a:spcBef>
              <a:spcAft>
                <a:spcPts val="300"/>
              </a:spcAft>
              <a:buFont typeface="Arial" panose="020B0604020202020204" pitchFamily="34" charset="0"/>
              <a:buNone/>
            </a:pPr>
            <a:endParaRPr lang="fr-CA" dirty="0">
              <a:solidFill>
                <a:schemeClr val="bg1"/>
              </a:solidFill>
            </a:endParaRPr>
          </a:p>
        </p:txBody>
      </p:sp>
      <p:sp>
        <p:nvSpPr>
          <p:cNvPr id="20" name="Content Placeholder 1">
            <a:extLst>
              <a:ext uri="{FF2B5EF4-FFF2-40B4-BE49-F238E27FC236}">
                <a16:creationId xmlns:a16="http://schemas.microsoft.com/office/drawing/2014/main" id="{F2EA07E1-107A-2859-F769-016471319631}"/>
              </a:ext>
            </a:extLst>
          </p:cNvPr>
          <p:cNvSpPr txBox="1">
            <a:spLocks/>
          </p:cNvSpPr>
          <p:nvPr/>
        </p:nvSpPr>
        <p:spPr>
          <a:xfrm>
            <a:off x="7162706" y="5413525"/>
            <a:ext cx="5183188" cy="777136"/>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fr-CA" dirty="0">
                <a:solidFill>
                  <a:schemeClr val="bg1"/>
                </a:solidFill>
              </a:rPr>
              <a:t>Soutien des communautés vivantes</a:t>
            </a:r>
          </a:p>
          <a:p>
            <a:pPr marL="0" indent="0">
              <a:lnSpc>
                <a:spcPct val="100000"/>
              </a:lnSpc>
              <a:spcBef>
                <a:spcPts val="0"/>
              </a:spcBef>
              <a:spcAft>
                <a:spcPts val="300"/>
              </a:spcAft>
              <a:buFont typeface="Arial" panose="020B0604020202020204" pitchFamily="34" charset="0"/>
              <a:buNone/>
            </a:pPr>
            <a:endParaRPr lang="fr-CA" dirty="0">
              <a:solidFill>
                <a:schemeClr val="bg1"/>
              </a:solidFill>
            </a:endParaRPr>
          </a:p>
        </p:txBody>
      </p:sp>
      <p:grpSp>
        <p:nvGrpSpPr>
          <p:cNvPr id="22" name="Group 6" descr="Cette photo montre un homme les mains sur les hanches devant un mur couvert de gribouillis.">
            <a:extLst>
              <a:ext uri="{FF2B5EF4-FFF2-40B4-BE49-F238E27FC236}">
                <a16:creationId xmlns:a16="http://schemas.microsoft.com/office/drawing/2014/main" id="{DF93EF1A-7D12-B132-4984-9D0F3B252DC2}"/>
              </a:ext>
            </a:extLst>
          </p:cNvPr>
          <p:cNvGrpSpPr>
            <a:grpSpLocks noChangeAspect="1"/>
          </p:cNvGrpSpPr>
          <p:nvPr/>
        </p:nvGrpSpPr>
        <p:grpSpPr>
          <a:xfrm>
            <a:off x="6779666" y="279399"/>
            <a:ext cx="2333963" cy="2021107"/>
            <a:chOff x="0" y="0"/>
            <a:chExt cx="4282440" cy="3708400"/>
          </a:xfrm>
        </p:grpSpPr>
        <p:sp>
          <p:nvSpPr>
            <p:cNvPr id="23" name="Freeform 7">
              <a:extLst>
                <a:ext uri="{FF2B5EF4-FFF2-40B4-BE49-F238E27FC236}">
                  <a16:creationId xmlns:a16="http://schemas.microsoft.com/office/drawing/2014/main" id="{C7E77710-53F2-B64D-8F4A-AE778E7F898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24" name="Group 8" descr="Cette image représente un soleil éblouissant traversant les nuages au bout d’une autoroute, avec le mot anglais « Future ». ">
            <a:extLst>
              <a:ext uri="{FF2B5EF4-FFF2-40B4-BE49-F238E27FC236}">
                <a16:creationId xmlns:a16="http://schemas.microsoft.com/office/drawing/2014/main" id="{2851A069-C20A-20AA-32C7-15FC7CABAEA0}"/>
              </a:ext>
            </a:extLst>
          </p:cNvPr>
          <p:cNvGrpSpPr>
            <a:grpSpLocks noChangeAspect="1"/>
          </p:cNvGrpSpPr>
          <p:nvPr/>
        </p:nvGrpSpPr>
        <p:grpSpPr>
          <a:xfrm>
            <a:off x="5613974" y="2447632"/>
            <a:ext cx="2333963" cy="2021107"/>
            <a:chOff x="0" y="0"/>
            <a:chExt cx="4282440" cy="3708400"/>
          </a:xfrm>
        </p:grpSpPr>
        <p:sp>
          <p:nvSpPr>
            <p:cNvPr id="25" name="Freeform 9">
              <a:extLst>
                <a:ext uri="{FF2B5EF4-FFF2-40B4-BE49-F238E27FC236}">
                  <a16:creationId xmlns:a16="http://schemas.microsoft.com/office/drawing/2014/main" id="{B62D7322-56F9-E7AA-72A4-F5722949393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26" name="Group 10" descr="Cette photo montre une fillette en maillot de bain dans des jeux d’eau.">
            <a:extLst>
              <a:ext uri="{FF2B5EF4-FFF2-40B4-BE49-F238E27FC236}">
                <a16:creationId xmlns:a16="http://schemas.microsoft.com/office/drawing/2014/main" id="{7E23D51D-16D7-143A-ADDA-7F6A48CC1111}"/>
              </a:ext>
            </a:extLst>
          </p:cNvPr>
          <p:cNvGrpSpPr>
            <a:grpSpLocks noChangeAspect="1"/>
          </p:cNvGrpSpPr>
          <p:nvPr/>
        </p:nvGrpSpPr>
        <p:grpSpPr>
          <a:xfrm>
            <a:off x="4591613" y="4619559"/>
            <a:ext cx="2333963" cy="2021107"/>
            <a:chOff x="0" y="0"/>
            <a:chExt cx="4282440" cy="3708400"/>
          </a:xfrm>
        </p:grpSpPr>
        <p:sp>
          <p:nvSpPr>
            <p:cNvPr id="27" name="Freeform 11">
              <a:extLst>
                <a:ext uri="{FF2B5EF4-FFF2-40B4-BE49-F238E27FC236}">
                  <a16:creationId xmlns:a16="http://schemas.microsoft.com/office/drawing/2014/main" id="{5111C7C1-93B6-FE6F-BEEB-26DB43B13CA4}"/>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fr-CA" dirty="0"/>
            </a:p>
          </p:txBody>
        </p:sp>
      </p:grpSp>
      <p:pic>
        <p:nvPicPr>
          <p:cNvPr id="2" name="Picture 1" descr="Cette icône représente un mégaphone avec des lignes représentant la parole.">
            <a:extLst>
              <a:ext uri="{FF2B5EF4-FFF2-40B4-BE49-F238E27FC236}">
                <a16:creationId xmlns:a16="http://schemas.microsoft.com/office/drawing/2014/main" id="{61C14AE9-AD65-C21E-EDEB-C8C8768490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0568"/>
            <a:ext cx="668800" cy="668800"/>
          </a:xfrm>
          <a:prstGeom prst="rect">
            <a:avLst/>
          </a:prstGeom>
        </p:spPr>
      </p:pic>
    </p:spTree>
    <p:extLst>
      <p:ext uri="{BB962C8B-B14F-4D97-AF65-F5344CB8AC3E}">
        <p14:creationId xmlns:p14="http://schemas.microsoft.com/office/powerpoint/2010/main" val="1355971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1DAC-0B0C-2613-DA3A-CC52E56BAEF1}"/>
              </a:ext>
            </a:extLst>
          </p:cNvPr>
          <p:cNvSpPr>
            <a:spLocks noGrp="1"/>
          </p:cNvSpPr>
          <p:nvPr>
            <p:ph type="title"/>
          </p:nvPr>
        </p:nvSpPr>
        <p:spPr>
          <a:xfrm>
            <a:off x="630464" y="1044001"/>
            <a:ext cx="8938079" cy="1217524"/>
          </a:xfrm>
        </p:spPr>
        <p:txBody>
          <a:bodyPr>
            <a:normAutofit fontScale="90000"/>
          </a:bodyPr>
          <a:lstStyle/>
          <a:p>
            <a:r>
              <a:rPr lang="fr-CA" dirty="0"/>
              <a:t>Poser des questions en bon gestionnaire des actifs...</a:t>
            </a:r>
          </a:p>
        </p:txBody>
      </p:sp>
      <p:sp>
        <p:nvSpPr>
          <p:cNvPr id="3" name="Content Placeholder 2">
            <a:extLst>
              <a:ext uri="{FF2B5EF4-FFF2-40B4-BE49-F238E27FC236}">
                <a16:creationId xmlns:a16="http://schemas.microsoft.com/office/drawing/2014/main" id="{AE02B61E-646A-5171-7760-0FD1C21A0DBC}"/>
              </a:ext>
            </a:extLst>
          </p:cNvPr>
          <p:cNvSpPr>
            <a:spLocks noGrp="1"/>
          </p:cNvSpPr>
          <p:nvPr>
            <p:ph idx="1"/>
          </p:nvPr>
        </p:nvSpPr>
        <p:spPr>
          <a:xfrm>
            <a:off x="630464" y="2598039"/>
            <a:ext cx="4201309" cy="3457357"/>
          </a:xfrm>
        </p:spPr>
        <p:txBody>
          <a:bodyPr/>
          <a:lstStyle/>
          <a:p>
            <a:pPr marL="0" indent="0">
              <a:lnSpc>
                <a:spcPct val="100000"/>
              </a:lnSpc>
              <a:spcAft>
                <a:spcPts val="2400"/>
              </a:spcAft>
              <a:buNone/>
            </a:pPr>
            <a:r>
              <a:rPr lang="fr-CA" dirty="0"/>
              <a:t>Nos actifs à court terme sont-ils encore fiables?</a:t>
            </a:r>
          </a:p>
          <a:p>
            <a:pPr marL="0" indent="0">
              <a:lnSpc>
                <a:spcPct val="100000"/>
              </a:lnSpc>
              <a:spcAft>
                <a:spcPts val="2400"/>
              </a:spcAft>
              <a:buNone/>
            </a:pPr>
            <a:r>
              <a:rPr lang="fr-CA" dirty="0"/>
              <a:t>Une panne nuirait-elle aux collectivités les moins aptes à se passer de ce service?</a:t>
            </a:r>
          </a:p>
          <a:p>
            <a:pPr marL="0" indent="0">
              <a:lnSpc>
                <a:spcPct val="100000"/>
              </a:lnSpc>
              <a:spcAft>
                <a:spcPts val="2400"/>
              </a:spcAft>
              <a:buNone/>
            </a:pPr>
            <a:r>
              <a:rPr lang="fr-CA" dirty="0"/>
              <a:t>Quelle est la meilleure façon de gérer ces risques?</a:t>
            </a:r>
          </a:p>
        </p:txBody>
      </p:sp>
      <p:sp>
        <p:nvSpPr>
          <p:cNvPr id="4" name="AutoShape 8">
            <a:extLst>
              <a:ext uri="{FF2B5EF4-FFF2-40B4-BE49-F238E27FC236}">
                <a16:creationId xmlns:a16="http://schemas.microsoft.com/office/drawing/2014/main" id="{7872D410-1B6E-2A13-B5DF-28A86780FBA8}"/>
              </a:ext>
            </a:extLst>
          </p:cNvPr>
          <p:cNvSpPr/>
          <p:nvPr/>
        </p:nvSpPr>
        <p:spPr>
          <a:xfrm>
            <a:off x="630464" y="3552508"/>
            <a:ext cx="4201309" cy="0"/>
          </a:xfrm>
          <a:prstGeom prst="line">
            <a:avLst/>
          </a:prstGeom>
          <a:ln w="9525" cap="flat">
            <a:solidFill>
              <a:schemeClr val="bg1"/>
            </a:solidFill>
            <a:prstDash val="solid"/>
            <a:headEnd type="none" w="sm" len="sm"/>
            <a:tailEnd type="none" w="sm" len="sm"/>
          </a:ln>
        </p:spPr>
        <p:txBody>
          <a:bodyPr/>
          <a:lstStyle/>
          <a:p>
            <a:endParaRPr lang="fr-CA" dirty="0"/>
          </a:p>
        </p:txBody>
      </p:sp>
      <p:sp>
        <p:nvSpPr>
          <p:cNvPr id="5" name="AutoShape 8">
            <a:extLst>
              <a:ext uri="{FF2B5EF4-FFF2-40B4-BE49-F238E27FC236}">
                <a16:creationId xmlns:a16="http://schemas.microsoft.com/office/drawing/2014/main" id="{DB21A3FF-EAEF-B0F4-C1A3-A6E0C1C8A7A4}"/>
              </a:ext>
            </a:extLst>
          </p:cNvPr>
          <p:cNvSpPr/>
          <p:nvPr/>
        </p:nvSpPr>
        <p:spPr>
          <a:xfrm>
            <a:off x="630464" y="5084857"/>
            <a:ext cx="4201309" cy="0"/>
          </a:xfrm>
          <a:prstGeom prst="line">
            <a:avLst/>
          </a:prstGeom>
          <a:ln w="9525" cap="flat">
            <a:solidFill>
              <a:schemeClr val="bg1"/>
            </a:solidFill>
            <a:prstDash val="solid"/>
            <a:headEnd type="none" w="sm" len="sm"/>
            <a:tailEnd type="none" w="sm" len="sm"/>
          </a:ln>
        </p:spPr>
        <p:txBody>
          <a:bodyPr/>
          <a:lstStyle/>
          <a:p>
            <a:endParaRPr lang="fr-CA" dirty="0"/>
          </a:p>
        </p:txBody>
      </p:sp>
      <p:pic>
        <p:nvPicPr>
          <p:cNvPr id="7" name="Picture 17" descr="Cette photo montre un homme portant un casque de sécurité, pointant son doigt vers le haut, alors que deux hommes regardent. ">
            <a:extLst>
              <a:ext uri="{FF2B5EF4-FFF2-40B4-BE49-F238E27FC236}">
                <a16:creationId xmlns:a16="http://schemas.microsoft.com/office/drawing/2014/main" id="{E7E924DB-E202-44AB-0AAE-00341E7506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4673" y="2641838"/>
            <a:ext cx="5717555" cy="3842083"/>
          </a:xfrm>
          <a:prstGeom prst="rect">
            <a:avLst/>
          </a:prstGeom>
        </p:spPr>
      </p:pic>
      <p:pic>
        <p:nvPicPr>
          <p:cNvPr id="6" name="Picture 5" descr="Cette icône représente un mégaphone avec des lignes représentant la parole.">
            <a:extLst>
              <a:ext uri="{FF2B5EF4-FFF2-40B4-BE49-F238E27FC236}">
                <a16:creationId xmlns:a16="http://schemas.microsoft.com/office/drawing/2014/main" id="{D40EF02E-45C1-CFED-CFD6-12BE50448A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501607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D489D3D-6BBC-C4C4-6CFB-68FC1E2C72ED}"/>
              </a:ext>
            </a:extLst>
          </p:cNvPr>
          <p:cNvSpPr/>
          <p:nvPr/>
        </p:nvSpPr>
        <p:spPr>
          <a:xfrm rot="10800000">
            <a:off x="-919195" y="4048746"/>
            <a:ext cx="3517965" cy="3046575"/>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sp>
        <p:nvSpPr>
          <p:cNvPr id="2" name="Content Placeholder 1">
            <a:extLst>
              <a:ext uri="{FF2B5EF4-FFF2-40B4-BE49-F238E27FC236}">
                <a16:creationId xmlns:a16="http://schemas.microsoft.com/office/drawing/2014/main" id="{988037E6-7259-A1E3-1237-9D1F6E7C6C2D}"/>
              </a:ext>
            </a:extLst>
          </p:cNvPr>
          <p:cNvSpPr>
            <a:spLocks noGrp="1"/>
          </p:cNvSpPr>
          <p:nvPr>
            <p:ph sz="quarter" idx="4"/>
          </p:nvPr>
        </p:nvSpPr>
        <p:spPr>
          <a:xfrm>
            <a:off x="8680730" y="933051"/>
            <a:ext cx="3075344" cy="2213426"/>
          </a:xfrm>
        </p:spPr>
        <p:txBody>
          <a:bodyPr/>
          <a:lstStyle/>
          <a:p>
            <a:pPr marL="0" indent="0">
              <a:lnSpc>
                <a:spcPct val="100000"/>
              </a:lnSpc>
              <a:spcBef>
                <a:spcPts val="0"/>
              </a:spcBef>
              <a:spcAft>
                <a:spcPts val="300"/>
              </a:spcAft>
              <a:buFont typeface="Arial" panose="020B0604020202020204" pitchFamily="34" charset="0"/>
              <a:buNone/>
            </a:pPr>
            <a:r>
              <a:rPr lang="fr-CA" b="1" dirty="0"/>
              <a:t>Évaluation</a:t>
            </a:r>
          </a:p>
          <a:p>
            <a:pPr marL="0" indent="0">
              <a:lnSpc>
                <a:spcPct val="100000"/>
              </a:lnSpc>
              <a:spcBef>
                <a:spcPts val="0"/>
              </a:spcBef>
              <a:spcAft>
                <a:spcPts val="300"/>
              </a:spcAft>
              <a:buNone/>
            </a:pPr>
            <a:r>
              <a:rPr lang="fr-CA" sz="2000" dirty="0"/>
              <a:t>Dans quel état se trouvent mes actifs et où en sont mes stratégies?</a:t>
            </a:r>
          </a:p>
          <a:p>
            <a:pPr marL="0" indent="0">
              <a:lnSpc>
                <a:spcPct val="100000"/>
              </a:lnSpc>
              <a:spcBef>
                <a:spcPts val="0"/>
              </a:spcBef>
              <a:spcAft>
                <a:spcPts val="300"/>
              </a:spcAft>
              <a:buNone/>
            </a:pPr>
            <a:endParaRPr lang="fr-CA" sz="2000" dirty="0"/>
          </a:p>
          <a:p>
            <a:pPr marL="0" indent="0">
              <a:buNone/>
            </a:pPr>
            <a:endParaRPr lang="fr-CA" dirty="0"/>
          </a:p>
        </p:txBody>
      </p:sp>
      <p:sp>
        <p:nvSpPr>
          <p:cNvPr id="3" name="Title 2">
            <a:extLst>
              <a:ext uri="{FF2B5EF4-FFF2-40B4-BE49-F238E27FC236}">
                <a16:creationId xmlns:a16="http://schemas.microsoft.com/office/drawing/2014/main" id="{B2C21593-913A-0209-E709-F5CF46A61E58}"/>
              </a:ext>
            </a:extLst>
          </p:cNvPr>
          <p:cNvSpPr>
            <a:spLocks noGrp="1"/>
          </p:cNvSpPr>
          <p:nvPr>
            <p:ph type="title"/>
          </p:nvPr>
        </p:nvSpPr>
        <p:spPr>
          <a:xfrm>
            <a:off x="839788" y="939511"/>
            <a:ext cx="4740130" cy="3739485"/>
          </a:xfrm>
        </p:spPr>
        <p:txBody>
          <a:bodyPr/>
          <a:lstStyle/>
          <a:p>
            <a:r>
              <a:rPr lang="fr-CA" dirty="0"/>
              <a:t>La gestion des actifs est une activité méthodique</a:t>
            </a:r>
            <a:br>
              <a:rPr lang="fr-CA" dirty="0"/>
            </a:br>
            <a:endParaRPr lang="fr-CA" dirty="0"/>
          </a:p>
        </p:txBody>
      </p:sp>
      <p:sp>
        <p:nvSpPr>
          <p:cNvPr id="6" name="Content Placeholder 2">
            <a:extLst>
              <a:ext uri="{FF2B5EF4-FFF2-40B4-BE49-F238E27FC236}">
                <a16:creationId xmlns:a16="http://schemas.microsoft.com/office/drawing/2014/main" id="{20E0777B-D658-2EFA-4AB5-478BA62FDF82}"/>
              </a:ext>
            </a:extLst>
          </p:cNvPr>
          <p:cNvSpPr txBox="1">
            <a:spLocks/>
          </p:cNvSpPr>
          <p:nvPr/>
        </p:nvSpPr>
        <p:spPr>
          <a:xfrm>
            <a:off x="7524282" y="2896323"/>
            <a:ext cx="4051633" cy="136960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fr-CA" b="1" dirty="0">
                <a:solidFill>
                  <a:schemeClr val="bg1"/>
                </a:solidFill>
              </a:rPr>
              <a:t>Planification</a:t>
            </a:r>
          </a:p>
          <a:p>
            <a:pPr marL="0" indent="0">
              <a:lnSpc>
                <a:spcPct val="100000"/>
              </a:lnSpc>
              <a:spcBef>
                <a:spcPts val="0"/>
              </a:spcBef>
              <a:spcAft>
                <a:spcPts val="300"/>
              </a:spcAft>
              <a:buNone/>
            </a:pPr>
            <a:r>
              <a:rPr lang="fr-CA" sz="2000" dirty="0">
                <a:solidFill>
                  <a:schemeClr val="bg1"/>
                </a:solidFill>
              </a:rPr>
              <a:t>Que faire pour que ces actifs fournissent les services requis?</a:t>
            </a:r>
          </a:p>
          <a:p>
            <a:pPr marL="0" indent="0">
              <a:lnSpc>
                <a:spcPct val="100000"/>
              </a:lnSpc>
              <a:spcBef>
                <a:spcPts val="0"/>
              </a:spcBef>
              <a:spcAft>
                <a:spcPts val="300"/>
              </a:spcAft>
              <a:buNone/>
            </a:pPr>
            <a:endParaRPr lang="fr-CA" sz="2000" dirty="0">
              <a:solidFill>
                <a:schemeClr val="bg1"/>
              </a:solidFill>
            </a:endParaRPr>
          </a:p>
        </p:txBody>
      </p:sp>
      <p:sp>
        <p:nvSpPr>
          <p:cNvPr id="7" name="Content Placeholder 2">
            <a:extLst>
              <a:ext uri="{FF2B5EF4-FFF2-40B4-BE49-F238E27FC236}">
                <a16:creationId xmlns:a16="http://schemas.microsoft.com/office/drawing/2014/main" id="{F62A24A8-64AF-15CF-2998-44B6FDA198F4}"/>
              </a:ext>
            </a:extLst>
          </p:cNvPr>
          <p:cNvSpPr txBox="1">
            <a:spLocks/>
          </p:cNvSpPr>
          <p:nvPr/>
        </p:nvSpPr>
        <p:spPr>
          <a:xfrm>
            <a:off x="6529199" y="4962248"/>
            <a:ext cx="3354104" cy="102335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fr-CA" b="1" dirty="0">
                <a:solidFill>
                  <a:schemeClr val="bg1"/>
                </a:solidFill>
              </a:rPr>
              <a:t>Mise en œuvre</a:t>
            </a:r>
          </a:p>
          <a:p>
            <a:pPr marL="0" indent="0">
              <a:lnSpc>
                <a:spcPct val="100000"/>
              </a:lnSpc>
              <a:spcBef>
                <a:spcPts val="0"/>
              </a:spcBef>
              <a:spcAft>
                <a:spcPts val="300"/>
              </a:spcAft>
              <a:buNone/>
            </a:pPr>
            <a:r>
              <a:rPr lang="fr-CA" sz="2000" dirty="0">
                <a:solidFill>
                  <a:schemeClr val="bg1"/>
                </a:solidFill>
              </a:rPr>
              <a:t>Exécuter les activités prévues, puis réévaluer.</a:t>
            </a:r>
          </a:p>
        </p:txBody>
      </p:sp>
      <p:grpSp>
        <p:nvGrpSpPr>
          <p:cNvPr id="8" name="Group 6" descr="Cette photo montre une loupe.">
            <a:extLst>
              <a:ext uri="{FF2B5EF4-FFF2-40B4-BE49-F238E27FC236}">
                <a16:creationId xmlns:a16="http://schemas.microsoft.com/office/drawing/2014/main" id="{7C291EB2-8908-A6FE-084E-5397BF933472}"/>
              </a:ext>
            </a:extLst>
          </p:cNvPr>
          <p:cNvGrpSpPr>
            <a:grpSpLocks noChangeAspect="1"/>
          </p:cNvGrpSpPr>
          <p:nvPr/>
        </p:nvGrpSpPr>
        <p:grpSpPr>
          <a:xfrm>
            <a:off x="6712570" y="685801"/>
            <a:ext cx="1797246" cy="1556334"/>
            <a:chOff x="0" y="0"/>
            <a:chExt cx="4282440" cy="3708400"/>
          </a:xfrm>
        </p:grpSpPr>
        <p:sp>
          <p:nvSpPr>
            <p:cNvPr id="9" name="Freeform 7">
              <a:extLst>
                <a:ext uri="{FF2B5EF4-FFF2-40B4-BE49-F238E27FC236}">
                  <a16:creationId xmlns:a16="http://schemas.microsoft.com/office/drawing/2014/main" id="{398E4AD3-F24F-429D-941F-043DACC54E8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10" name="Group 8" descr="Cette photo montre un casque de sécurité jaune et un papier enroulé sur un plan.">
            <a:extLst>
              <a:ext uri="{FF2B5EF4-FFF2-40B4-BE49-F238E27FC236}">
                <a16:creationId xmlns:a16="http://schemas.microsoft.com/office/drawing/2014/main" id="{2A240AA2-4114-9E09-6AF3-2F9E1B08F3F8}"/>
              </a:ext>
            </a:extLst>
          </p:cNvPr>
          <p:cNvGrpSpPr>
            <a:grpSpLocks noChangeAspect="1"/>
          </p:cNvGrpSpPr>
          <p:nvPr/>
        </p:nvGrpSpPr>
        <p:grpSpPr>
          <a:xfrm>
            <a:off x="5546878" y="2650834"/>
            <a:ext cx="1797246" cy="1556334"/>
            <a:chOff x="0" y="0"/>
            <a:chExt cx="4282440" cy="3708400"/>
          </a:xfrm>
        </p:grpSpPr>
        <p:sp>
          <p:nvSpPr>
            <p:cNvPr id="11" name="Freeform 9">
              <a:extLst>
                <a:ext uri="{FF2B5EF4-FFF2-40B4-BE49-F238E27FC236}">
                  <a16:creationId xmlns:a16="http://schemas.microsoft.com/office/drawing/2014/main" id="{93B32754-F31E-D00D-0A00-C8EEA9C44A2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12" name="Group 10" descr="Cette photo montre trois hommes portant un casque de sécurité, regardant la charpente en bois d’une maison.">
            <a:extLst>
              <a:ext uri="{FF2B5EF4-FFF2-40B4-BE49-F238E27FC236}">
                <a16:creationId xmlns:a16="http://schemas.microsoft.com/office/drawing/2014/main" id="{4C3F7571-9475-B45C-CEAA-714852AD79D9}"/>
              </a:ext>
            </a:extLst>
          </p:cNvPr>
          <p:cNvGrpSpPr>
            <a:grpSpLocks noChangeAspect="1"/>
          </p:cNvGrpSpPr>
          <p:nvPr/>
        </p:nvGrpSpPr>
        <p:grpSpPr>
          <a:xfrm>
            <a:off x="4524517" y="4695761"/>
            <a:ext cx="1797246" cy="1556334"/>
            <a:chOff x="0" y="0"/>
            <a:chExt cx="4282440" cy="3708400"/>
          </a:xfrm>
        </p:grpSpPr>
        <p:sp>
          <p:nvSpPr>
            <p:cNvPr id="13" name="Freeform 11">
              <a:extLst>
                <a:ext uri="{FF2B5EF4-FFF2-40B4-BE49-F238E27FC236}">
                  <a16:creationId xmlns:a16="http://schemas.microsoft.com/office/drawing/2014/main" id="{A9B7FC89-9774-8530-CCA0-230E7E39816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fr-CA" dirty="0"/>
            </a:p>
          </p:txBody>
        </p:sp>
      </p:grpSp>
      <p:pic>
        <p:nvPicPr>
          <p:cNvPr id="5" name="Picture 4" descr="Cette icône représente un mégaphone avec des lignes représentant la parole.">
            <a:extLst>
              <a:ext uri="{FF2B5EF4-FFF2-40B4-BE49-F238E27FC236}">
                <a16:creationId xmlns:a16="http://schemas.microsoft.com/office/drawing/2014/main" id="{31EAC58A-66DE-A6EA-80D9-C2C4791F26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945403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C84D-7A5A-D5C0-3500-76C279A361A4}"/>
              </a:ext>
            </a:extLst>
          </p:cNvPr>
          <p:cNvSpPr>
            <a:spLocks noGrp="1"/>
          </p:cNvSpPr>
          <p:nvPr>
            <p:ph type="title"/>
          </p:nvPr>
        </p:nvSpPr>
        <p:spPr>
          <a:xfrm>
            <a:off x="1011918" y="654482"/>
            <a:ext cx="10168164" cy="1835644"/>
          </a:xfrm>
        </p:spPr>
        <p:txBody>
          <a:bodyPr>
            <a:noAutofit/>
          </a:bodyPr>
          <a:lstStyle/>
          <a:p>
            <a:pPr eaLnBrk="1" hangingPunct="1">
              <a:lnSpc>
                <a:spcPct val="100000"/>
              </a:lnSpc>
              <a:spcBef>
                <a:spcPct val="0"/>
              </a:spcBef>
              <a:buFontTx/>
              <a:buNone/>
            </a:pPr>
            <a:r>
              <a:rPr lang="fr-CA" altLang="fr-FR" sz="4800" b="1" dirty="0"/>
              <a:t>Réflexion à 360 sur la GA</a:t>
            </a:r>
          </a:p>
        </p:txBody>
      </p:sp>
      <p:graphicFrame>
        <p:nvGraphicFramePr>
          <p:cNvPr id="6" name="Table 6">
            <a:extLst>
              <a:ext uri="{FF2B5EF4-FFF2-40B4-BE49-F238E27FC236}">
                <a16:creationId xmlns:a16="http://schemas.microsoft.com/office/drawing/2014/main" id="{82EDD7B6-554E-BCEC-25CF-A1EB1FE64C85}"/>
              </a:ext>
            </a:extLst>
          </p:cNvPr>
          <p:cNvGraphicFramePr>
            <a:graphicFrameLocks noGrp="1"/>
          </p:cNvGraphicFramePr>
          <p:nvPr>
            <p:extLst>
              <p:ext uri="{D42A27DB-BD31-4B8C-83A1-F6EECF244321}">
                <p14:modId xmlns:p14="http://schemas.microsoft.com/office/powerpoint/2010/main" val="2399760349"/>
              </p:ext>
            </p:extLst>
          </p:nvPr>
        </p:nvGraphicFramePr>
        <p:xfrm>
          <a:off x="630465" y="2051976"/>
          <a:ext cx="10711986" cy="4503305"/>
        </p:xfrm>
        <a:graphic>
          <a:graphicData uri="http://schemas.openxmlformats.org/drawingml/2006/table">
            <a:tbl>
              <a:tblPr/>
              <a:tblGrid>
                <a:gridCol w="3570662">
                  <a:extLst>
                    <a:ext uri="{9D8B030D-6E8A-4147-A177-3AD203B41FA5}">
                      <a16:colId xmlns:a16="http://schemas.microsoft.com/office/drawing/2014/main" val="20000"/>
                    </a:ext>
                  </a:extLst>
                </a:gridCol>
                <a:gridCol w="3570662">
                  <a:extLst>
                    <a:ext uri="{9D8B030D-6E8A-4147-A177-3AD203B41FA5}">
                      <a16:colId xmlns:a16="http://schemas.microsoft.com/office/drawing/2014/main" val="20001"/>
                    </a:ext>
                  </a:extLst>
                </a:gridCol>
                <a:gridCol w="3570662">
                  <a:extLst>
                    <a:ext uri="{9D8B030D-6E8A-4147-A177-3AD203B41FA5}">
                      <a16:colId xmlns:a16="http://schemas.microsoft.com/office/drawing/2014/main" val="20002"/>
                    </a:ext>
                  </a:extLst>
                </a:gridCol>
              </a:tblGrid>
              <a:tr h="1058276">
                <a:tc>
                  <a:txBody>
                    <a:bodyPr/>
                    <a:lstStyle/>
                    <a:p>
                      <a:pPr algn="ctr">
                        <a:lnSpc>
                          <a:spcPct val="100000"/>
                        </a:lnSpc>
                        <a:spcBef>
                          <a:spcPts val="1000"/>
                        </a:spcBef>
                        <a:spcAft>
                          <a:spcPts val="300"/>
                        </a:spcAft>
                        <a:defRPr/>
                      </a:pPr>
                      <a:r>
                        <a:rPr lang="fr-CA" sz="2400" b="1" u="none" noProof="0" dirty="0">
                          <a:solidFill>
                            <a:srgbClr val="F4F4F4"/>
                          </a:solidFill>
                          <a:latin typeface="+mj-lt"/>
                        </a:rPr>
                        <a:t>Résilience aux changements climatiques</a:t>
                      </a:r>
                      <a:endParaRPr lang="fr-CA" sz="2400" b="1" u="none" noProof="0" dirty="0">
                        <a:latin typeface="+mj-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noFill/>
                  </a:tcPr>
                </a:tc>
                <a:tc>
                  <a:txBody>
                    <a:bodyPr/>
                    <a:lstStyle/>
                    <a:p>
                      <a:pPr algn="ctr">
                        <a:lnSpc>
                          <a:spcPct val="100000"/>
                        </a:lnSpc>
                        <a:spcBef>
                          <a:spcPts val="1000"/>
                        </a:spcBef>
                        <a:spcAft>
                          <a:spcPts val="300"/>
                        </a:spcAft>
                        <a:defRPr/>
                      </a:pPr>
                      <a:r>
                        <a:rPr lang="fr-CA" sz="2400" b="1" u="none" noProof="0" dirty="0">
                          <a:solidFill>
                            <a:srgbClr val="F4F4F4"/>
                          </a:solidFill>
                          <a:latin typeface="+mj-lt"/>
                        </a:rPr>
                        <a:t>Équité</a:t>
                      </a:r>
                      <a:endParaRPr lang="fr-CA" sz="2400" b="1" u="none" noProof="0" dirty="0">
                        <a:latin typeface="+mj-lt"/>
                      </a:endParaRPr>
                    </a:p>
                  </a:txBody>
                  <a:tcPr marL="190500" marR="190500" marT="190500" marB="190500" anchor="ctr">
                    <a:lnL w="9525"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noFill/>
                  </a:tcPr>
                </a:tc>
                <a:tc>
                  <a:txBody>
                    <a:bodyPr/>
                    <a:lstStyle/>
                    <a:p>
                      <a:pPr algn="ctr">
                        <a:lnSpc>
                          <a:spcPct val="100000"/>
                        </a:lnSpc>
                        <a:spcBef>
                          <a:spcPts val="1000"/>
                        </a:spcBef>
                        <a:spcAft>
                          <a:spcPts val="300"/>
                        </a:spcAft>
                        <a:defRPr/>
                      </a:pPr>
                      <a:r>
                        <a:rPr lang="fr-CA" sz="2400" b="1" u="none" noProof="0" dirty="0">
                          <a:solidFill>
                            <a:srgbClr val="F4F4F4"/>
                          </a:solidFill>
                          <a:latin typeface="+mj-lt"/>
                        </a:rPr>
                        <a:t>Réconciliation</a:t>
                      </a:r>
                      <a:endParaRPr lang="fr-CA" sz="2400" b="1" u="none" noProof="0" dirty="0">
                        <a:latin typeface="+mj-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noFill/>
                  </a:tcPr>
                </a:tc>
                <a:extLst>
                  <a:ext uri="{0D108BD9-81ED-4DB2-BD59-A6C34878D82A}">
                    <a16:rowId xmlns:a16="http://schemas.microsoft.com/office/drawing/2014/main" val="10000"/>
                  </a:ext>
                </a:extLst>
              </a:tr>
              <a:tr h="3025025">
                <a:tc>
                  <a:txBody>
                    <a:bodyPr/>
                    <a:lstStyle/>
                    <a:p>
                      <a:pPr algn="ctr">
                        <a:lnSpc>
                          <a:spcPct val="100000"/>
                        </a:lnSpc>
                        <a:spcBef>
                          <a:spcPts val="1000"/>
                        </a:spcBef>
                        <a:spcAft>
                          <a:spcPts val="300"/>
                        </a:spcAft>
                        <a:defRPr/>
                      </a:pPr>
                      <a:r>
                        <a:rPr lang="fr-CA" sz="1600" noProof="0" dirty="0">
                          <a:solidFill>
                            <a:srgbClr val="F4F4F4"/>
                          </a:solidFill>
                          <a:latin typeface="+mn-lt"/>
                        </a:rPr>
                        <a:t>Nos normes de conception s’ajusteront-elles aux changements prévus? </a:t>
                      </a:r>
                    </a:p>
                    <a:p>
                      <a:pPr algn="ctr">
                        <a:lnSpc>
                          <a:spcPct val="100000"/>
                        </a:lnSpc>
                        <a:spcBef>
                          <a:spcPts val="1000"/>
                        </a:spcBef>
                        <a:spcAft>
                          <a:spcPts val="300"/>
                        </a:spcAft>
                        <a:defRPr/>
                      </a:pPr>
                      <a:r>
                        <a:rPr lang="fr-CA" sz="1600" noProof="0" dirty="0">
                          <a:solidFill>
                            <a:srgbClr val="F4F4F4"/>
                          </a:solidFill>
                          <a:latin typeface="+mn-lt"/>
                        </a:rPr>
                        <a:t>Pouvons-nous inspecter proactivement et renouveler ces actifs sans perturber le service? </a:t>
                      </a:r>
                    </a:p>
                    <a:p>
                      <a:pPr algn="ctr">
                        <a:lnSpc>
                          <a:spcPct val="100000"/>
                        </a:lnSpc>
                        <a:spcBef>
                          <a:spcPts val="1000"/>
                        </a:spcBef>
                        <a:spcAft>
                          <a:spcPts val="300"/>
                        </a:spcAft>
                        <a:defRPr/>
                      </a:pPr>
                      <a:r>
                        <a:rPr lang="fr-CA" sz="1600" noProof="0" dirty="0">
                          <a:solidFill>
                            <a:srgbClr val="F4F4F4"/>
                          </a:solidFill>
                          <a:latin typeface="+mn-lt"/>
                        </a:rPr>
                        <a:t>Combien de fois ce service a-t-il failli s’interrompre?</a:t>
                      </a:r>
                    </a:p>
                  </a:txBody>
                  <a:tcPr marL="190500" marR="190500" marT="190500" marB="190500">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noFill/>
                  </a:tcPr>
                </a:tc>
                <a:tc>
                  <a:txBody>
                    <a:bodyPr/>
                    <a:lstStyle/>
                    <a:p>
                      <a:pPr algn="ctr">
                        <a:lnSpc>
                          <a:spcPct val="100000"/>
                        </a:lnSpc>
                        <a:spcBef>
                          <a:spcPts val="1000"/>
                        </a:spcBef>
                        <a:spcAft>
                          <a:spcPts val="300"/>
                        </a:spcAft>
                        <a:defRPr/>
                      </a:pPr>
                      <a:r>
                        <a:rPr lang="fr-CA" sz="1600" noProof="0" dirty="0">
                          <a:solidFill>
                            <a:srgbClr val="F4F4F4"/>
                          </a:solidFill>
                          <a:latin typeface="+mn-lt"/>
                        </a:rPr>
                        <a:t>Notre niveau de service unique convient-il à toute la collectivité? </a:t>
                      </a:r>
                    </a:p>
                    <a:p>
                      <a:pPr algn="ctr">
                        <a:lnSpc>
                          <a:spcPct val="100000"/>
                        </a:lnSpc>
                        <a:spcBef>
                          <a:spcPts val="1000"/>
                        </a:spcBef>
                        <a:spcAft>
                          <a:spcPts val="300"/>
                        </a:spcAft>
                        <a:defRPr/>
                      </a:pPr>
                      <a:r>
                        <a:rPr lang="fr-CA" sz="1600" noProof="0" dirty="0">
                          <a:solidFill>
                            <a:srgbClr val="F4F4F4"/>
                          </a:solidFill>
                          <a:latin typeface="+mn-lt"/>
                        </a:rPr>
                        <a:t>Le processus de consultation actuel tient-il compte de tous les points de vue des résidents?</a:t>
                      </a:r>
                    </a:p>
                    <a:p>
                      <a:pPr algn="ctr">
                        <a:lnSpc>
                          <a:spcPct val="100000"/>
                        </a:lnSpc>
                        <a:spcBef>
                          <a:spcPts val="1000"/>
                        </a:spcBef>
                        <a:spcAft>
                          <a:spcPts val="300"/>
                        </a:spcAft>
                        <a:defRPr/>
                      </a:pPr>
                      <a:r>
                        <a:rPr lang="fr-CA" sz="1600" noProof="0" dirty="0">
                          <a:solidFill>
                            <a:srgbClr val="F4F4F4"/>
                          </a:solidFill>
                          <a:latin typeface="+mn-lt"/>
                        </a:rPr>
                        <a:t>Mon cadre d’atténuation des risques reconnaît-il les clients les plus vulnérables à une interruption de ce service? </a:t>
                      </a:r>
                    </a:p>
                  </a:txBody>
                  <a:tcPr marL="190500" marR="190500" marT="190500" marB="190500">
                    <a:lnL w="9525"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noFill/>
                  </a:tcPr>
                </a:tc>
                <a:tc>
                  <a:txBody>
                    <a:bodyPr/>
                    <a:lstStyle/>
                    <a:p>
                      <a:pPr algn="ctr">
                        <a:lnSpc>
                          <a:spcPct val="100000"/>
                        </a:lnSpc>
                        <a:spcBef>
                          <a:spcPts val="1000"/>
                        </a:spcBef>
                        <a:spcAft>
                          <a:spcPts val="300"/>
                        </a:spcAft>
                        <a:defRPr/>
                      </a:pPr>
                      <a:r>
                        <a:rPr lang="fr-CA" sz="1600" noProof="0" dirty="0">
                          <a:solidFill>
                            <a:srgbClr val="F4F4F4"/>
                          </a:solidFill>
                          <a:latin typeface="+mn-lt"/>
                        </a:rPr>
                        <a:t>Avons-nous invité les communautés autochtones à participer dès le début? </a:t>
                      </a:r>
                    </a:p>
                    <a:p>
                      <a:pPr algn="ctr">
                        <a:lnSpc>
                          <a:spcPct val="100000"/>
                        </a:lnSpc>
                        <a:spcBef>
                          <a:spcPts val="1000"/>
                        </a:spcBef>
                        <a:spcAft>
                          <a:spcPts val="300"/>
                        </a:spcAft>
                        <a:defRPr/>
                      </a:pPr>
                      <a:r>
                        <a:rPr lang="fr-CA" sz="1600" noProof="0" dirty="0">
                          <a:solidFill>
                            <a:srgbClr val="F4F4F4"/>
                          </a:solidFill>
                          <a:latin typeface="+mn-lt"/>
                        </a:rPr>
                        <a:t>Nos domaines de service reconnaissent-ils et respectent-ils les droits des Autochtones? </a:t>
                      </a:r>
                    </a:p>
                    <a:p>
                      <a:pPr algn="ctr">
                        <a:lnSpc>
                          <a:spcPct val="100000"/>
                        </a:lnSpc>
                        <a:spcBef>
                          <a:spcPts val="1000"/>
                        </a:spcBef>
                        <a:spcAft>
                          <a:spcPts val="300"/>
                        </a:spcAft>
                        <a:defRPr/>
                      </a:pPr>
                      <a:r>
                        <a:rPr lang="fr-CA" sz="1600" noProof="0" dirty="0">
                          <a:solidFill>
                            <a:srgbClr val="F4F4F4"/>
                          </a:solidFill>
                          <a:latin typeface="+mn-lt"/>
                        </a:rPr>
                        <a:t>Avons-nous des actifs situés dans des zones archéologiques importantes? </a:t>
                      </a:r>
                    </a:p>
                  </a:txBody>
                  <a:tcPr marL="190500" marR="190500" marT="190500" marB="190500">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4" name="Picture 3" descr="Cette icône représente un mégaphone avec des lignes représentant la parole.">
            <a:extLst>
              <a:ext uri="{FF2B5EF4-FFF2-40B4-BE49-F238E27FC236}">
                <a16:creationId xmlns:a16="http://schemas.microsoft.com/office/drawing/2014/main" id="{C2226B10-244E-7944-31C1-FCCEBA3D88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5" name="Picture 4" descr="Cette icône représente la silhouette de deux personnes des épaules à la tête avec des bulles de conversation qui se chevauchent.">
            <a:extLst>
              <a:ext uri="{FF2B5EF4-FFF2-40B4-BE49-F238E27FC236}">
                <a16:creationId xmlns:a16="http://schemas.microsoft.com/office/drawing/2014/main" id="{C692886C-C9C6-3016-CF0A-F068C45E88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1732690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F773-8DE7-6B40-314D-478CFE0B5451}"/>
              </a:ext>
            </a:extLst>
          </p:cNvPr>
          <p:cNvSpPr>
            <a:spLocks noGrp="1"/>
          </p:cNvSpPr>
          <p:nvPr>
            <p:ph type="title"/>
          </p:nvPr>
        </p:nvSpPr>
        <p:spPr>
          <a:xfrm>
            <a:off x="967014" y="304029"/>
            <a:ext cx="11214100" cy="1758943"/>
          </a:xfrm>
        </p:spPr>
        <p:txBody>
          <a:bodyPr/>
          <a:lstStyle/>
          <a:p>
            <a:r>
              <a:rPr lang="fr-CA" sz="3100" dirty="0"/>
              <a:t>Réflexion à 360 sur la GA</a:t>
            </a:r>
            <a:br>
              <a:rPr lang="fr-CA" sz="3100" dirty="0"/>
            </a:br>
            <a:r>
              <a:rPr lang="fr-CA" sz="4800" spc="-100" dirty="0"/>
              <a:t>Renforcer la résilience aux changements climatiques</a:t>
            </a:r>
          </a:p>
        </p:txBody>
      </p:sp>
      <p:sp>
        <p:nvSpPr>
          <p:cNvPr id="3" name="Content Placeholder 2">
            <a:extLst>
              <a:ext uri="{FF2B5EF4-FFF2-40B4-BE49-F238E27FC236}">
                <a16:creationId xmlns:a16="http://schemas.microsoft.com/office/drawing/2014/main" id="{6761DDA2-C975-AF7C-8006-671A01F3B6EB}"/>
              </a:ext>
            </a:extLst>
          </p:cNvPr>
          <p:cNvSpPr>
            <a:spLocks noGrp="1"/>
          </p:cNvSpPr>
          <p:nvPr>
            <p:ph sz="half" idx="2"/>
          </p:nvPr>
        </p:nvSpPr>
        <p:spPr>
          <a:xfrm>
            <a:off x="4738488" y="2179936"/>
            <a:ext cx="6985426" cy="4478149"/>
          </a:xfrm>
        </p:spPr>
        <p:txBody>
          <a:bodyPr/>
          <a:lstStyle/>
          <a:p>
            <a:pPr marL="0" indent="0">
              <a:lnSpc>
                <a:spcPct val="100000"/>
              </a:lnSpc>
              <a:spcBef>
                <a:spcPts val="300"/>
              </a:spcBef>
              <a:spcAft>
                <a:spcPts val="300"/>
              </a:spcAft>
              <a:buNone/>
            </a:pPr>
            <a:r>
              <a:rPr lang="fr-CA" b="1" dirty="0"/>
              <a:t>Préparation au changement</a:t>
            </a:r>
          </a:p>
          <a:p>
            <a:pPr marL="0" indent="0">
              <a:lnSpc>
                <a:spcPct val="100000"/>
              </a:lnSpc>
              <a:spcBef>
                <a:spcPts val="300"/>
              </a:spcBef>
              <a:spcAft>
                <a:spcPts val="300"/>
              </a:spcAft>
              <a:buNone/>
            </a:pPr>
            <a:r>
              <a:rPr lang="fr-CA" sz="2000" dirty="0"/>
              <a:t>Veiller à ce que les normes de conception tiennent compte des futurs événements climatiques ainsi que des changements environnementaux et sociaux.</a:t>
            </a:r>
          </a:p>
          <a:p>
            <a:pPr marL="0" indent="0">
              <a:lnSpc>
                <a:spcPct val="100000"/>
              </a:lnSpc>
              <a:spcBef>
                <a:spcPts val="300"/>
              </a:spcBef>
              <a:spcAft>
                <a:spcPts val="300"/>
              </a:spcAft>
              <a:buNone/>
            </a:pPr>
            <a:endParaRPr lang="fr-CA" sz="2000" dirty="0"/>
          </a:p>
          <a:p>
            <a:pPr marL="0" indent="0">
              <a:lnSpc>
                <a:spcPct val="100000"/>
              </a:lnSpc>
              <a:spcBef>
                <a:spcPts val="300"/>
              </a:spcBef>
              <a:spcAft>
                <a:spcPts val="300"/>
              </a:spcAft>
              <a:buNone/>
            </a:pPr>
            <a:r>
              <a:rPr lang="fr-CA" b="1" dirty="0"/>
              <a:t>Inspection proactive et renouvellement</a:t>
            </a:r>
          </a:p>
          <a:p>
            <a:pPr marL="0" indent="0">
              <a:lnSpc>
                <a:spcPct val="100000"/>
              </a:lnSpc>
              <a:spcBef>
                <a:spcPts val="300"/>
              </a:spcBef>
              <a:spcAft>
                <a:spcPts val="300"/>
              </a:spcAft>
              <a:buNone/>
            </a:pPr>
            <a:r>
              <a:rPr lang="fr-CA" sz="2000" dirty="0"/>
              <a:t>Concevoir des actifs que l’on pourra entretenir régulièrement sans interrompre le service.</a:t>
            </a:r>
          </a:p>
          <a:p>
            <a:pPr marL="0" indent="0">
              <a:lnSpc>
                <a:spcPct val="100000"/>
              </a:lnSpc>
              <a:spcBef>
                <a:spcPts val="300"/>
              </a:spcBef>
              <a:spcAft>
                <a:spcPts val="300"/>
              </a:spcAft>
              <a:buNone/>
            </a:pPr>
            <a:endParaRPr lang="fr-CA" sz="2400" dirty="0"/>
          </a:p>
          <a:p>
            <a:pPr marL="0" indent="0">
              <a:lnSpc>
                <a:spcPct val="100000"/>
              </a:lnSpc>
              <a:spcBef>
                <a:spcPts val="300"/>
              </a:spcBef>
              <a:spcAft>
                <a:spcPts val="300"/>
              </a:spcAft>
              <a:buNone/>
            </a:pPr>
            <a:r>
              <a:rPr lang="fr-CA" b="1" dirty="0"/>
              <a:t>Surveillance des interruptions de service</a:t>
            </a:r>
          </a:p>
          <a:p>
            <a:pPr marL="0" indent="0">
              <a:lnSpc>
                <a:spcPct val="100000"/>
              </a:lnSpc>
              <a:spcBef>
                <a:spcPts val="300"/>
              </a:spcBef>
              <a:spcAft>
                <a:spcPts val="300"/>
              </a:spcAft>
              <a:buNone/>
            </a:pPr>
            <a:r>
              <a:rPr lang="fr-CA" sz="2000" dirty="0"/>
              <a:t>Faire le suivi des incidents évités de justesse et corriger les vulnérabilités afin d’améliorer la résilience globale.</a:t>
            </a:r>
          </a:p>
        </p:txBody>
      </p:sp>
      <p:sp>
        <p:nvSpPr>
          <p:cNvPr id="8" name="AutoShape 8">
            <a:extLst>
              <a:ext uri="{FF2B5EF4-FFF2-40B4-BE49-F238E27FC236}">
                <a16:creationId xmlns:a16="http://schemas.microsoft.com/office/drawing/2014/main" id="{8A42DF90-57E6-DAF3-5C5A-17AE3175924A}"/>
              </a:ext>
            </a:extLst>
          </p:cNvPr>
          <p:cNvSpPr/>
          <p:nvPr/>
        </p:nvSpPr>
        <p:spPr>
          <a:xfrm>
            <a:off x="4738488" y="3838757"/>
            <a:ext cx="6378173" cy="0"/>
          </a:xfrm>
          <a:prstGeom prst="line">
            <a:avLst/>
          </a:prstGeom>
          <a:ln w="9525" cap="flat">
            <a:solidFill>
              <a:srgbClr val="000000"/>
            </a:solidFill>
            <a:prstDash val="solid"/>
            <a:headEnd type="none" w="sm" len="sm"/>
            <a:tailEnd type="none" w="sm" len="sm"/>
          </a:ln>
        </p:spPr>
        <p:txBody>
          <a:bodyPr/>
          <a:lstStyle/>
          <a:p>
            <a:endParaRPr lang="fr-CA" dirty="0"/>
          </a:p>
        </p:txBody>
      </p:sp>
      <p:sp>
        <p:nvSpPr>
          <p:cNvPr id="9" name="AutoShape 8">
            <a:extLst>
              <a:ext uri="{FF2B5EF4-FFF2-40B4-BE49-F238E27FC236}">
                <a16:creationId xmlns:a16="http://schemas.microsoft.com/office/drawing/2014/main" id="{A30AAE21-9ED7-E982-F76C-EC46D3CE1ACC}"/>
              </a:ext>
            </a:extLst>
          </p:cNvPr>
          <p:cNvSpPr/>
          <p:nvPr/>
        </p:nvSpPr>
        <p:spPr>
          <a:xfrm>
            <a:off x="4738488" y="5336111"/>
            <a:ext cx="6378173" cy="0"/>
          </a:xfrm>
          <a:prstGeom prst="line">
            <a:avLst/>
          </a:prstGeom>
          <a:ln w="9525" cap="flat">
            <a:solidFill>
              <a:srgbClr val="000000"/>
            </a:solidFill>
            <a:prstDash val="solid"/>
            <a:headEnd type="none" w="sm" len="sm"/>
            <a:tailEnd type="none" w="sm" len="sm"/>
          </a:ln>
        </p:spPr>
        <p:txBody>
          <a:bodyPr/>
          <a:lstStyle/>
          <a:p>
            <a:endParaRPr lang="fr-CA" dirty="0"/>
          </a:p>
        </p:txBody>
      </p:sp>
      <p:pic>
        <p:nvPicPr>
          <p:cNvPr id="5" name="Picture 4" descr="Cette photo montre des panneaux solaires sur le dessus d’un bâtiment.">
            <a:extLst>
              <a:ext uri="{FF2B5EF4-FFF2-40B4-BE49-F238E27FC236}">
                <a16:creationId xmlns:a16="http://schemas.microsoft.com/office/drawing/2014/main" id="{12E2AEA0-BF0E-BA5E-E5E9-5CDB706EA136}"/>
              </a:ext>
            </a:extLst>
          </p:cNvPr>
          <p:cNvPicPr>
            <a:picLocks noChangeAspect="1"/>
          </p:cNvPicPr>
          <p:nvPr/>
        </p:nvPicPr>
        <p:blipFill>
          <a:blip r:embed="rId3"/>
          <a:stretch>
            <a:fillRect/>
          </a:stretch>
        </p:blipFill>
        <p:spPr>
          <a:xfrm>
            <a:off x="1119924" y="3183065"/>
            <a:ext cx="3487645" cy="3028744"/>
          </a:xfrm>
          <a:prstGeom prst="rect">
            <a:avLst/>
          </a:prstGeom>
        </p:spPr>
      </p:pic>
      <p:grpSp>
        <p:nvGrpSpPr>
          <p:cNvPr id="6" name="Group 7">
            <a:extLst>
              <a:ext uri="{FF2B5EF4-FFF2-40B4-BE49-F238E27FC236}">
                <a16:creationId xmlns:a16="http://schemas.microsoft.com/office/drawing/2014/main" id="{495B4F77-8F8B-3400-F98A-836A42430E86}"/>
              </a:ext>
            </a:extLst>
          </p:cNvPr>
          <p:cNvGrpSpPr/>
          <p:nvPr/>
        </p:nvGrpSpPr>
        <p:grpSpPr>
          <a:xfrm rot="10800000">
            <a:off x="1858773" y="2735994"/>
            <a:ext cx="1205362" cy="1043849"/>
            <a:chOff x="0" y="0"/>
            <a:chExt cx="3619627" cy="3134614"/>
          </a:xfrm>
        </p:grpSpPr>
        <p:sp>
          <p:nvSpPr>
            <p:cNvPr id="7" name="Freeform 8">
              <a:extLst>
                <a:ext uri="{FF2B5EF4-FFF2-40B4-BE49-F238E27FC236}">
                  <a16:creationId xmlns:a16="http://schemas.microsoft.com/office/drawing/2014/main" id="{B949BF4D-624F-A29F-A096-C42E2A3EAA8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pic>
        <p:nvPicPr>
          <p:cNvPr id="10" name="Picture 9" descr="Cette icône représente un mégaphone avec des lignes représentant la parole.">
            <a:extLst>
              <a:ext uri="{FF2B5EF4-FFF2-40B4-BE49-F238E27FC236}">
                <a16:creationId xmlns:a16="http://schemas.microsoft.com/office/drawing/2014/main" id="{2EF8680F-DCA0-01AD-B43D-A07201172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45670"/>
            <a:ext cx="668800" cy="668800"/>
          </a:xfrm>
          <a:prstGeom prst="rect">
            <a:avLst/>
          </a:prstGeom>
        </p:spPr>
      </p:pic>
      <p:pic>
        <p:nvPicPr>
          <p:cNvPr id="11" name="Picture 10" descr="Cette icône représente la silhouette de deux personnes des épaules à la tête avec des bulles de conversation qui se chevauchent.">
            <a:extLst>
              <a:ext uri="{FF2B5EF4-FFF2-40B4-BE49-F238E27FC236}">
                <a16:creationId xmlns:a16="http://schemas.microsoft.com/office/drawing/2014/main" id="{5A3AC214-09CF-2DFA-B62E-EC02C7135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837330"/>
            <a:ext cx="668800" cy="668800"/>
          </a:xfrm>
          <a:prstGeom prst="rect">
            <a:avLst/>
          </a:prstGeom>
        </p:spPr>
      </p:pic>
    </p:spTree>
    <p:extLst>
      <p:ext uri="{BB962C8B-B14F-4D97-AF65-F5344CB8AC3E}">
        <p14:creationId xmlns:p14="http://schemas.microsoft.com/office/powerpoint/2010/main" val="412858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CDD0023F-860B-42FA-AE65-E578C0EB1738}"/>
              </a:ext>
            </a:extLst>
          </p:cNvPr>
          <p:cNvGrpSpPr/>
          <p:nvPr/>
        </p:nvGrpSpPr>
        <p:grpSpPr>
          <a:xfrm>
            <a:off x="-1676400" y="-56881"/>
            <a:ext cx="6754476" cy="5849408"/>
            <a:chOff x="0" y="0"/>
            <a:chExt cx="3619627" cy="3134614"/>
          </a:xfrm>
        </p:grpSpPr>
        <p:sp>
          <p:nvSpPr>
            <p:cNvPr id="15" name="Freeform 3">
              <a:extLst>
                <a:ext uri="{FF2B5EF4-FFF2-40B4-BE49-F238E27FC236}">
                  <a16:creationId xmlns:a16="http://schemas.microsoft.com/office/drawing/2014/main" id="{E607A0D5-E4AE-9678-FBB5-4557F74E381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grpSp>
        <p:nvGrpSpPr>
          <p:cNvPr id="6" name="Group 4">
            <a:extLst>
              <a:ext uri="{FF2B5EF4-FFF2-40B4-BE49-F238E27FC236}">
                <a16:creationId xmlns:a16="http://schemas.microsoft.com/office/drawing/2014/main" id="{BBC2C4B0-074B-A8E4-AC70-A8338BA46AF3}"/>
              </a:ext>
            </a:extLst>
          </p:cNvPr>
          <p:cNvGrpSpPr/>
          <p:nvPr/>
        </p:nvGrpSpPr>
        <p:grpSpPr>
          <a:xfrm>
            <a:off x="1677096" y="3889114"/>
            <a:ext cx="3975475" cy="3442780"/>
            <a:chOff x="0" y="0"/>
            <a:chExt cx="3619627" cy="3134614"/>
          </a:xfrm>
        </p:grpSpPr>
        <p:sp>
          <p:nvSpPr>
            <p:cNvPr id="14" name="Freeform 5">
              <a:extLst>
                <a:ext uri="{FF2B5EF4-FFF2-40B4-BE49-F238E27FC236}">
                  <a16:creationId xmlns:a16="http://schemas.microsoft.com/office/drawing/2014/main" id="{8502E034-404F-34FF-6DB3-5BBE041F4D7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fr-CA" dirty="0"/>
            </a:p>
          </p:txBody>
        </p:sp>
      </p:grpSp>
      <p:sp>
        <p:nvSpPr>
          <p:cNvPr id="2" name="Content Placeholder 1">
            <a:extLst>
              <a:ext uri="{FF2B5EF4-FFF2-40B4-BE49-F238E27FC236}">
                <a16:creationId xmlns:a16="http://schemas.microsoft.com/office/drawing/2014/main" id="{181555E0-8162-6F92-CB7F-686D85952632}"/>
              </a:ext>
            </a:extLst>
          </p:cNvPr>
          <p:cNvSpPr>
            <a:spLocks noGrp="1"/>
          </p:cNvSpPr>
          <p:nvPr>
            <p:ph sz="quarter" idx="4"/>
          </p:nvPr>
        </p:nvSpPr>
        <p:spPr>
          <a:xfrm>
            <a:off x="6539431" y="2205041"/>
            <a:ext cx="5183188" cy="3684588"/>
          </a:xfrm>
        </p:spPr>
        <p:txBody>
          <a:bodyPr>
            <a:normAutofit/>
          </a:bodyPr>
          <a:lstStyle/>
          <a:p>
            <a:r>
              <a:rPr lang="fr-CA" dirty="0"/>
              <a:t>Qu’est-ce que la gestion des actifs?</a:t>
            </a:r>
          </a:p>
          <a:p>
            <a:r>
              <a:rPr lang="fr-CA" dirty="0"/>
              <a:t>Gestion des services et des actifs</a:t>
            </a:r>
          </a:p>
          <a:p>
            <a:r>
              <a:rPr lang="fr-CA" dirty="0"/>
              <a:t>Pourquoi les actifs font-ils défaut?</a:t>
            </a:r>
          </a:p>
          <a:p>
            <a:r>
              <a:rPr lang="fr-CA" dirty="0"/>
              <a:t>Difficultés de la gestion des actifs </a:t>
            </a:r>
          </a:p>
          <a:p>
            <a:r>
              <a:rPr lang="fr-CA" dirty="0"/>
              <a:t>Rôle du Conseil municipal</a:t>
            </a:r>
          </a:p>
        </p:txBody>
      </p:sp>
      <p:sp>
        <p:nvSpPr>
          <p:cNvPr id="3" name="Title 2">
            <a:extLst>
              <a:ext uri="{FF2B5EF4-FFF2-40B4-BE49-F238E27FC236}">
                <a16:creationId xmlns:a16="http://schemas.microsoft.com/office/drawing/2014/main" id="{7879C094-AB3E-2408-031D-5AEDDFFD354C}"/>
              </a:ext>
            </a:extLst>
          </p:cNvPr>
          <p:cNvSpPr>
            <a:spLocks noGrp="1"/>
          </p:cNvSpPr>
          <p:nvPr>
            <p:ph type="title"/>
          </p:nvPr>
        </p:nvSpPr>
        <p:spPr>
          <a:xfrm>
            <a:off x="839788" y="2205041"/>
            <a:ext cx="4812783" cy="1495794"/>
          </a:xfrm>
        </p:spPr>
        <p:txBody>
          <a:bodyPr/>
          <a:lstStyle/>
          <a:p>
            <a:r>
              <a:rPr lang="fr-CA" dirty="0"/>
              <a:t>Ordre </a:t>
            </a:r>
            <a:br>
              <a:rPr lang="fr-CA" dirty="0"/>
            </a:br>
            <a:r>
              <a:rPr lang="fr-CA" dirty="0"/>
              <a:t>du jour</a:t>
            </a:r>
          </a:p>
        </p:txBody>
      </p:sp>
    </p:spTree>
    <p:extLst>
      <p:ext uri="{BB962C8B-B14F-4D97-AF65-F5344CB8AC3E}">
        <p14:creationId xmlns:p14="http://schemas.microsoft.com/office/powerpoint/2010/main" val="2867780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59CC0-43FF-FB5F-2129-632BEDB3EE6A}"/>
              </a:ext>
            </a:extLst>
          </p:cNvPr>
          <p:cNvSpPr>
            <a:spLocks noGrp="1"/>
          </p:cNvSpPr>
          <p:nvPr>
            <p:ph type="title"/>
          </p:nvPr>
        </p:nvSpPr>
        <p:spPr>
          <a:xfrm>
            <a:off x="968400" y="306600"/>
            <a:ext cx="10870388" cy="1094146"/>
          </a:xfrm>
        </p:spPr>
        <p:txBody>
          <a:bodyPr/>
          <a:lstStyle/>
          <a:p>
            <a:r>
              <a:rPr lang="fr-CA" sz="3100" dirty="0"/>
              <a:t>Réflexion à 360 sur la GA</a:t>
            </a:r>
            <a:br>
              <a:rPr lang="fr-CA" sz="3600" dirty="0"/>
            </a:br>
            <a:r>
              <a:rPr lang="fr-CA" sz="4800" dirty="0"/>
              <a:t>Équité et inclusion</a:t>
            </a:r>
          </a:p>
        </p:txBody>
      </p:sp>
      <p:sp>
        <p:nvSpPr>
          <p:cNvPr id="3" name="Content Placeholder 2">
            <a:extLst>
              <a:ext uri="{FF2B5EF4-FFF2-40B4-BE49-F238E27FC236}">
                <a16:creationId xmlns:a16="http://schemas.microsoft.com/office/drawing/2014/main" id="{F4CC8F96-8668-5D16-9498-D33DE73EB28A}"/>
              </a:ext>
            </a:extLst>
          </p:cNvPr>
          <p:cNvSpPr>
            <a:spLocks noGrp="1"/>
          </p:cNvSpPr>
          <p:nvPr>
            <p:ph sz="half" idx="2"/>
          </p:nvPr>
        </p:nvSpPr>
        <p:spPr>
          <a:xfrm>
            <a:off x="4756707" y="1870461"/>
            <a:ext cx="7091581" cy="4478149"/>
          </a:xfrm>
        </p:spPr>
        <p:txBody>
          <a:bodyPr/>
          <a:lstStyle/>
          <a:p>
            <a:pPr marL="0" indent="0">
              <a:lnSpc>
                <a:spcPct val="100000"/>
              </a:lnSpc>
              <a:spcBef>
                <a:spcPts val="300"/>
              </a:spcBef>
              <a:spcAft>
                <a:spcPts val="300"/>
              </a:spcAft>
              <a:buNone/>
            </a:pPr>
            <a:r>
              <a:rPr lang="fr-CA" b="1" dirty="0"/>
              <a:t>Adaptation des niveaux de service</a:t>
            </a:r>
          </a:p>
          <a:p>
            <a:pPr marL="0" indent="0">
              <a:lnSpc>
                <a:spcPct val="100000"/>
              </a:lnSpc>
              <a:spcBef>
                <a:spcPts val="300"/>
              </a:spcBef>
              <a:spcAft>
                <a:spcPts val="300"/>
              </a:spcAft>
              <a:buNone/>
            </a:pPr>
            <a:r>
              <a:rPr lang="fr-CA" sz="2000" dirty="0"/>
              <a:t>Déterminer si un seul niveau de service convient à l’ensemble de la collectivité ou s’il faut créer d’autres niveaux pour répondre à des besoins particuliers.</a:t>
            </a:r>
          </a:p>
          <a:p>
            <a:pPr marL="0" indent="0">
              <a:lnSpc>
                <a:spcPct val="100000"/>
              </a:lnSpc>
              <a:spcBef>
                <a:spcPts val="300"/>
              </a:spcBef>
              <a:spcAft>
                <a:spcPts val="300"/>
              </a:spcAft>
              <a:buNone/>
            </a:pPr>
            <a:endParaRPr lang="fr-CA" sz="2400" dirty="0"/>
          </a:p>
          <a:p>
            <a:pPr marL="0" indent="0">
              <a:lnSpc>
                <a:spcPct val="100000"/>
              </a:lnSpc>
              <a:spcBef>
                <a:spcPts val="300"/>
              </a:spcBef>
              <a:spcAft>
                <a:spcPts val="300"/>
              </a:spcAft>
              <a:buNone/>
            </a:pPr>
            <a:r>
              <a:rPr lang="fr-CA" b="1" dirty="0"/>
              <a:t>Consultation communautaire exhaustive</a:t>
            </a:r>
          </a:p>
          <a:p>
            <a:pPr marL="0" indent="0">
              <a:lnSpc>
                <a:spcPct val="100000"/>
              </a:lnSpc>
              <a:spcBef>
                <a:spcPts val="300"/>
              </a:spcBef>
              <a:spcAft>
                <a:spcPts val="300"/>
              </a:spcAft>
              <a:buNone/>
            </a:pPr>
            <a:r>
              <a:rPr lang="fr-CA" sz="2000" dirty="0"/>
              <a:t>Consulter différents intervenants afin de tenir compte de tous les points de vue.</a:t>
            </a:r>
          </a:p>
          <a:p>
            <a:pPr marL="0" indent="0">
              <a:lnSpc>
                <a:spcPct val="100000"/>
              </a:lnSpc>
              <a:spcBef>
                <a:spcPts val="300"/>
              </a:spcBef>
              <a:spcAft>
                <a:spcPts val="300"/>
              </a:spcAft>
              <a:buNone/>
            </a:pPr>
            <a:endParaRPr lang="fr-CA" sz="2000" dirty="0"/>
          </a:p>
          <a:p>
            <a:pPr marL="0" indent="0">
              <a:lnSpc>
                <a:spcPct val="100000"/>
              </a:lnSpc>
              <a:spcBef>
                <a:spcPts val="300"/>
              </a:spcBef>
              <a:spcAft>
                <a:spcPts val="300"/>
              </a:spcAft>
              <a:buNone/>
            </a:pPr>
            <a:r>
              <a:rPr lang="fr-CA" b="1" dirty="0"/>
              <a:t>Cadre équitable d’atténuation des risques</a:t>
            </a:r>
          </a:p>
          <a:p>
            <a:pPr marL="0" indent="0">
              <a:lnSpc>
                <a:spcPct val="100000"/>
              </a:lnSpc>
              <a:spcBef>
                <a:spcPts val="300"/>
              </a:spcBef>
              <a:spcAft>
                <a:spcPts val="300"/>
              </a:spcAft>
              <a:buNone/>
            </a:pPr>
            <a:r>
              <a:rPr lang="fr-CA" sz="2000" dirty="0"/>
              <a:t>Reconnaître et hiérarchiser les besoins des clients les plus vulnérables aux interruptions de service.</a:t>
            </a:r>
          </a:p>
        </p:txBody>
      </p:sp>
      <p:sp>
        <p:nvSpPr>
          <p:cNvPr id="5" name="AutoShape 8">
            <a:extLst>
              <a:ext uri="{FF2B5EF4-FFF2-40B4-BE49-F238E27FC236}">
                <a16:creationId xmlns:a16="http://schemas.microsoft.com/office/drawing/2014/main" id="{A6BABE16-95C2-6A4E-134F-3FCCDA298A55}"/>
              </a:ext>
            </a:extLst>
          </p:cNvPr>
          <p:cNvSpPr/>
          <p:nvPr/>
        </p:nvSpPr>
        <p:spPr>
          <a:xfrm>
            <a:off x="4789366" y="3544841"/>
            <a:ext cx="7091581" cy="0"/>
          </a:xfrm>
          <a:prstGeom prst="line">
            <a:avLst/>
          </a:prstGeom>
          <a:ln w="9525" cap="flat">
            <a:solidFill>
              <a:srgbClr val="000000"/>
            </a:solidFill>
            <a:prstDash val="solid"/>
            <a:headEnd type="none" w="sm" len="sm"/>
            <a:tailEnd type="none" w="sm" len="sm"/>
          </a:ln>
        </p:spPr>
        <p:txBody>
          <a:bodyPr/>
          <a:lstStyle/>
          <a:p>
            <a:endParaRPr lang="fr-CA" dirty="0"/>
          </a:p>
        </p:txBody>
      </p:sp>
      <p:sp>
        <p:nvSpPr>
          <p:cNvPr id="6" name="AutoShape 8">
            <a:extLst>
              <a:ext uri="{FF2B5EF4-FFF2-40B4-BE49-F238E27FC236}">
                <a16:creationId xmlns:a16="http://schemas.microsoft.com/office/drawing/2014/main" id="{E8563057-1CBC-E2FF-2F40-8329CB64225B}"/>
              </a:ext>
            </a:extLst>
          </p:cNvPr>
          <p:cNvSpPr/>
          <p:nvPr/>
        </p:nvSpPr>
        <p:spPr>
          <a:xfrm>
            <a:off x="4789366" y="5025864"/>
            <a:ext cx="7091581" cy="0"/>
          </a:xfrm>
          <a:prstGeom prst="line">
            <a:avLst/>
          </a:prstGeom>
          <a:ln w="9525" cap="flat">
            <a:solidFill>
              <a:srgbClr val="000000"/>
            </a:solidFill>
            <a:prstDash val="solid"/>
            <a:headEnd type="none" w="sm" len="sm"/>
            <a:tailEnd type="none" w="sm" len="sm"/>
          </a:ln>
        </p:spPr>
        <p:txBody>
          <a:bodyPr/>
          <a:lstStyle/>
          <a:p>
            <a:endParaRPr lang="fr-CA" dirty="0"/>
          </a:p>
        </p:txBody>
      </p:sp>
      <p:pic>
        <p:nvPicPr>
          <p:cNvPr id="8" name="Picture 7" descr="Cette icône représente deux mains qui se chevauchent lors d’une poignée de main. ">
            <a:extLst>
              <a:ext uri="{FF2B5EF4-FFF2-40B4-BE49-F238E27FC236}">
                <a16:creationId xmlns:a16="http://schemas.microsoft.com/office/drawing/2014/main" id="{4B6BB383-471C-E762-B912-A8185CB39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1476" y="3034621"/>
            <a:ext cx="3313989" cy="3313989"/>
          </a:xfrm>
          <a:prstGeom prst="rect">
            <a:avLst/>
          </a:prstGeom>
        </p:spPr>
      </p:pic>
      <p:grpSp>
        <p:nvGrpSpPr>
          <p:cNvPr id="9" name="Group 7">
            <a:extLst>
              <a:ext uri="{FF2B5EF4-FFF2-40B4-BE49-F238E27FC236}">
                <a16:creationId xmlns:a16="http://schemas.microsoft.com/office/drawing/2014/main" id="{BFB3FE1A-17A6-A9E0-5F40-AF0C94ECE66A}"/>
              </a:ext>
            </a:extLst>
          </p:cNvPr>
          <p:cNvGrpSpPr/>
          <p:nvPr/>
        </p:nvGrpSpPr>
        <p:grpSpPr>
          <a:xfrm rot="10800000">
            <a:off x="1858773" y="2735994"/>
            <a:ext cx="1205362" cy="1043849"/>
            <a:chOff x="0" y="0"/>
            <a:chExt cx="3619627" cy="3134614"/>
          </a:xfrm>
        </p:grpSpPr>
        <p:sp>
          <p:nvSpPr>
            <p:cNvPr id="10" name="Freeform 8">
              <a:extLst>
                <a:ext uri="{FF2B5EF4-FFF2-40B4-BE49-F238E27FC236}">
                  <a16:creationId xmlns:a16="http://schemas.microsoft.com/office/drawing/2014/main" id="{E307328B-AA4B-4DD5-4E30-B28EF09A04C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pic>
        <p:nvPicPr>
          <p:cNvPr id="7" name="Picture 6" descr="Cette icône représente un mégaphone avec des lignes représentant la parole.">
            <a:extLst>
              <a:ext uri="{FF2B5EF4-FFF2-40B4-BE49-F238E27FC236}">
                <a16:creationId xmlns:a16="http://schemas.microsoft.com/office/drawing/2014/main" id="{3B2DEE25-DEBB-0619-430F-9849B0273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11" name="Picture 10" descr="Cette icône représente la silhouette de deux personnes des épaules à la tête avec des bulles de conversation qui se chevauchent.">
            <a:extLst>
              <a:ext uri="{FF2B5EF4-FFF2-40B4-BE49-F238E27FC236}">
                <a16:creationId xmlns:a16="http://schemas.microsoft.com/office/drawing/2014/main" id="{B659F38A-EB85-58AD-A778-E954811C50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618502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D7C4-EA7C-41E6-31C2-E8E17A3A4A75}"/>
              </a:ext>
            </a:extLst>
          </p:cNvPr>
          <p:cNvSpPr>
            <a:spLocks noGrp="1"/>
          </p:cNvSpPr>
          <p:nvPr>
            <p:ph type="title"/>
          </p:nvPr>
        </p:nvSpPr>
        <p:spPr>
          <a:xfrm>
            <a:off x="977900" y="300777"/>
            <a:ext cx="10168164" cy="1094146"/>
          </a:xfrm>
        </p:spPr>
        <p:txBody>
          <a:bodyPr/>
          <a:lstStyle/>
          <a:p>
            <a:r>
              <a:rPr lang="fr-CA" sz="3100" dirty="0"/>
              <a:t>Réflexion à 360 sur la GA</a:t>
            </a:r>
            <a:br>
              <a:rPr lang="fr-CA" sz="3600" dirty="0"/>
            </a:br>
            <a:r>
              <a:rPr lang="fr-CA" sz="4800" dirty="0"/>
              <a:t>Viser la réconciliation</a:t>
            </a:r>
          </a:p>
        </p:txBody>
      </p:sp>
      <p:sp>
        <p:nvSpPr>
          <p:cNvPr id="3" name="Content Placeholder 2">
            <a:extLst>
              <a:ext uri="{FF2B5EF4-FFF2-40B4-BE49-F238E27FC236}">
                <a16:creationId xmlns:a16="http://schemas.microsoft.com/office/drawing/2014/main" id="{BEFB2AA3-BE16-1610-7875-201A73B05A88}"/>
              </a:ext>
            </a:extLst>
          </p:cNvPr>
          <p:cNvSpPr>
            <a:spLocks noGrp="1"/>
          </p:cNvSpPr>
          <p:nvPr>
            <p:ph sz="half" idx="2"/>
          </p:nvPr>
        </p:nvSpPr>
        <p:spPr>
          <a:xfrm>
            <a:off x="4775202" y="1555698"/>
            <a:ext cx="7053943" cy="4970591"/>
          </a:xfrm>
        </p:spPr>
        <p:txBody>
          <a:bodyPr/>
          <a:lstStyle/>
          <a:p>
            <a:pPr marL="0" indent="0">
              <a:lnSpc>
                <a:spcPct val="100000"/>
              </a:lnSpc>
              <a:spcBef>
                <a:spcPts val="300"/>
              </a:spcBef>
              <a:spcAft>
                <a:spcPts val="300"/>
              </a:spcAft>
              <a:buNone/>
            </a:pPr>
            <a:r>
              <a:rPr lang="fr-CA" b="1" dirty="0"/>
              <a:t>Respect des droits des Autochtones</a:t>
            </a:r>
          </a:p>
          <a:p>
            <a:pPr marL="0" indent="0">
              <a:lnSpc>
                <a:spcPct val="100000"/>
              </a:lnSpc>
              <a:spcBef>
                <a:spcPts val="300"/>
              </a:spcBef>
              <a:spcAft>
                <a:spcPts val="300"/>
              </a:spcAft>
              <a:buNone/>
            </a:pPr>
            <a:r>
              <a:rPr lang="fr-CA" sz="2000" dirty="0"/>
              <a:t>Reconnaître et respecter les droits traditionnels des Autochtones dans les domaines de service et dans le processus décisionnel relatif à la GA. Les municipalités ont l’obligation de consulter les Autochtones!</a:t>
            </a:r>
          </a:p>
          <a:p>
            <a:pPr marL="0" indent="0">
              <a:lnSpc>
                <a:spcPct val="100000"/>
              </a:lnSpc>
              <a:spcBef>
                <a:spcPts val="300"/>
              </a:spcBef>
              <a:spcAft>
                <a:spcPts val="300"/>
              </a:spcAft>
              <a:buNone/>
            </a:pPr>
            <a:endParaRPr lang="fr-CA" sz="800" dirty="0"/>
          </a:p>
          <a:p>
            <a:pPr marL="0" indent="0">
              <a:lnSpc>
                <a:spcPct val="100000"/>
              </a:lnSpc>
              <a:spcBef>
                <a:spcPts val="300"/>
              </a:spcBef>
              <a:spcAft>
                <a:spcPts val="300"/>
              </a:spcAft>
              <a:buNone/>
            </a:pPr>
            <a:r>
              <a:rPr lang="fr-CA" b="1" dirty="0"/>
              <a:t>Engagement significatif et continu</a:t>
            </a:r>
          </a:p>
          <a:p>
            <a:pPr marL="0" indent="0">
              <a:lnSpc>
                <a:spcPct val="100000"/>
              </a:lnSpc>
              <a:spcBef>
                <a:spcPts val="300"/>
              </a:spcBef>
              <a:spcAft>
                <a:spcPts val="300"/>
              </a:spcAft>
              <a:buNone/>
            </a:pPr>
            <a:r>
              <a:rPr lang="fr-CA" sz="2000" dirty="0"/>
              <a:t>Encourager dès le début la participation des communautés autochtones propriétaires des terres où l’on gère des actifs. Établir des relations et consacrer tout le temps nécessaire à ce processus.</a:t>
            </a:r>
          </a:p>
          <a:p>
            <a:pPr marL="0" indent="0">
              <a:lnSpc>
                <a:spcPct val="100000"/>
              </a:lnSpc>
              <a:spcBef>
                <a:spcPts val="300"/>
              </a:spcBef>
              <a:spcAft>
                <a:spcPts val="300"/>
              </a:spcAft>
              <a:buNone/>
            </a:pPr>
            <a:endParaRPr lang="fr-CA" sz="800" dirty="0"/>
          </a:p>
          <a:p>
            <a:pPr marL="0" indent="0">
              <a:lnSpc>
                <a:spcPct val="100000"/>
              </a:lnSpc>
              <a:spcBef>
                <a:spcPts val="300"/>
              </a:spcBef>
              <a:spcAft>
                <a:spcPts val="300"/>
              </a:spcAft>
              <a:buNone/>
            </a:pPr>
            <a:r>
              <a:rPr lang="fr-CA" b="1" dirty="0"/>
              <a:t>Importance archéologique</a:t>
            </a:r>
          </a:p>
          <a:p>
            <a:pPr marL="0" indent="0">
              <a:lnSpc>
                <a:spcPct val="100000"/>
              </a:lnSpc>
              <a:spcBef>
                <a:spcPts val="300"/>
              </a:spcBef>
              <a:spcAft>
                <a:spcPts val="300"/>
              </a:spcAft>
              <a:buNone/>
            </a:pPr>
            <a:r>
              <a:rPr lang="fr-CA" sz="2000" dirty="0"/>
              <a:t>Repérer les actifs situés dans des zones d’importance historique et culturelle et traiter ces zones avec respect.</a:t>
            </a:r>
          </a:p>
        </p:txBody>
      </p:sp>
      <p:sp>
        <p:nvSpPr>
          <p:cNvPr id="6" name="AutoShape 8">
            <a:extLst>
              <a:ext uri="{FF2B5EF4-FFF2-40B4-BE49-F238E27FC236}">
                <a16:creationId xmlns:a16="http://schemas.microsoft.com/office/drawing/2014/main" id="{530E6F74-1E66-353B-9013-448F89D48DEE}"/>
              </a:ext>
            </a:extLst>
          </p:cNvPr>
          <p:cNvSpPr/>
          <p:nvPr/>
        </p:nvSpPr>
        <p:spPr>
          <a:xfrm>
            <a:off x="4756706" y="3408696"/>
            <a:ext cx="6585745" cy="0"/>
          </a:xfrm>
          <a:prstGeom prst="line">
            <a:avLst/>
          </a:prstGeom>
          <a:ln w="9525" cap="flat">
            <a:solidFill>
              <a:srgbClr val="000000"/>
            </a:solidFill>
            <a:prstDash val="solid"/>
            <a:headEnd type="none" w="sm" len="sm"/>
            <a:tailEnd type="none" w="sm" len="sm"/>
          </a:ln>
        </p:spPr>
        <p:txBody>
          <a:bodyPr/>
          <a:lstStyle/>
          <a:p>
            <a:endParaRPr lang="fr-CA" dirty="0"/>
          </a:p>
        </p:txBody>
      </p:sp>
      <p:sp>
        <p:nvSpPr>
          <p:cNvPr id="7" name="AutoShape 8">
            <a:extLst>
              <a:ext uri="{FF2B5EF4-FFF2-40B4-BE49-F238E27FC236}">
                <a16:creationId xmlns:a16="http://schemas.microsoft.com/office/drawing/2014/main" id="{8601C5BB-E497-C442-8727-F728588D2A8F}"/>
              </a:ext>
            </a:extLst>
          </p:cNvPr>
          <p:cNvSpPr/>
          <p:nvPr/>
        </p:nvSpPr>
        <p:spPr>
          <a:xfrm>
            <a:off x="4756706" y="5331402"/>
            <a:ext cx="6585745" cy="0"/>
          </a:xfrm>
          <a:prstGeom prst="line">
            <a:avLst/>
          </a:prstGeom>
          <a:ln w="9525" cap="flat">
            <a:solidFill>
              <a:srgbClr val="000000"/>
            </a:solidFill>
            <a:prstDash val="solid"/>
            <a:headEnd type="none" w="sm" len="sm"/>
            <a:tailEnd type="none" w="sm" len="sm"/>
          </a:ln>
        </p:spPr>
        <p:txBody>
          <a:bodyPr/>
          <a:lstStyle/>
          <a:p>
            <a:endParaRPr lang="fr-CA" dirty="0"/>
          </a:p>
        </p:txBody>
      </p:sp>
      <p:sp>
        <p:nvSpPr>
          <p:cNvPr id="5" name="TextBox 4">
            <a:extLst>
              <a:ext uri="{FF2B5EF4-FFF2-40B4-BE49-F238E27FC236}">
                <a16:creationId xmlns:a16="http://schemas.microsoft.com/office/drawing/2014/main" id="{42CBB641-4FAE-CC6C-0082-1F745F5B0619}"/>
              </a:ext>
            </a:extLst>
          </p:cNvPr>
          <p:cNvSpPr txBox="1"/>
          <p:nvPr/>
        </p:nvSpPr>
        <p:spPr>
          <a:xfrm>
            <a:off x="538942" y="3064203"/>
            <a:ext cx="3739654" cy="3133505"/>
          </a:xfrm>
          <a:prstGeom prst="rect">
            <a:avLst/>
          </a:prstGeom>
          <a:solidFill>
            <a:schemeClr val="accent3">
              <a:lumMod val="20000"/>
              <a:lumOff val="80000"/>
            </a:schemeClr>
          </a:solidFill>
        </p:spPr>
        <p:txBody>
          <a:bodyPr wrap="square" lIns="180000" tIns="180000" rIns="180000" bIns="180000" rtlCol="0">
            <a:spAutoFit/>
          </a:bodyPr>
          <a:lstStyle/>
          <a:p>
            <a:r>
              <a:rPr lang="fr-CA" sz="2000" dirty="0">
                <a:solidFill>
                  <a:schemeClr val="accent2"/>
                </a:solidFill>
                <a:effectLst/>
              </a:rPr>
              <a:t>« </a:t>
            </a:r>
            <a:r>
              <a:rPr lang="fr-CA" sz="2000" dirty="0">
                <a:effectLst/>
              </a:rPr>
              <a:t>La Déclaration des Nations Unies sur les droits des peuples autochtones est le cadre pour la réconciliation à tous les niveaux et dans tous les secteurs de la société canadienne. </a:t>
            </a:r>
            <a:r>
              <a:rPr lang="fr-CA" sz="2000" dirty="0">
                <a:solidFill>
                  <a:schemeClr val="accent2"/>
                </a:solidFill>
                <a:effectLst/>
              </a:rPr>
              <a:t>»</a:t>
            </a:r>
          </a:p>
          <a:p>
            <a:endParaRPr lang="fr-CA" dirty="0">
              <a:solidFill>
                <a:srgbClr val="3F3F3F"/>
              </a:solidFill>
              <a:effectLst/>
            </a:endParaRPr>
          </a:p>
          <a:p>
            <a:pPr algn="r"/>
            <a:r>
              <a:rPr lang="fr-CA" sz="1100" dirty="0">
                <a:solidFill>
                  <a:srgbClr val="3F3F3F"/>
                </a:solidFill>
                <a:effectLst/>
              </a:rPr>
              <a:t>– la Commission de vérité et réconciliation du Canada, Dix principes pour la réconciliation, Principe 1</a:t>
            </a:r>
          </a:p>
        </p:txBody>
      </p:sp>
      <p:pic>
        <p:nvPicPr>
          <p:cNvPr id="4" name="Picture 3" descr="Cette icône représente un mégaphone avec des lignes représentant la parole.">
            <a:extLst>
              <a:ext uri="{FF2B5EF4-FFF2-40B4-BE49-F238E27FC236}">
                <a16:creationId xmlns:a16="http://schemas.microsoft.com/office/drawing/2014/main" id="{02A4D29A-E30A-E5ED-92FE-11364CF02C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9" name="Picture 8" descr="Cette icône représente la silhouette de deux personnes des épaules à la tête avec des bulles de conversation qui se chevauchent.">
            <a:extLst>
              <a:ext uri="{FF2B5EF4-FFF2-40B4-BE49-F238E27FC236}">
                <a16:creationId xmlns:a16="http://schemas.microsoft.com/office/drawing/2014/main" id="{768F58E2-C23E-5172-FB5E-CCEF3695F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1500399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C653-3A50-A898-1F9C-DE4442CE84DD}"/>
              </a:ext>
            </a:extLst>
          </p:cNvPr>
          <p:cNvSpPr>
            <a:spLocks noGrp="1"/>
          </p:cNvSpPr>
          <p:nvPr>
            <p:ph type="title"/>
          </p:nvPr>
        </p:nvSpPr>
        <p:spPr>
          <a:xfrm>
            <a:off x="630463" y="1044539"/>
            <a:ext cx="8615175" cy="1468094"/>
          </a:xfrm>
        </p:spPr>
        <p:txBody>
          <a:bodyPr/>
          <a:lstStyle/>
          <a:p>
            <a:r>
              <a:rPr lang="fr-CA" sz="5300" dirty="0"/>
              <a:t>Notre municipalité dépend de la gestion des actifs</a:t>
            </a:r>
          </a:p>
        </p:txBody>
      </p:sp>
      <p:sp>
        <p:nvSpPr>
          <p:cNvPr id="3" name="Content Placeholder 2">
            <a:extLst>
              <a:ext uri="{FF2B5EF4-FFF2-40B4-BE49-F238E27FC236}">
                <a16:creationId xmlns:a16="http://schemas.microsoft.com/office/drawing/2014/main" id="{BC6C7EAF-55BC-509F-B2A5-FB57E19FEEB8}"/>
              </a:ext>
            </a:extLst>
          </p:cNvPr>
          <p:cNvSpPr>
            <a:spLocks noGrp="1"/>
          </p:cNvSpPr>
          <p:nvPr>
            <p:ph idx="1"/>
          </p:nvPr>
        </p:nvSpPr>
        <p:spPr>
          <a:xfrm>
            <a:off x="590047" y="3265726"/>
            <a:ext cx="2765898" cy="2026196"/>
          </a:xfrm>
        </p:spPr>
        <p:txBody>
          <a:bodyPr/>
          <a:lstStyle/>
          <a:p>
            <a:pPr marL="0" indent="0">
              <a:lnSpc>
                <a:spcPct val="100000"/>
              </a:lnSpc>
              <a:buFont typeface="Arial" panose="020B0604020202020204" pitchFamily="34" charset="0"/>
              <a:buNone/>
            </a:pPr>
            <a:r>
              <a:rPr lang="fr-CA" sz="2300" b="1" dirty="0">
                <a:solidFill>
                  <a:schemeClr val="accent2"/>
                </a:solidFill>
                <a:latin typeface="+mj-lt"/>
              </a:rPr>
              <a:t>Optimisation des processus actuels</a:t>
            </a:r>
          </a:p>
          <a:p>
            <a:pPr marL="0" indent="0">
              <a:lnSpc>
                <a:spcPct val="100000"/>
              </a:lnSpc>
              <a:buFont typeface="Arial" panose="020B0604020202020204" pitchFamily="34" charset="0"/>
              <a:buNone/>
            </a:pPr>
            <a:r>
              <a:rPr lang="fr-CA" sz="1600" dirty="0">
                <a:solidFill>
                  <a:srgbClr val="000000"/>
                </a:solidFill>
              </a:rPr>
              <a:t>Améliorer l’utilisation des ressources et l’atténuation </a:t>
            </a:r>
            <a:br>
              <a:rPr lang="fr-CA" sz="1600" dirty="0">
                <a:solidFill>
                  <a:srgbClr val="000000"/>
                </a:solidFill>
              </a:rPr>
            </a:br>
            <a:r>
              <a:rPr lang="fr-CA" sz="1600" dirty="0">
                <a:solidFill>
                  <a:srgbClr val="000000"/>
                </a:solidFill>
              </a:rPr>
              <a:t>des risques.</a:t>
            </a:r>
          </a:p>
          <a:p>
            <a:pPr marL="0" indent="0">
              <a:lnSpc>
                <a:spcPct val="100000"/>
              </a:lnSpc>
              <a:buFont typeface="Arial" panose="020B0604020202020204" pitchFamily="34" charset="0"/>
              <a:buNone/>
            </a:pPr>
            <a:endParaRPr lang="fr-CA" sz="1600" dirty="0">
              <a:solidFill>
                <a:srgbClr val="000000"/>
              </a:solidFill>
            </a:endParaRPr>
          </a:p>
        </p:txBody>
      </p:sp>
      <p:sp>
        <p:nvSpPr>
          <p:cNvPr id="5" name="AutoShape 2">
            <a:extLst>
              <a:ext uri="{FF2B5EF4-FFF2-40B4-BE49-F238E27FC236}">
                <a16:creationId xmlns:a16="http://schemas.microsoft.com/office/drawing/2014/main" id="{95103675-A197-D039-6808-49F554BAC99A}"/>
              </a:ext>
            </a:extLst>
          </p:cNvPr>
          <p:cNvSpPr/>
          <p:nvPr/>
        </p:nvSpPr>
        <p:spPr>
          <a:xfrm>
            <a:off x="844137" y="5912722"/>
            <a:ext cx="11325122" cy="0"/>
          </a:xfrm>
          <a:prstGeom prst="line">
            <a:avLst/>
          </a:prstGeom>
          <a:ln w="19050" cap="rnd">
            <a:solidFill>
              <a:srgbClr val="004651"/>
            </a:solidFill>
            <a:prstDash val="solid"/>
            <a:headEnd type="none" w="sm" len="sm"/>
            <a:tailEnd type="none" w="sm" len="sm"/>
          </a:ln>
        </p:spPr>
        <p:txBody>
          <a:bodyPr/>
          <a:lstStyle/>
          <a:p>
            <a:endParaRPr lang="fr-CA" dirty="0"/>
          </a:p>
        </p:txBody>
      </p:sp>
      <p:grpSp>
        <p:nvGrpSpPr>
          <p:cNvPr id="6" name="Group 16">
            <a:extLst>
              <a:ext uri="{FF2B5EF4-FFF2-40B4-BE49-F238E27FC236}">
                <a16:creationId xmlns:a16="http://schemas.microsoft.com/office/drawing/2014/main" id="{84416645-4C5A-EA9A-1050-4B61C500B859}"/>
              </a:ext>
            </a:extLst>
          </p:cNvPr>
          <p:cNvGrpSpPr/>
          <p:nvPr/>
        </p:nvGrpSpPr>
        <p:grpSpPr>
          <a:xfrm>
            <a:off x="686587" y="5803174"/>
            <a:ext cx="252996" cy="189224"/>
            <a:chOff x="0" y="0"/>
            <a:chExt cx="3619627" cy="3134614"/>
          </a:xfrm>
        </p:grpSpPr>
        <p:sp>
          <p:nvSpPr>
            <p:cNvPr id="7" name="Freeform 17">
              <a:extLst>
                <a:ext uri="{FF2B5EF4-FFF2-40B4-BE49-F238E27FC236}">
                  <a16:creationId xmlns:a16="http://schemas.microsoft.com/office/drawing/2014/main" id="{8A5587AD-3622-576F-446B-DCA82E50B8D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8" name="Group 18">
            <a:extLst>
              <a:ext uri="{FF2B5EF4-FFF2-40B4-BE49-F238E27FC236}">
                <a16:creationId xmlns:a16="http://schemas.microsoft.com/office/drawing/2014/main" id="{E1221689-9CE5-ADDC-D73A-54C313330882}"/>
              </a:ext>
            </a:extLst>
          </p:cNvPr>
          <p:cNvGrpSpPr/>
          <p:nvPr/>
        </p:nvGrpSpPr>
        <p:grpSpPr>
          <a:xfrm>
            <a:off x="3538227" y="5803174"/>
            <a:ext cx="252996" cy="219096"/>
            <a:chOff x="0" y="0"/>
            <a:chExt cx="3619627" cy="3134614"/>
          </a:xfrm>
        </p:grpSpPr>
        <p:sp>
          <p:nvSpPr>
            <p:cNvPr id="9" name="Freeform 19">
              <a:extLst>
                <a:ext uri="{FF2B5EF4-FFF2-40B4-BE49-F238E27FC236}">
                  <a16:creationId xmlns:a16="http://schemas.microsoft.com/office/drawing/2014/main" id="{050560FB-D1DD-4B1C-282B-4BE74AF8BAB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10" name="Group 20">
            <a:extLst>
              <a:ext uri="{FF2B5EF4-FFF2-40B4-BE49-F238E27FC236}">
                <a16:creationId xmlns:a16="http://schemas.microsoft.com/office/drawing/2014/main" id="{1C2A48E8-885D-B517-4EB4-1DE72D73319C}"/>
              </a:ext>
            </a:extLst>
          </p:cNvPr>
          <p:cNvGrpSpPr/>
          <p:nvPr/>
        </p:nvGrpSpPr>
        <p:grpSpPr>
          <a:xfrm>
            <a:off x="6391933" y="5815850"/>
            <a:ext cx="252996" cy="219096"/>
            <a:chOff x="0" y="0"/>
            <a:chExt cx="3619627" cy="3134614"/>
          </a:xfrm>
        </p:grpSpPr>
        <p:sp>
          <p:nvSpPr>
            <p:cNvPr id="11" name="Freeform 21">
              <a:extLst>
                <a:ext uri="{FF2B5EF4-FFF2-40B4-BE49-F238E27FC236}">
                  <a16:creationId xmlns:a16="http://schemas.microsoft.com/office/drawing/2014/main" id="{D4A3C05D-0BEC-7D23-5388-5B0BD571F76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12" name="Group 22">
            <a:extLst>
              <a:ext uri="{FF2B5EF4-FFF2-40B4-BE49-F238E27FC236}">
                <a16:creationId xmlns:a16="http://schemas.microsoft.com/office/drawing/2014/main" id="{C1B785BE-BB6C-AF89-EA59-08372E0B8541}"/>
              </a:ext>
            </a:extLst>
          </p:cNvPr>
          <p:cNvGrpSpPr/>
          <p:nvPr/>
        </p:nvGrpSpPr>
        <p:grpSpPr>
          <a:xfrm>
            <a:off x="9245639" y="5803174"/>
            <a:ext cx="252996" cy="219096"/>
            <a:chOff x="0" y="0"/>
            <a:chExt cx="3619627" cy="3134614"/>
          </a:xfrm>
        </p:grpSpPr>
        <p:sp>
          <p:nvSpPr>
            <p:cNvPr id="13" name="Freeform 23">
              <a:extLst>
                <a:ext uri="{FF2B5EF4-FFF2-40B4-BE49-F238E27FC236}">
                  <a16:creationId xmlns:a16="http://schemas.microsoft.com/office/drawing/2014/main" id="{77527B4F-0AAC-9AF3-631A-1F91969E239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sp>
        <p:nvSpPr>
          <p:cNvPr id="14" name="Content Placeholder 2">
            <a:extLst>
              <a:ext uri="{FF2B5EF4-FFF2-40B4-BE49-F238E27FC236}">
                <a16:creationId xmlns:a16="http://schemas.microsoft.com/office/drawing/2014/main" id="{C7F06F20-E588-24EF-AC1E-760D0877D2FF}"/>
              </a:ext>
            </a:extLst>
          </p:cNvPr>
          <p:cNvSpPr txBox="1">
            <a:spLocks/>
          </p:cNvSpPr>
          <p:nvPr/>
        </p:nvSpPr>
        <p:spPr>
          <a:xfrm>
            <a:off x="3443809" y="3265726"/>
            <a:ext cx="2450346" cy="256480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300" b="1" dirty="0">
                <a:solidFill>
                  <a:schemeClr val="accent2"/>
                </a:solidFill>
                <a:latin typeface="+mj-lt"/>
              </a:rPr>
              <a:t>Gestion de la demande des utilisateurs et de l’usage des actifs</a:t>
            </a:r>
          </a:p>
          <a:p>
            <a:pPr marL="0" indent="0">
              <a:lnSpc>
                <a:spcPct val="100000"/>
              </a:lnSpc>
              <a:buFont typeface="Arial" panose="020B0604020202020204" pitchFamily="34" charset="0"/>
              <a:buNone/>
            </a:pPr>
            <a:r>
              <a:rPr lang="fr-CA" sz="1600" dirty="0">
                <a:solidFill>
                  <a:srgbClr val="000000"/>
                </a:solidFill>
              </a:rPr>
              <a:t>Réduire le besoin de créer d’autres infrastructures.</a:t>
            </a:r>
          </a:p>
          <a:p>
            <a:pPr marL="0" indent="0">
              <a:lnSpc>
                <a:spcPct val="100000"/>
              </a:lnSpc>
              <a:buFont typeface="Arial" panose="020B0604020202020204" pitchFamily="34" charset="0"/>
              <a:buNone/>
            </a:pPr>
            <a:endParaRPr lang="fr-CA" sz="1600" dirty="0">
              <a:solidFill>
                <a:srgbClr val="000000"/>
              </a:solidFill>
            </a:endParaRPr>
          </a:p>
        </p:txBody>
      </p:sp>
      <p:sp>
        <p:nvSpPr>
          <p:cNvPr id="15" name="Content Placeholder 2">
            <a:extLst>
              <a:ext uri="{FF2B5EF4-FFF2-40B4-BE49-F238E27FC236}">
                <a16:creationId xmlns:a16="http://schemas.microsoft.com/office/drawing/2014/main" id="{BA843CCA-52B1-CB7E-7170-6F4CED232A7F}"/>
              </a:ext>
            </a:extLst>
          </p:cNvPr>
          <p:cNvSpPr txBox="1">
            <a:spLocks/>
          </p:cNvSpPr>
          <p:nvPr/>
        </p:nvSpPr>
        <p:spPr>
          <a:xfrm>
            <a:off x="6297845" y="3265726"/>
            <a:ext cx="2678307" cy="2251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300" b="1" dirty="0">
                <a:solidFill>
                  <a:schemeClr val="accent2"/>
                </a:solidFill>
                <a:latin typeface="+mj-lt"/>
              </a:rPr>
              <a:t>Remplacement ou amélioration de certains actifs</a:t>
            </a:r>
          </a:p>
          <a:p>
            <a:pPr marL="0" indent="0">
              <a:lnSpc>
                <a:spcPct val="100000"/>
              </a:lnSpc>
              <a:buFont typeface="Arial" panose="020B0604020202020204" pitchFamily="34" charset="0"/>
              <a:buNone/>
            </a:pPr>
            <a:r>
              <a:rPr lang="fr-CA" sz="1600" dirty="0">
                <a:solidFill>
                  <a:srgbClr val="000000"/>
                </a:solidFill>
              </a:rPr>
              <a:t>Restaurer les actifs vieillissants ou désuets et les adapter aux changements environnementaux.</a:t>
            </a:r>
          </a:p>
        </p:txBody>
      </p:sp>
      <p:sp>
        <p:nvSpPr>
          <p:cNvPr id="16" name="Content Placeholder 2">
            <a:extLst>
              <a:ext uri="{FF2B5EF4-FFF2-40B4-BE49-F238E27FC236}">
                <a16:creationId xmlns:a16="http://schemas.microsoft.com/office/drawing/2014/main" id="{B3E39F10-2053-8BD4-873C-066C8E36BE70}"/>
              </a:ext>
            </a:extLst>
          </p:cNvPr>
          <p:cNvSpPr txBox="1">
            <a:spLocks/>
          </p:cNvSpPr>
          <p:nvPr/>
        </p:nvSpPr>
        <p:spPr>
          <a:xfrm>
            <a:off x="9151882" y="3265726"/>
            <a:ext cx="2678308" cy="1897955"/>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300" b="1" dirty="0">
                <a:solidFill>
                  <a:schemeClr val="accent2"/>
                </a:solidFill>
                <a:latin typeface="+mj-lt"/>
              </a:rPr>
              <a:t>Acquérir de nouveaux actifs</a:t>
            </a:r>
          </a:p>
          <a:p>
            <a:pPr marL="0" indent="0">
              <a:lnSpc>
                <a:spcPct val="100000"/>
              </a:lnSpc>
              <a:buFont typeface="Arial" panose="020B0604020202020204" pitchFamily="34" charset="0"/>
              <a:buNone/>
            </a:pPr>
            <a:r>
              <a:rPr lang="fr-CA" sz="1600" dirty="0">
                <a:solidFill>
                  <a:srgbClr val="000000"/>
                </a:solidFill>
              </a:rPr>
              <a:t>Aborder la croissance en établissant différents niveaux de service et en renforçant la résilience des systèmes.</a:t>
            </a:r>
          </a:p>
        </p:txBody>
      </p:sp>
      <p:pic>
        <p:nvPicPr>
          <p:cNvPr id="4" name="Picture 3" descr="Cette icône représente un mégaphone avec des lignes représentant la parole.">
            <a:extLst>
              <a:ext uri="{FF2B5EF4-FFF2-40B4-BE49-F238E27FC236}">
                <a16:creationId xmlns:a16="http://schemas.microsoft.com/office/drawing/2014/main" id="{DD348530-6F7D-3274-58A3-FFBE96E26C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18" name="Picture 17" descr="Cette icône représente la silhouette de deux personnes des épaules à la tête avec des bulles de conversation qui se chevauchent.">
            <a:extLst>
              <a:ext uri="{FF2B5EF4-FFF2-40B4-BE49-F238E27FC236}">
                <a16:creationId xmlns:a16="http://schemas.microsoft.com/office/drawing/2014/main" id="{13E6E1C2-56A3-E0A2-5D95-ACD4703E41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287" y="146739"/>
            <a:ext cx="668800" cy="668800"/>
          </a:xfrm>
          <a:prstGeom prst="rect">
            <a:avLst/>
          </a:prstGeom>
        </p:spPr>
      </p:pic>
    </p:spTree>
    <p:extLst>
      <p:ext uri="{BB962C8B-B14F-4D97-AF65-F5344CB8AC3E}">
        <p14:creationId xmlns:p14="http://schemas.microsoft.com/office/powerpoint/2010/main" val="3061856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ette illustration représente une bulle de conversation composée de minuscules humains.">
            <a:extLst>
              <a:ext uri="{FF2B5EF4-FFF2-40B4-BE49-F238E27FC236}">
                <a16:creationId xmlns:a16="http://schemas.microsoft.com/office/drawing/2014/main" id="{E7944A10-7EB6-76EF-8EDB-9629AC374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053" y="1136402"/>
            <a:ext cx="5323482" cy="4611310"/>
          </a:xfrm>
          <a:prstGeom prst="rect">
            <a:avLst/>
          </a:prstGeom>
        </p:spPr>
      </p:pic>
      <p:sp>
        <p:nvSpPr>
          <p:cNvPr id="2" name="Title 1">
            <a:extLst>
              <a:ext uri="{FF2B5EF4-FFF2-40B4-BE49-F238E27FC236}">
                <a16:creationId xmlns:a16="http://schemas.microsoft.com/office/drawing/2014/main" id="{8B9B0B88-4019-EECD-0751-922FFD0E8E3C}"/>
              </a:ext>
            </a:extLst>
          </p:cNvPr>
          <p:cNvSpPr>
            <a:spLocks noGrp="1"/>
          </p:cNvSpPr>
          <p:nvPr>
            <p:ph type="title"/>
          </p:nvPr>
        </p:nvSpPr>
        <p:spPr/>
        <p:txBody>
          <a:bodyPr/>
          <a:lstStyle/>
          <a:p>
            <a:r>
              <a:rPr lang="fr-CA" dirty="0"/>
              <a:t>Rôle du Conseil</a:t>
            </a:r>
          </a:p>
        </p:txBody>
      </p:sp>
      <p:sp>
        <p:nvSpPr>
          <p:cNvPr id="3" name="Content Placeholder 2">
            <a:extLst>
              <a:ext uri="{FF2B5EF4-FFF2-40B4-BE49-F238E27FC236}">
                <a16:creationId xmlns:a16="http://schemas.microsoft.com/office/drawing/2014/main" id="{FEFF70FC-837A-CF56-2DDC-D359AC2C4A93}"/>
              </a:ext>
            </a:extLst>
          </p:cNvPr>
          <p:cNvSpPr>
            <a:spLocks noGrp="1"/>
          </p:cNvSpPr>
          <p:nvPr>
            <p:ph idx="1"/>
          </p:nvPr>
        </p:nvSpPr>
        <p:spPr>
          <a:xfrm>
            <a:off x="630464" y="2332785"/>
            <a:ext cx="5117193" cy="1810752"/>
          </a:xfrm>
        </p:spPr>
        <p:txBody>
          <a:bodyPr/>
          <a:lstStyle/>
          <a:p>
            <a:pPr marL="0" indent="0">
              <a:buFont typeface="Arial" panose="020B0604020202020204" pitchFamily="34" charset="0"/>
              <a:buNone/>
            </a:pPr>
            <a:r>
              <a:rPr lang="fr-CA" b="1" dirty="0"/>
              <a:t>Le Conseil détermine l’orientation stratégique</a:t>
            </a:r>
          </a:p>
          <a:p>
            <a:r>
              <a:rPr lang="fr-CA" dirty="0"/>
              <a:t>Niveaux de service</a:t>
            </a:r>
          </a:p>
          <a:p>
            <a:r>
              <a:rPr lang="fr-CA" dirty="0"/>
              <a:t>Répartition des ressources</a:t>
            </a:r>
          </a:p>
        </p:txBody>
      </p:sp>
      <p:pic>
        <p:nvPicPr>
          <p:cNvPr id="4" name="Picture 3" descr="Cette icône représente un mégaphone avec des lignes représentant la parole.">
            <a:extLst>
              <a:ext uri="{FF2B5EF4-FFF2-40B4-BE49-F238E27FC236}">
                <a16:creationId xmlns:a16="http://schemas.microsoft.com/office/drawing/2014/main" id="{2C26F2DD-280F-4730-9E63-1FD2B95284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68530"/>
            <a:ext cx="668800" cy="668800"/>
          </a:xfrm>
          <a:prstGeom prst="rect">
            <a:avLst/>
          </a:prstGeom>
        </p:spPr>
      </p:pic>
    </p:spTree>
    <p:extLst>
      <p:ext uri="{BB962C8B-B14F-4D97-AF65-F5344CB8AC3E}">
        <p14:creationId xmlns:p14="http://schemas.microsoft.com/office/powerpoint/2010/main" val="117092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tte icône représente un mégaphone avec des lignes représentant la parole.">
            <a:extLst>
              <a:ext uri="{FF2B5EF4-FFF2-40B4-BE49-F238E27FC236}">
                <a16:creationId xmlns:a16="http://schemas.microsoft.com/office/drawing/2014/main" id="{2FD49DE2-AF2F-4522-A2BB-4A64BCECD2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8" name="Picture 7" descr="Cette photo montre un homme muni d’un surligneur penché sur une table couverte de papiers, observé par deux femmes. ">
            <a:extLst>
              <a:ext uri="{FF2B5EF4-FFF2-40B4-BE49-F238E27FC236}">
                <a16:creationId xmlns:a16="http://schemas.microsoft.com/office/drawing/2014/main" id="{A2AF1451-4817-0FF7-5E3B-1EE7D892A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6420" y="1136401"/>
            <a:ext cx="5325976" cy="4611309"/>
          </a:xfrm>
          <a:prstGeom prst="rect">
            <a:avLst/>
          </a:prstGeom>
        </p:spPr>
      </p:pic>
      <p:sp>
        <p:nvSpPr>
          <p:cNvPr id="2" name="Title 1">
            <a:extLst>
              <a:ext uri="{FF2B5EF4-FFF2-40B4-BE49-F238E27FC236}">
                <a16:creationId xmlns:a16="http://schemas.microsoft.com/office/drawing/2014/main" id="{3C942AF8-9B62-83B9-0CC5-510FA3E28D65}"/>
              </a:ext>
            </a:extLst>
          </p:cNvPr>
          <p:cNvSpPr>
            <a:spLocks noGrp="1"/>
          </p:cNvSpPr>
          <p:nvPr>
            <p:ph type="title"/>
          </p:nvPr>
        </p:nvSpPr>
        <p:spPr>
          <a:xfrm>
            <a:off x="630464" y="1739008"/>
            <a:ext cx="5465536" cy="2991588"/>
          </a:xfrm>
        </p:spPr>
        <p:txBody>
          <a:bodyPr/>
          <a:lstStyle/>
          <a:p>
            <a:r>
              <a:rPr lang="fr-CA"/>
              <a:t>Les politiques constituent un excellent point de départ</a:t>
            </a:r>
          </a:p>
        </p:txBody>
      </p:sp>
    </p:spTree>
    <p:extLst>
      <p:ext uri="{BB962C8B-B14F-4D97-AF65-F5344CB8AC3E}">
        <p14:creationId xmlns:p14="http://schemas.microsoft.com/office/powerpoint/2010/main" val="375822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B013-4D30-6178-5131-866C50B1D517}"/>
              </a:ext>
            </a:extLst>
          </p:cNvPr>
          <p:cNvSpPr>
            <a:spLocks noGrp="1"/>
          </p:cNvSpPr>
          <p:nvPr>
            <p:ph type="title"/>
          </p:nvPr>
        </p:nvSpPr>
        <p:spPr>
          <a:xfrm>
            <a:off x="630465" y="2307154"/>
            <a:ext cx="4449536" cy="2243691"/>
          </a:xfrm>
        </p:spPr>
        <p:txBody>
          <a:bodyPr/>
          <a:lstStyle/>
          <a:p>
            <a:r>
              <a:rPr lang="fr-CA" dirty="0"/>
              <a:t>Des services durables pour l’avenir</a:t>
            </a:r>
          </a:p>
        </p:txBody>
      </p:sp>
      <p:grpSp>
        <p:nvGrpSpPr>
          <p:cNvPr id="4" name="Group 6" descr="Cette photo montre deux jeunes garçons portant des chapeaux, jouant dans une flaque d’eau. ">
            <a:extLst>
              <a:ext uri="{FF2B5EF4-FFF2-40B4-BE49-F238E27FC236}">
                <a16:creationId xmlns:a16="http://schemas.microsoft.com/office/drawing/2014/main" id="{48FF0841-7B92-260D-F24C-8ABE86F23AC8}"/>
              </a:ext>
            </a:extLst>
          </p:cNvPr>
          <p:cNvGrpSpPr>
            <a:grpSpLocks noChangeAspect="1"/>
          </p:cNvGrpSpPr>
          <p:nvPr/>
        </p:nvGrpSpPr>
        <p:grpSpPr>
          <a:xfrm>
            <a:off x="6236420" y="1136401"/>
            <a:ext cx="5325115" cy="4611310"/>
            <a:chOff x="0" y="0"/>
            <a:chExt cx="4282440" cy="3708400"/>
          </a:xfrm>
        </p:grpSpPr>
        <p:sp>
          <p:nvSpPr>
            <p:cNvPr id="5" name="Freeform 7">
              <a:extLst>
                <a:ext uri="{FF2B5EF4-FFF2-40B4-BE49-F238E27FC236}">
                  <a16:creationId xmlns:a16="http://schemas.microsoft.com/office/drawing/2014/main" id="{90811306-43E8-C55F-FA5D-5F640CA4D5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pic>
        <p:nvPicPr>
          <p:cNvPr id="6" name="Picture 5" descr="Cette icône représente une clé.">
            <a:extLst>
              <a:ext uri="{FF2B5EF4-FFF2-40B4-BE49-F238E27FC236}">
                <a16:creationId xmlns:a16="http://schemas.microsoft.com/office/drawing/2014/main" id="{E3FCDE20-30CA-8748-45C6-2A83F85F9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151710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2A620C-2EF3-01FB-DB47-46FC8111618C}"/>
              </a:ext>
            </a:extLst>
          </p:cNvPr>
          <p:cNvSpPr>
            <a:spLocks noGrp="1"/>
          </p:cNvSpPr>
          <p:nvPr>
            <p:ph sz="quarter" idx="4"/>
          </p:nvPr>
        </p:nvSpPr>
        <p:spPr>
          <a:xfrm>
            <a:off x="8680729" y="1303251"/>
            <a:ext cx="3046482" cy="782265"/>
          </a:xfrm>
        </p:spPr>
        <p:txBody>
          <a:bodyPr/>
          <a:lstStyle/>
          <a:p>
            <a:pPr marL="0" indent="0">
              <a:buNone/>
            </a:pPr>
            <a:r>
              <a:rPr lang="fr-CA" sz="2000" dirty="0"/>
              <a:t>Faire ce qu’il faut</a:t>
            </a:r>
          </a:p>
          <a:p>
            <a:pPr marL="0" indent="0">
              <a:buNone/>
            </a:pPr>
            <a:endParaRPr lang="fr-CA" sz="2000" dirty="0"/>
          </a:p>
        </p:txBody>
      </p:sp>
      <p:sp>
        <p:nvSpPr>
          <p:cNvPr id="3" name="Title 2">
            <a:extLst>
              <a:ext uri="{FF2B5EF4-FFF2-40B4-BE49-F238E27FC236}">
                <a16:creationId xmlns:a16="http://schemas.microsoft.com/office/drawing/2014/main" id="{29593612-20EF-2221-8292-A67DDCB4A715}"/>
              </a:ext>
            </a:extLst>
          </p:cNvPr>
          <p:cNvSpPr>
            <a:spLocks noGrp="1"/>
          </p:cNvSpPr>
          <p:nvPr>
            <p:ph type="title"/>
          </p:nvPr>
        </p:nvSpPr>
        <p:spPr>
          <a:xfrm>
            <a:off x="839789" y="1749722"/>
            <a:ext cx="3544934" cy="3739485"/>
          </a:xfrm>
        </p:spPr>
        <p:txBody>
          <a:bodyPr/>
          <a:lstStyle/>
          <a:p>
            <a:r>
              <a:rPr lang="fr-CA" dirty="0"/>
              <a:t>Le succès de la gestion des actifs, c’est…</a:t>
            </a:r>
          </a:p>
        </p:txBody>
      </p:sp>
      <p:grpSp>
        <p:nvGrpSpPr>
          <p:cNvPr id="5" name="Group 4">
            <a:extLst>
              <a:ext uri="{FF2B5EF4-FFF2-40B4-BE49-F238E27FC236}">
                <a16:creationId xmlns:a16="http://schemas.microsoft.com/office/drawing/2014/main" id="{1974A5EE-E964-2908-7B06-17A8B2123632}"/>
              </a:ext>
            </a:extLst>
          </p:cNvPr>
          <p:cNvGrpSpPr/>
          <p:nvPr/>
        </p:nvGrpSpPr>
        <p:grpSpPr>
          <a:xfrm rot="10800000">
            <a:off x="4688286" y="-190746"/>
            <a:ext cx="3517965" cy="3046575"/>
            <a:chOff x="0" y="0"/>
            <a:chExt cx="3619627" cy="3134614"/>
          </a:xfrm>
        </p:grpSpPr>
        <p:sp>
          <p:nvSpPr>
            <p:cNvPr id="6" name="Freeform 5">
              <a:extLst>
                <a:ext uri="{FF2B5EF4-FFF2-40B4-BE49-F238E27FC236}">
                  <a16:creationId xmlns:a16="http://schemas.microsoft.com/office/drawing/2014/main" id="{AE390590-FF52-587B-E9AC-85D78BCE26F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sp>
        <p:nvSpPr>
          <p:cNvPr id="7" name="Content Placeholder 2">
            <a:extLst>
              <a:ext uri="{FF2B5EF4-FFF2-40B4-BE49-F238E27FC236}">
                <a16:creationId xmlns:a16="http://schemas.microsoft.com/office/drawing/2014/main" id="{36E277A3-336E-0403-64A0-6473F276F8DC}"/>
              </a:ext>
            </a:extLst>
          </p:cNvPr>
          <p:cNvSpPr txBox="1">
            <a:spLocks/>
          </p:cNvSpPr>
          <p:nvPr/>
        </p:nvSpPr>
        <p:spPr>
          <a:xfrm>
            <a:off x="7524282" y="3266523"/>
            <a:ext cx="4051633" cy="65402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fr-CA" sz="2000" dirty="0">
                <a:solidFill>
                  <a:schemeClr val="bg1"/>
                </a:solidFill>
              </a:rPr>
              <a:t>Au bon actif</a:t>
            </a:r>
          </a:p>
          <a:p>
            <a:pPr marL="0" indent="0">
              <a:lnSpc>
                <a:spcPct val="100000"/>
              </a:lnSpc>
              <a:spcBef>
                <a:spcPts val="0"/>
              </a:spcBef>
              <a:spcAft>
                <a:spcPts val="300"/>
              </a:spcAft>
              <a:buNone/>
            </a:pPr>
            <a:endParaRPr lang="fr-CA" sz="2000" dirty="0">
              <a:solidFill>
                <a:schemeClr val="bg1"/>
              </a:solidFill>
            </a:endParaRPr>
          </a:p>
        </p:txBody>
      </p:sp>
      <p:sp>
        <p:nvSpPr>
          <p:cNvPr id="8" name="Content Placeholder 2">
            <a:extLst>
              <a:ext uri="{FF2B5EF4-FFF2-40B4-BE49-F238E27FC236}">
                <a16:creationId xmlns:a16="http://schemas.microsoft.com/office/drawing/2014/main" id="{BB83532F-0A8B-9E7E-7840-FC951AB3EC32}"/>
              </a:ext>
            </a:extLst>
          </p:cNvPr>
          <p:cNvSpPr txBox="1">
            <a:spLocks/>
          </p:cNvSpPr>
          <p:nvPr/>
        </p:nvSpPr>
        <p:spPr>
          <a:xfrm>
            <a:off x="6529199" y="5332448"/>
            <a:ext cx="3354104" cy="30777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fr-CA" sz="2000" dirty="0">
                <a:solidFill>
                  <a:schemeClr val="bg1"/>
                </a:solidFill>
              </a:rPr>
              <a:t>Au bon moment</a:t>
            </a:r>
            <a:endParaRPr lang="fr-CA" sz="2000" b="1" dirty="0">
              <a:solidFill>
                <a:schemeClr val="bg1"/>
              </a:solidFill>
            </a:endParaRPr>
          </a:p>
        </p:txBody>
      </p:sp>
      <p:grpSp>
        <p:nvGrpSpPr>
          <p:cNvPr id="10" name="Group 6" descr="Cette photo montre une grande asphalteuse et un petit rouleau compresseur utilisés pour paver une route.">
            <a:extLst>
              <a:ext uri="{FF2B5EF4-FFF2-40B4-BE49-F238E27FC236}">
                <a16:creationId xmlns:a16="http://schemas.microsoft.com/office/drawing/2014/main" id="{829EEBD1-CD61-AE12-AD06-34CDB5EA7B94}"/>
              </a:ext>
            </a:extLst>
          </p:cNvPr>
          <p:cNvGrpSpPr>
            <a:grpSpLocks noChangeAspect="1"/>
          </p:cNvGrpSpPr>
          <p:nvPr/>
        </p:nvGrpSpPr>
        <p:grpSpPr>
          <a:xfrm>
            <a:off x="6712569" y="685802"/>
            <a:ext cx="1797246" cy="1556334"/>
            <a:chOff x="0" y="0"/>
            <a:chExt cx="4282440" cy="3708400"/>
          </a:xfrm>
        </p:grpSpPr>
        <p:sp>
          <p:nvSpPr>
            <p:cNvPr id="11" name="Freeform 7">
              <a:extLst>
                <a:ext uri="{FF2B5EF4-FFF2-40B4-BE49-F238E27FC236}">
                  <a16:creationId xmlns:a16="http://schemas.microsoft.com/office/drawing/2014/main" id="{5E31B9B1-19AF-5E95-13D9-790B859C5E98}"/>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12" name="Group 8" descr="Cette photo montre un gros nid-de-poule rempli d’eau boueuse.">
            <a:extLst>
              <a:ext uri="{FF2B5EF4-FFF2-40B4-BE49-F238E27FC236}">
                <a16:creationId xmlns:a16="http://schemas.microsoft.com/office/drawing/2014/main" id="{2984B3A1-DE15-E2FB-AF51-39ED84F799A8}"/>
              </a:ext>
            </a:extLst>
          </p:cNvPr>
          <p:cNvGrpSpPr>
            <a:grpSpLocks noChangeAspect="1"/>
          </p:cNvGrpSpPr>
          <p:nvPr/>
        </p:nvGrpSpPr>
        <p:grpSpPr>
          <a:xfrm>
            <a:off x="5546877" y="2650835"/>
            <a:ext cx="1797246" cy="1556334"/>
            <a:chOff x="0" y="0"/>
            <a:chExt cx="4282440" cy="3708400"/>
          </a:xfrm>
        </p:grpSpPr>
        <p:sp>
          <p:nvSpPr>
            <p:cNvPr id="13" name="Freeform 9">
              <a:extLst>
                <a:ext uri="{FF2B5EF4-FFF2-40B4-BE49-F238E27FC236}">
                  <a16:creationId xmlns:a16="http://schemas.microsoft.com/office/drawing/2014/main" id="{3A0517B5-01D3-BD9A-4141-83C6140F3BA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fr-CA" dirty="0"/>
            </a:p>
          </p:txBody>
        </p:sp>
      </p:grpSp>
      <p:grpSp>
        <p:nvGrpSpPr>
          <p:cNvPr id="14" name="Group 10" descr="Cette photo montre un vieux réveille-matin analogique avec les aiguilles indiquant 10 h 10.">
            <a:extLst>
              <a:ext uri="{FF2B5EF4-FFF2-40B4-BE49-F238E27FC236}">
                <a16:creationId xmlns:a16="http://schemas.microsoft.com/office/drawing/2014/main" id="{763BC2AF-84BF-54B5-7559-4F00FC3189F8}"/>
              </a:ext>
            </a:extLst>
          </p:cNvPr>
          <p:cNvGrpSpPr>
            <a:grpSpLocks noChangeAspect="1"/>
          </p:cNvGrpSpPr>
          <p:nvPr/>
        </p:nvGrpSpPr>
        <p:grpSpPr>
          <a:xfrm>
            <a:off x="4524516" y="4695762"/>
            <a:ext cx="1797246" cy="1556334"/>
            <a:chOff x="0" y="0"/>
            <a:chExt cx="4282440" cy="3708400"/>
          </a:xfrm>
        </p:grpSpPr>
        <p:sp>
          <p:nvSpPr>
            <p:cNvPr id="15" name="Freeform 11">
              <a:extLst>
                <a:ext uri="{FF2B5EF4-FFF2-40B4-BE49-F238E27FC236}">
                  <a16:creationId xmlns:a16="http://schemas.microsoft.com/office/drawing/2014/main" id="{5BF83FA0-CB62-2525-5740-E3BC563235B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dirty="0"/>
            </a:p>
          </p:txBody>
        </p:sp>
      </p:grpSp>
      <p:pic>
        <p:nvPicPr>
          <p:cNvPr id="4" name="Picture 3" descr="Cette icône représente une clé.">
            <a:extLst>
              <a:ext uri="{FF2B5EF4-FFF2-40B4-BE49-F238E27FC236}">
                <a16:creationId xmlns:a16="http://schemas.microsoft.com/office/drawing/2014/main" id="{845E4A4E-5A3E-C5D3-F095-95729536A9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107072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B74581-382E-63CE-3E07-7F3509DAFE9F}"/>
              </a:ext>
            </a:extLst>
          </p:cNvPr>
          <p:cNvSpPr>
            <a:spLocks noGrp="1"/>
          </p:cNvSpPr>
          <p:nvPr>
            <p:ph sz="quarter" idx="4"/>
          </p:nvPr>
        </p:nvSpPr>
        <p:spPr>
          <a:xfrm>
            <a:off x="7515213" y="1978761"/>
            <a:ext cx="3886200" cy="4093428"/>
          </a:xfrm>
        </p:spPr>
        <p:txBody>
          <a:bodyPr/>
          <a:lstStyle/>
          <a:p>
            <a:pPr marL="0" indent="0" algn="ctr">
              <a:lnSpc>
                <a:spcPct val="100000"/>
              </a:lnSpc>
              <a:spcBef>
                <a:spcPts val="0"/>
              </a:spcBef>
              <a:buNone/>
            </a:pPr>
            <a:r>
              <a:rPr lang="fr-CA" sz="3200" b="1" dirty="0">
                <a:latin typeface="+mj-lt"/>
              </a:rPr>
              <a:t>Données fiables</a:t>
            </a:r>
          </a:p>
          <a:p>
            <a:pPr marL="0" indent="0" algn="ctr">
              <a:lnSpc>
                <a:spcPct val="100000"/>
              </a:lnSpc>
              <a:spcBef>
                <a:spcPts val="0"/>
              </a:spcBef>
              <a:buNone/>
            </a:pPr>
            <a:r>
              <a:rPr lang="fr-CA" sz="6400" b="1" dirty="0">
                <a:latin typeface="+mj-lt"/>
              </a:rPr>
              <a:t>+</a:t>
            </a:r>
          </a:p>
          <a:p>
            <a:pPr marL="0" indent="0" algn="ctr">
              <a:lnSpc>
                <a:spcPct val="100000"/>
              </a:lnSpc>
              <a:spcBef>
                <a:spcPts val="0"/>
              </a:spcBef>
              <a:buNone/>
            </a:pPr>
            <a:r>
              <a:rPr lang="fr-CA" sz="3200" b="1" dirty="0">
                <a:latin typeface="+mj-lt"/>
              </a:rPr>
              <a:t>Planification de la gestion des actifs</a:t>
            </a:r>
          </a:p>
          <a:p>
            <a:pPr marL="0" indent="0" algn="ctr">
              <a:lnSpc>
                <a:spcPct val="100000"/>
              </a:lnSpc>
              <a:spcBef>
                <a:spcPts val="0"/>
              </a:spcBef>
              <a:buNone/>
            </a:pPr>
            <a:r>
              <a:rPr lang="fr-CA" sz="6400" b="1" dirty="0">
                <a:latin typeface="+mj-lt"/>
              </a:rPr>
              <a:t>+</a:t>
            </a:r>
          </a:p>
          <a:p>
            <a:pPr marL="0" indent="0" algn="ctr">
              <a:lnSpc>
                <a:spcPct val="100000"/>
              </a:lnSpc>
              <a:spcBef>
                <a:spcPts val="0"/>
              </a:spcBef>
              <a:buNone/>
            </a:pPr>
            <a:r>
              <a:rPr lang="fr-CA" sz="3200" b="1" dirty="0">
                <a:latin typeface="+mj-lt"/>
              </a:rPr>
              <a:t>Ressources</a:t>
            </a:r>
          </a:p>
        </p:txBody>
      </p:sp>
      <p:sp>
        <p:nvSpPr>
          <p:cNvPr id="3" name="Title 2">
            <a:extLst>
              <a:ext uri="{FF2B5EF4-FFF2-40B4-BE49-F238E27FC236}">
                <a16:creationId xmlns:a16="http://schemas.microsoft.com/office/drawing/2014/main" id="{329B3C32-D4F2-1B26-F26C-6C8360154A37}"/>
              </a:ext>
            </a:extLst>
          </p:cNvPr>
          <p:cNvSpPr>
            <a:spLocks noGrp="1"/>
          </p:cNvSpPr>
          <p:nvPr>
            <p:ph type="title"/>
          </p:nvPr>
        </p:nvSpPr>
        <p:spPr>
          <a:xfrm>
            <a:off x="1097620" y="1044001"/>
            <a:ext cx="9817532" cy="747897"/>
          </a:xfrm>
        </p:spPr>
        <p:txBody>
          <a:bodyPr/>
          <a:lstStyle/>
          <a:p>
            <a:r>
              <a:rPr lang="fr-CA" dirty="0">
                <a:solidFill>
                  <a:schemeClr val="accent3"/>
                </a:solidFill>
              </a:rPr>
              <a:t>Recette du succès  =</a:t>
            </a:r>
          </a:p>
        </p:txBody>
      </p:sp>
      <p:grpSp>
        <p:nvGrpSpPr>
          <p:cNvPr id="4" name="Group 2">
            <a:extLst>
              <a:ext uri="{FF2B5EF4-FFF2-40B4-BE49-F238E27FC236}">
                <a16:creationId xmlns:a16="http://schemas.microsoft.com/office/drawing/2014/main" id="{4537B0EB-B43B-FDDE-08D7-82F7D02F1753}"/>
              </a:ext>
            </a:extLst>
          </p:cNvPr>
          <p:cNvGrpSpPr/>
          <p:nvPr/>
        </p:nvGrpSpPr>
        <p:grpSpPr>
          <a:xfrm>
            <a:off x="-1430215" y="3768020"/>
            <a:ext cx="4251935" cy="3682196"/>
            <a:chOff x="0" y="0"/>
            <a:chExt cx="3619627" cy="3134614"/>
          </a:xfrm>
        </p:grpSpPr>
        <p:sp>
          <p:nvSpPr>
            <p:cNvPr id="5" name="Freeform 3">
              <a:extLst>
                <a:ext uri="{FF2B5EF4-FFF2-40B4-BE49-F238E27FC236}">
                  <a16:creationId xmlns:a16="http://schemas.microsoft.com/office/drawing/2014/main" id="{BDF37CF4-E1DD-92B5-9B56-D7B3F70ECFA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grpSp>
        <p:nvGrpSpPr>
          <p:cNvPr id="6" name="Group 6">
            <a:extLst>
              <a:ext uri="{FF2B5EF4-FFF2-40B4-BE49-F238E27FC236}">
                <a16:creationId xmlns:a16="http://schemas.microsoft.com/office/drawing/2014/main" id="{C273F7DB-2B9F-89C6-ADE9-A98E2005C04B}"/>
              </a:ext>
            </a:extLst>
          </p:cNvPr>
          <p:cNvGrpSpPr/>
          <p:nvPr/>
        </p:nvGrpSpPr>
        <p:grpSpPr>
          <a:xfrm>
            <a:off x="2710537" y="5966001"/>
            <a:ext cx="1426510" cy="1235365"/>
            <a:chOff x="0" y="0"/>
            <a:chExt cx="3619627" cy="3134614"/>
          </a:xfrm>
        </p:grpSpPr>
        <p:sp>
          <p:nvSpPr>
            <p:cNvPr id="7" name="Freeform 7">
              <a:extLst>
                <a:ext uri="{FF2B5EF4-FFF2-40B4-BE49-F238E27FC236}">
                  <a16:creationId xmlns:a16="http://schemas.microsoft.com/office/drawing/2014/main" id="{322B483A-A5E4-B734-E1C6-3814D1ACE9F2}"/>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fr-CA" dirty="0"/>
            </a:p>
          </p:txBody>
        </p:sp>
      </p:grpSp>
      <p:pic>
        <p:nvPicPr>
          <p:cNvPr id="9" name="Picture 8" descr="Cette photo montre deux femmes et deux hommes autour d’une table lors d’une réunion. ">
            <a:extLst>
              <a:ext uri="{FF2B5EF4-FFF2-40B4-BE49-F238E27FC236}">
                <a16:creationId xmlns:a16="http://schemas.microsoft.com/office/drawing/2014/main" id="{F6A30BB0-3B3D-A1D9-BDCE-ABC1A47404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620" y="2088573"/>
            <a:ext cx="6142797" cy="3877428"/>
          </a:xfrm>
          <a:prstGeom prst="rect">
            <a:avLst/>
          </a:prstGeom>
        </p:spPr>
      </p:pic>
      <p:pic>
        <p:nvPicPr>
          <p:cNvPr id="11" name="Picture 10" descr="Cette icône représente une clé.">
            <a:extLst>
              <a:ext uri="{FF2B5EF4-FFF2-40B4-BE49-F238E27FC236}">
                <a16:creationId xmlns:a16="http://schemas.microsoft.com/office/drawing/2014/main" id="{2961C5BF-9229-C150-E3CF-317B56CE6F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570" y="168530"/>
            <a:ext cx="668800" cy="668800"/>
          </a:xfrm>
          <a:prstGeom prst="rect">
            <a:avLst/>
          </a:prstGeom>
        </p:spPr>
      </p:pic>
    </p:spTree>
    <p:extLst>
      <p:ext uri="{BB962C8B-B14F-4D97-AF65-F5344CB8AC3E}">
        <p14:creationId xmlns:p14="http://schemas.microsoft.com/office/powerpoint/2010/main" val="442219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B1E9-6E34-882A-32FD-26695BF7D726}"/>
              </a:ext>
            </a:extLst>
          </p:cNvPr>
          <p:cNvSpPr>
            <a:spLocks noGrp="1"/>
          </p:cNvSpPr>
          <p:nvPr>
            <p:ph type="title"/>
          </p:nvPr>
        </p:nvSpPr>
        <p:spPr>
          <a:xfrm>
            <a:off x="630464" y="1044539"/>
            <a:ext cx="6844393" cy="2243691"/>
          </a:xfrm>
        </p:spPr>
        <p:txBody>
          <a:bodyPr/>
          <a:lstStyle/>
          <a:p>
            <a:r>
              <a:rPr lang="fr-CA" dirty="0"/>
              <a:t>Mesures à prendre dès aujourd’hui</a:t>
            </a:r>
            <a:br>
              <a:rPr lang="fr-CA" dirty="0"/>
            </a:br>
            <a:endParaRPr lang="fr-CA" dirty="0"/>
          </a:p>
        </p:txBody>
      </p:sp>
      <p:sp>
        <p:nvSpPr>
          <p:cNvPr id="3" name="Content Placeholder 2">
            <a:extLst>
              <a:ext uri="{FF2B5EF4-FFF2-40B4-BE49-F238E27FC236}">
                <a16:creationId xmlns:a16="http://schemas.microsoft.com/office/drawing/2014/main" id="{3C96D71E-123B-C627-39EA-0D7888AE82B7}"/>
              </a:ext>
            </a:extLst>
          </p:cNvPr>
          <p:cNvSpPr>
            <a:spLocks noGrp="1"/>
          </p:cNvSpPr>
          <p:nvPr>
            <p:ph idx="1"/>
          </p:nvPr>
        </p:nvSpPr>
        <p:spPr>
          <a:xfrm>
            <a:off x="589910" y="3061534"/>
            <a:ext cx="2765898" cy="1769715"/>
          </a:xfrm>
        </p:spPr>
        <p:txBody>
          <a:bodyPr/>
          <a:lstStyle/>
          <a:p>
            <a:pPr marL="0" indent="0">
              <a:spcBef>
                <a:spcPts val="0"/>
              </a:spcBef>
              <a:buFont typeface="Arial" panose="020B0604020202020204" pitchFamily="34" charset="0"/>
              <a:buNone/>
            </a:pPr>
            <a:r>
              <a:rPr lang="fr-CA" sz="2300" b="1" dirty="0">
                <a:solidFill>
                  <a:schemeClr val="accent2"/>
                </a:solidFill>
                <a:latin typeface="+mj-lt"/>
              </a:rPr>
              <a:t>Politiques</a:t>
            </a:r>
            <a:br>
              <a:rPr lang="fr-CA" sz="2300" b="1" dirty="0">
                <a:solidFill>
                  <a:schemeClr val="accent2"/>
                </a:solidFill>
                <a:latin typeface="+mj-lt"/>
              </a:rPr>
            </a:br>
            <a:endParaRPr lang="fr-CA" sz="2300" b="1" dirty="0">
              <a:solidFill>
                <a:schemeClr val="accent2"/>
              </a:solidFill>
              <a:latin typeface="+mj-lt"/>
            </a:endParaRPr>
          </a:p>
          <a:p>
            <a:pPr marL="0" indent="0">
              <a:spcBef>
                <a:spcPts val="0"/>
              </a:spcBef>
              <a:buFont typeface="Arial" panose="020B0604020202020204" pitchFamily="34" charset="0"/>
              <a:buNone/>
            </a:pPr>
            <a:r>
              <a:rPr lang="fr-CA" sz="1600" dirty="0">
                <a:solidFill>
                  <a:srgbClr val="000000"/>
                </a:solidFill>
              </a:rPr>
              <a:t>Établir des lignes directrices pour prendre des décisions efficaces et efficientes.</a:t>
            </a:r>
          </a:p>
          <a:p>
            <a:pPr marL="0" indent="0">
              <a:spcBef>
                <a:spcPts val="0"/>
              </a:spcBef>
              <a:buFont typeface="Arial" panose="020B0604020202020204" pitchFamily="34" charset="0"/>
              <a:buNone/>
            </a:pPr>
            <a:endParaRPr lang="fr-CA" sz="1600" dirty="0">
              <a:solidFill>
                <a:srgbClr val="000000"/>
              </a:solidFill>
            </a:endParaRPr>
          </a:p>
        </p:txBody>
      </p:sp>
      <p:sp>
        <p:nvSpPr>
          <p:cNvPr id="5" name="AutoShape 2">
            <a:extLst>
              <a:ext uri="{FF2B5EF4-FFF2-40B4-BE49-F238E27FC236}">
                <a16:creationId xmlns:a16="http://schemas.microsoft.com/office/drawing/2014/main" id="{CEF533C8-DFD0-0EB5-585B-58F38E907293}"/>
              </a:ext>
            </a:extLst>
          </p:cNvPr>
          <p:cNvSpPr/>
          <p:nvPr/>
        </p:nvSpPr>
        <p:spPr>
          <a:xfrm>
            <a:off x="844137" y="6257313"/>
            <a:ext cx="11325122" cy="0"/>
          </a:xfrm>
          <a:prstGeom prst="line">
            <a:avLst/>
          </a:prstGeom>
          <a:ln w="19050" cap="rnd">
            <a:solidFill>
              <a:srgbClr val="004651"/>
            </a:solidFill>
            <a:prstDash val="solid"/>
            <a:headEnd type="none" w="sm" len="sm"/>
            <a:tailEnd type="none" w="sm" len="sm"/>
          </a:ln>
        </p:spPr>
        <p:txBody>
          <a:bodyPr/>
          <a:lstStyle/>
          <a:p>
            <a:endParaRPr lang="fr-CA" dirty="0"/>
          </a:p>
        </p:txBody>
      </p:sp>
      <p:grpSp>
        <p:nvGrpSpPr>
          <p:cNvPr id="6" name="Group 16">
            <a:extLst>
              <a:ext uri="{FF2B5EF4-FFF2-40B4-BE49-F238E27FC236}">
                <a16:creationId xmlns:a16="http://schemas.microsoft.com/office/drawing/2014/main" id="{DF939CFA-FDEB-2888-055F-06335FA7ED6D}"/>
              </a:ext>
            </a:extLst>
          </p:cNvPr>
          <p:cNvGrpSpPr/>
          <p:nvPr/>
        </p:nvGrpSpPr>
        <p:grpSpPr>
          <a:xfrm>
            <a:off x="686587" y="6147765"/>
            <a:ext cx="252996" cy="219096"/>
            <a:chOff x="0" y="0"/>
            <a:chExt cx="3619627" cy="3134614"/>
          </a:xfrm>
        </p:grpSpPr>
        <p:sp>
          <p:nvSpPr>
            <p:cNvPr id="7" name="Freeform 17">
              <a:extLst>
                <a:ext uri="{FF2B5EF4-FFF2-40B4-BE49-F238E27FC236}">
                  <a16:creationId xmlns:a16="http://schemas.microsoft.com/office/drawing/2014/main" id="{99ADC35A-9026-5B89-5342-0BA30652E6F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8" name="Group 18">
            <a:extLst>
              <a:ext uri="{FF2B5EF4-FFF2-40B4-BE49-F238E27FC236}">
                <a16:creationId xmlns:a16="http://schemas.microsoft.com/office/drawing/2014/main" id="{35D0DAE6-9F21-65D4-226F-192A1C3447FC}"/>
              </a:ext>
            </a:extLst>
          </p:cNvPr>
          <p:cNvGrpSpPr/>
          <p:nvPr/>
        </p:nvGrpSpPr>
        <p:grpSpPr>
          <a:xfrm>
            <a:off x="3538227" y="6147765"/>
            <a:ext cx="252996" cy="219096"/>
            <a:chOff x="0" y="0"/>
            <a:chExt cx="3619627" cy="3134614"/>
          </a:xfrm>
        </p:grpSpPr>
        <p:sp>
          <p:nvSpPr>
            <p:cNvPr id="9" name="Freeform 19">
              <a:extLst>
                <a:ext uri="{FF2B5EF4-FFF2-40B4-BE49-F238E27FC236}">
                  <a16:creationId xmlns:a16="http://schemas.microsoft.com/office/drawing/2014/main" id="{3A828DE8-BAAE-90FF-BEBA-B8E2E1247C1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10" name="Group 20">
            <a:extLst>
              <a:ext uri="{FF2B5EF4-FFF2-40B4-BE49-F238E27FC236}">
                <a16:creationId xmlns:a16="http://schemas.microsoft.com/office/drawing/2014/main" id="{7595A8A5-A4FC-F3CC-6E28-63B6557ABE1B}"/>
              </a:ext>
            </a:extLst>
          </p:cNvPr>
          <p:cNvGrpSpPr/>
          <p:nvPr/>
        </p:nvGrpSpPr>
        <p:grpSpPr>
          <a:xfrm>
            <a:off x="6391933" y="6160441"/>
            <a:ext cx="252996" cy="219096"/>
            <a:chOff x="0" y="0"/>
            <a:chExt cx="3619627" cy="3134614"/>
          </a:xfrm>
        </p:grpSpPr>
        <p:sp>
          <p:nvSpPr>
            <p:cNvPr id="11" name="Freeform 21">
              <a:extLst>
                <a:ext uri="{FF2B5EF4-FFF2-40B4-BE49-F238E27FC236}">
                  <a16:creationId xmlns:a16="http://schemas.microsoft.com/office/drawing/2014/main" id="{F9F572E6-41E6-B088-F6DB-6DEF5682325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grpSp>
        <p:nvGrpSpPr>
          <p:cNvPr id="12" name="Group 22">
            <a:extLst>
              <a:ext uri="{FF2B5EF4-FFF2-40B4-BE49-F238E27FC236}">
                <a16:creationId xmlns:a16="http://schemas.microsoft.com/office/drawing/2014/main" id="{B080F303-3D21-C628-4120-64ECCF73B657}"/>
              </a:ext>
            </a:extLst>
          </p:cNvPr>
          <p:cNvGrpSpPr/>
          <p:nvPr/>
        </p:nvGrpSpPr>
        <p:grpSpPr>
          <a:xfrm>
            <a:off x="9245639" y="6147765"/>
            <a:ext cx="252996" cy="219096"/>
            <a:chOff x="0" y="0"/>
            <a:chExt cx="3619627" cy="3134614"/>
          </a:xfrm>
        </p:grpSpPr>
        <p:sp>
          <p:nvSpPr>
            <p:cNvPr id="13" name="Freeform 23">
              <a:extLst>
                <a:ext uri="{FF2B5EF4-FFF2-40B4-BE49-F238E27FC236}">
                  <a16:creationId xmlns:a16="http://schemas.microsoft.com/office/drawing/2014/main" id="{BF375781-42D2-549D-4C33-7A5589FBC36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fr-CA" dirty="0"/>
            </a:p>
          </p:txBody>
        </p:sp>
      </p:grpSp>
      <p:sp>
        <p:nvSpPr>
          <p:cNvPr id="14" name="Content Placeholder 2">
            <a:extLst>
              <a:ext uri="{FF2B5EF4-FFF2-40B4-BE49-F238E27FC236}">
                <a16:creationId xmlns:a16="http://schemas.microsoft.com/office/drawing/2014/main" id="{6974C572-099E-31C4-3432-6B358F2D530F}"/>
              </a:ext>
            </a:extLst>
          </p:cNvPr>
          <p:cNvSpPr txBox="1">
            <a:spLocks/>
          </p:cNvSpPr>
          <p:nvPr/>
        </p:nvSpPr>
        <p:spPr>
          <a:xfrm>
            <a:off x="3443809" y="3061534"/>
            <a:ext cx="2450346" cy="201593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fr-CA" sz="2300" b="1" dirty="0">
                <a:solidFill>
                  <a:schemeClr val="accent2"/>
                </a:solidFill>
                <a:latin typeface="+mj-lt"/>
              </a:rPr>
              <a:t>Résolution du Conseil</a:t>
            </a:r>
          </a:p>
          <a:p>
            <a:pPr marL="0" indent="0">
              <a:lnSpc>
                <a:spcPct val="100000"/>
              </a:lnSpc>
              <a:spcBef>
                <a:spcPts val="0"/>
              </a:spcBef>
              <a:buFont typeface="Arial" panose="020B0604020202020204" pitchFamily="34" charset="0"/>
              <a:buNone/>
            </a:pPr>
            <a:r>
              <a:rPr lang="fr-CA" sz="1600" dirty="0">
                <a:solidFill>
                  <a:srgbClr val="000000"/>
                </a:solidFill>
              </a:rPr>
              <a:t>Fournir au personnel les ressources dont il a besoin pour mettre en œuvre de bonnes pratiques de gestion des actifs.</a:t>
            </a:r>
          </a:p>
        </p:txBody>
      </p:sp>
      <p:sp>
        <p:nvSpPr>
          <p:cNvPr id="15" name="Content Placeholder 2">
            <a:extLst>
              <a:ext uri="{FF2B5EF4-FFF2-40B4-BE49-F238E27FC236}">
                <a16:creationId xmlns:a16="http://schemas.microsoft.com/office/drawing/2014/main" id="{270869E7-8E7E-8497-2E12-7C65186D45C0}"/>
              </a:ext>
            </a:extLst>
          </p:cNvPr>
          <p:cNvSpPr txBox="1">
            <a:spLocks/>
          </p:cNvSpPr>
          <p:nvPr/>
        </p:nvSpPr>
        <p:spPr>
          <a:xfrm>
            <a:off x="6297846" y="3061534"/>
            <a:ext cx="2450346" cy="141577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fr-CA" sz="2300" b="1" dirty="0">
                <a:solidFill>
                  <a:schemeClr val="accent2"/>
                </a:solidFill>
                <a:latin typeface="+mj-lt"/>
              </a:rPr>
              <a:t>Participation</a:t>
            </a:r>
          </a:p>
          <a:p>
            <a:pPr marL="0" indent="0">
              <a:lnSpc>
                <a:spcPct val="100000"/>
              </a:lnSpc>
              <a:spcBef>
                <a:spcPts val="0"/>
              </a:spcBef>
              <a:buFont typeface="Arial" panose="020B0604020202020204" pitchFamily="34" charset="0"/>
              <a:buNone/>
            </a:pPr>
            <a:r>
              <a:rPr lang="fr-CA" sz="1600" dirty="0">
                <a:solidFill>
                  <a:srgbClr val="000000"/>
                </a:solidFill>
              </a:rPr>
              <a:t>Consulter les intervenants pour que la gestion des actifs réponde aux besoins de la collectivité. </a:t>
            </a:r>
          </a:p>
        </p:txBody>
      </p:sp>
      <p:sp>
        <p:nvSpPr>
          <p:cNvPr id="16" name="Content Placeholder 2">
            <a:extLst>
              <a:ext uri="{FF2B5EF4-FFF2-40B4-BE49-F238E27FC236}">
                <a16:creationId xmlns:a16="http://schemas.microsoft.com/office/drawing/2014/main" id="{2B7ACA49-BBB6-0AEE-8852-7424E4B05E47}"/>
              </a:ext>
            </a:extLst>
          </p:cNvPr>
          <p:cNvSpPr txBox="1">
            <a:spLocks/>
          </p:cNvSpPr>
          <p:nvPr/>
        </p:nvSpPr>
        <p:spPr>
          <a:xfrm>
            <a:off x="9151882" y="3061534"/>
            <a:ext cx="2227318" cy="2754600"/>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fr-CA" sz="2300" b="1" dirty="0">
                <a:solidFill>
                  <a:schemeClr val="accent2"/>
                </a:solidFill>
                <a:latin typeface="+mj-lt"/>
              </a:rPr>
              <a:t>Coût du cycle de vie</a:t>
            </a:r>
          </a:p>
          <a:p>
            <a:pPr marL="0" indent="0">
              <a:lnSpc>
                <a:spcPct val="100000"/>
              </a:lnSpc>
              <a:spcBef>
                <a:spcPts val="0"/>
              </a:spcBef>
              <a:buFont typeface="Arial" panose="020B0604020202020204" pitchFamily="34" charset="0"/>
              <a:buNone/>
            </a:pPr>
            <a:r>
              <a:rPr lang="fr-CA" sz="1600" dirty="0">
                <a:solidFill>
                  <a:srgbClr val="000000"/>
                </a:solidFill>
              </a:rPr>
              <a:t>Prévoir les coûts de planification, de construction, de fonctionnement, d’entretien, de renouvellement et d’élimination à très </a:t>
            </a:r>
            <a:br>
              <a:rPr lang="fr-CA" sz="1600" dirty="0">
                <a:solidFill>
                  <a:srgbClr val="000000"/>
                </a:solidFill>
              </a:rPr>
            </a:br>
            <a:r>
              <a:rPr lang="fr-CA" sz="1600" dirty="0">
                <a:solidFill>
                  <a:srgbClr val="000000"/>
                </a:solidFill>
              </a:rPr>
              <a:t>long terme.</a:t>
            </a:r>
          </a:p>
        </p:txBody>
      </p:sp>
      <p:pic>
        <p:nvPicPr>
          <p:cNvPr id="4" name="Picture 3" descr="Cette icône représente une clé.">
            <a:extLst>
              <a:ext uri="{FF2B5EF4-FFF2-40B4-BE49-F238E27FC236}">
                <a16:creationId xmlns:a16="http://schemas.microsoft.com/office/drawing/2014/main" id="{0E6370FD-9BDB-B12B-534B-D27477071E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553869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287-B025-8EEE-76B5-2DDEFC709FAE}"/>
              </a:ext>
            </a:extLst>
          </p:cNvPr>
          <p:cNvSpPr>
            <a:spLocks noGrp="1"/>
          </p:cNvSpPr>
          <p:nvPr>
            <p:ph type="title"/>
          </p:nvPr>
        </p:nvSpPr>
        <p:spPr>
          <a:xfrm>
            <a:off x="878030" y="1660716"/>
            <a:ext cx="10144991" cy="747897"/>
          </a:xfrm>
        </p:spPr>
        <p:txBody>
          <a:bodyPr/>
          <a:lstStyle/>
          <a:p>
            <a:pPr algn="ctr"/>
            <a:r>
              <a:rPr lang="en-US" dirty="0">
                <a:solidFill>
                  <a:srgbClr val="860038"/>
                </a:solidFill>
              </a:rPr>
              <a:t>Merci!</a:t>
            </a:r>
          </a:p>
        </p:txBody>
      </p:sp>
      <p:sp>
        <p:nvSpPr>
          <p:cNvPr id="3" name="Content Placeholder 2">
            <a:extLst>
              <a:ext uri="{FF2B5EF4-FFF2-40B4-BE49-F238E27FC236}">
                <a16:creationId xmlns:a16="http://schemas.microsoft.com/office/drawing/2014/main" id="{3082AC06-31E0-83B3-8FD8-A3E82C85DF83}"/>
              </a:ext>
            </a:extLst>
          </p:cNvPr>
          <p:cNvSpPr>
            <a:spLocks noGrp="1"/>
          </p:cNvSpPr>
          <p:nvPr>
            <p:ph sz="quarter" idx="4"/>
          </p:nvPr>
        </p:nvSpPr>
        <p:spPr>
          <a:xfrm>
            <a:off x="2303393" y="2666721"/>
            <a:ext cx="7585213" cy="1477328"/>
          </a:xfrm>
        </p:spPr>
        <p:txBody>
          <a:bodyPr/>
          <a:lstStyle/>
          <a:p>
            <a:pPr marL="0" indent="0">
              <a:buNone/>
            </a:pPr>
            <a:r>
              <a:rPr lang="fr-FR" dirty="0"/>
              <a:t>Cette présentation a été élaborée dans le cadre du Programme de gestion des actifs municipaux, mis en œuvre par la Fédération canadienne des municipalités et financé par le gouvernement du Canada.</a:t>
            </a:r>
            <a:endParaRPr lang="en-US" dirty="0"/>
          </a:p>
        </p:txBody>
      </p:sp>
      <p:pic>
        <p:nvPicPr>
          <p:cNvPr id="4" name="Picture 2" descr="logo fcm et mot-symbole canada">
            <a:extLst>
              <a:ext uri="{FF2B5EF4-FFF2-40B4-BE49-F238E27FC236}">
                <a16:creationId xmlns:a16="http://schemas.microsoft.com/office/drawing/2014/main" id="{E24D4CEC-ED64-14BB-3573-4BFFC5AFF200}"/>
              </a:ext>
            </a:extLst>
          </p:cNvPr>
          <p:cNvPicPr>
            <a:picLocks noChangeAspect="1"/>
          </p:cNvPicPr>
          <p:nvPr/>
        </p:nvPicPr>
        <p:blipFill>
          <a:blip r:embed="rId2"/>
          <a:srcRect/>
          <a:stretch>
            <a:fillRect/>
          </a:stretch>
        </p:blipFill>
        <p:spPr>
          <a:xfrm>
            <a:off x="0" y="5655056"/>
            <a:ext cx="12192000" cy="1202944"/>
          </a:xfrm>
          <a:prstGeom prst="rect">
            <a:avLst/>
          </a:prstGeom>
        </p:spPr>
      </p:pic>
    </p:spTree>
    <p:extLst>
      <p:ext uri="{BB962C8B-B14F-4D97-AF65-F5344CB8AC3E}">
        <p14:creationId xmlns:p14="http://schemas.microsoft.com/office/powerpoint/2010/main" val="1397694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778B-232A-E950-5DA1-604F84308ECE}"/>
              </a:ext>
            </a:extLst>
          </p:cNvPr>
          <p:cNvSpPr>
            <a:spLocks noGrp="1"/>
          </p:cNvSpPr>
          <p:nvPr>
            <p:ph type="title"/>
          </p:nvPr>
        </p:nvSpPr>
        <p:spPr>
          <a:xfrm>
            <a:off x="630464" y="864000"/>
            <a:ext cx="10515600" cy="1217524"/>
          </a:xfrm>
        </p:spPr>
        <p:txBody>
          <a:bodyPr>
            <a:normAutofit fontScale="90000"/>
          </a:bodyPr>
          <a:lstStyle/>
          <a:p>
            <a:r>
              <a:rPr lang="fr-CA"/>
              <a:t>Pourquoi investir dans </a:t>
            </a:r>
            <a:br>
              <a:rPr lang="fr-CA"/>
            </a:br>
            <a:r>
              <a:rPr lang="fr-CA"/>
              <a:t>la gestion des actifs? </a:t>
            </a:r>
            <a:r>
              <a:rPr lang="fr-CA" dirty="0"/>
              <a:t>(4 min)</a:t>
            </a:r>
          </a:p>
        </p:txBody>
      </p:sp>
      <p:pic>
        <p:nvPicPr>
          <p:cNvPr id="9" name="Picture 8" descr="Cette icône représente un mégaphone avec des lignes représentant la parole.">
            <a:extLst>
              <a:ext uri="{FF2B5EF4-FFF2-40B4-BE49-F238E27FC236}">
                <a16:creationId xmlns:a16="http://schemas.microsoft.com/office/drawing/2014/main" id="{FEA3CEBC-1299-0EAC-A78C-248E6DFBB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3" name="Online Media 2" descr="Cette image contient un lien vers une vidéo de la FCM intitulée « Pourquoi investir dans la gestion des actifs? » ">
            <a:hlinkClick r:id="" action="ppaction://media"/>
            <a:extLst>
              <a:ext uri="{FF2B5EF4-FFF2-40B4-BE49-F238E27FC236}">
                <a16:creationId xmlns:a16="http://schemas.microsoft.com/office/drawing/2014/main" id="{A2B9060A-1EAF-08E0-D982-9CF90EE23493}"/>
              </a:ext>
            </a:extLst>
          </p:cNvPr>
          <p:cNvPicPr>
            <a:picLocks noRot="1" noChangeAspect="1"/>
          </p:cNvPicPr>
          <p:nvPr>
            <a:videoFile r:link="rId1"/>
          </p:nvPr>
        </p:nvPicPr>
        <p:blipFill>
          <a:blip r:embed="rId5"/>
          <a:srcRect/>
          <a:stretch/>
        </p:blipFill>
        <p:spPr>
          <a:xfrm>
            <a:off x="2844762" y="2882900"/>
            <a:ext cx="6502476" cy="3282550"/>
          </a:xfrm>
          <a:prstGeom prst="rect">
            <a:avLst/>
          </a:prstGeom>
        </p:spPr>
      </p:pic>
    </p:spTree>
    <p:extLst>
      <p:ext uri="{BB962C8B-B14F-4D97-AF65-F5344CB8AC3E}">
        <p14:creationId xmlns:p14="http://schemas.microsoft.com/office/powerpoint/2010/main" val="392053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4693-8EF7-117C-DD88-51B9763772DB}"/>
              </a:ext>
            </a:extLst>
          </p:cNvPr>
          <p:cNvSpPr>
            <a:spLocks noGrp="1"/>
          </p:cNvSpPr>
          <p:nvPr>
            <p:ph type="ctrTitle"/>
          </p:nvPr>
        </p:nvSpPr>
        <p:spPr>
          <a:xfrm>
            <a:off x="675071" y="2583440"/>
            <a:ext cx="9144000" cy="1329595"/>
          </a:xfrm>
        </p:spPr>
        <p:txBody>
          <a:bodyPr/>
          <a:lstStyle/>
          <a:p>
            <a:r>
              <a:rPr lang="fr-CA" sz="9600">
                <a:solidFill>
                  <a:srgbClr val="000000"/>
                </a:solidFill>
                <a:latin typeface="Fira Sans Bold"/>
              </a:rPr>
              <a:t>Études de cas</a:t>
            </a:r>
            <a:endParaRPr lang="fr-CA"/>
          </a:p>
        </p:txBody>
      </p:sp>
    </p:spTree>
    <p:extLst>
      <p:ext uri="{BB962C8B-B14F-4D97-AF65-F5344CB8AC3E}">
        <p14:creationId xmlns:p14="http://schemas.microsoft.com/office/powerpoint/2010/main" val="4026910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tte photo montre un homme portant un casque de sécurité et un gilet de sécurité tenant une planchette à pince, debout sur une passerelle étroite sur chantier de construction.">
            <a:extLst>
              <a:ext uri="{FF2B5EF4-FFF2-40B4-BE49-F238E27FC236}">
                <a16:creationId xmlns:a16="http://schemas.microsoft.com/office/drawing/2014/main" id="{0D537EAC-0E0C-35C3-14BF-96093C599C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5773" y="1717679"/>
            <a:ext cx="5772397" cy="4779631"/>
          </a:xfrm>
          <a:prstGeom prst="rect">
            <a:avLst/>
          </a:prstGeom>
        </p:spPr>
      </p:pic>
      <p:sp>
        <p:nvSpPr>
          <p:cNvPr id="3" name="Title 2">
            <a:extLst>
              <a:ext uri="{FF2B5EF4-FFF2-40B4-BE49-F238E27FC236}">
                <a16:creationId xmlns:a16="http://schemas.microsoft.com/office/drawing/2014/main" id="{7B3BE60A-C569-77C3-CF10-48EE8AC6B362}"/>
              </a:ext>
            </a:extLst>
          </p:cNvPr>
          <p:cNvSpPr>
            <a:spLocks noGrp="1"/>
          </p:cNvSpPr>
          <p:nvPr>
            <p:ph type="title"/>
          </p:nvPr>
        </p:nvSpPr>
        <p:spPr>
          <a:xfrm>
            <a:off x="977899" y="388099"/>
            <a:ext cx="11968844" cy="997196"/>
          </a:xfrm>
        </p:spPr>
        <p:txBody>
          <a:bodyPr/>
          <a:lstStyle/>
          <a:p>
            <a:r>
              <a:rPr lang="fr-CA" dirty="0"/>
              <a:t>Mise en situation </a:t>
            </a:r>
            <a:br>
              <a:rPr lang="fr-CA" dirty="0"/>
            </a:br>
            <a:r>
              <a:rPr lang="fr-CA" sz="4000" dirty="0"/>
              <a:t>Niveaux de service adaptés aux contextes</a:t>
            </a:r>
          </a:p>
        </p:txBody>
      </p:sp>
      <p:sp>
        <p:nvSpPr>
          <p:cNvPr id="4" name="Content Placeholder 3">
            <a:extLst>
              <a:ext uri="{FF2B5EF4-FFF2-40B4-BE49-F238E27FC236}">
                <a16:creationId xmlns:a16="http://schemas.microsoft.com/office/drawing/2014/main" id="{26D4959F-49D2-84AF-3540-0C8BCF4B28C8}"/>
              </a:ext>
            </a:extLst>
          </p:cNvPr>
          <p:cNvSpPr>
            <a:spLocks noGrp="1"/>
          </p:cNvSpPr>
          <p:nvPr>
            <p:ph sz="quarter" idx="4"/>
          </p:nvPr>
        </p:nvSpPr>
        <p:spPr>
          <a:xfrm>
            <a:off x="8610600" y="2370104"/>
            <a:ext cx="3168132" cy="3490699"/>
          </a:xfrm>
        </p:spPr>
        <p:txBody>
          <a:bodyPr/>
          <a:lstStyle/>
          <a:p>
            <a:r>
              <a:rPr lang="fr-CA" dirty="0"/>
              <a:t>Certains utilisateurs en souffriront plus que d’autres.</a:t>
            </a:r>
          </a:p>
          <a:p>
            <a:r>
              <a:rPr lang="fr-CA" dirty="0"/>
              <a:t>La fermeture d’une route nuirait-elle à d’autres utilisateurs que les utilisateurs critiques du système de filtration d’eau?</a:t>
            </a:r>
          </a:p>
        </p:txBody>
      </p:sp>
      <p:sp>
        <p:nvSpPr>
          <p:cNvPr id="8" name="TextBox 7">
            <a:extLst>
              <a:ext uri="{FF2B5EF4-FFF2-40B4-BE49-F238E27FC236}">
                <a16:creationId xmlns:a16="http://schemas.microsoft.com/office/drawing/2014/main" id="{6C0B25BB-3C4F-1750-36D5-EDF65FA8C56D}"/>
              </a:ext>
            </a:extLst>
          </p:cNvPr>
          <p:cNvSpPr txBox="1"/>
          <p:nvPr/>
        </p:nvSpPr>
        <p:spPr>
          <a:xfrm>
            <a:off x="390406" y="1918285"/>
            <a:ext cx="3571993" cy="1419529"/>
          </a:xfrm>
          <a:prstGeom prst="rect">
            <a:avLst/>
          </a:prstGeom>
          <a:solidFill>
            <a:schemeClr val="accent2"/>
          </a:solidFill>
        </p:spPr>
        <p:txBody>
          <a:bodyPr wrap="square" lIns="180000" tIns="360000" rIns="180000" bIns="360000" rtlCol="0">
            <a:spAutoFit/>
          </a:bodyPr>
          <a:lstStyle/>
          <a:p>
            <a:r>
              <a:rPr lang="fr-CA" sz="1500" dirty="0">
                <a:solidFill>
                  <a:schemeClr val="bg1"/>
                </a:solidFill>
              </a:rPr>
              <a:t>Nous devons fermer temporairement l’usine de traitement de l’eau pour remplacer le système de filtration!</a:t>
            </a:r>
          </a:p>
        </p:txBody>
      </p:sp>
      <p:pic>
        <p:nvPicPr>
          <p:cNvPr id="7" name="Picture 8" descr="Cette illustration représente une personne portant un casque de sécurité et un gilet de sécurité, avec un pouce en l’air en signe d’approbation.">
            <a:extLst>
              <a:ext uri="{FF2B5EF4-FFF2-40B4-BE49-F238E27FC236}">
                <a16:creationId xmlns:a16="http://schemas.microsoft.com/office/drawing/2014/main" id="{53C0EFB1-C2C1-A1E1-3953-05E89F26510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7976" y="3138277"/>
            <a:ext cx="2988595" cy="3154947"/>
          </a:xfrm>
          <a:prstGeom prst="rect">
            <a:avLst/>
          </a:prstGeom>
        </p:spPr>
      </p:pic>
      <p:pic>
        <p:nvPicPr>
          <p:cNvPr id="5" name="Picture 4" descr="Cette icône représente un document avec des lignes d’écriture et une loupe.">
            <a:extLst>
              <a:ext uri="{FF2B5EF4-FFF2-40B4-BE49-F238E27FC236}">
                <a16:creationId xmlns:a16="http://schemas.microsoft.com/office/drawing/2014/main" id="{94AF6213-C5D8-6C1B-001A-BFDD1522D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069" y="163975"/>
            <a:ext cx="668800" cy="668800"/>
          </a:xfrm>
          <a:prstGeom prst="rect">
            <a:avLst/>
          </a:prstGeom>
        </p:spPr>
      </p:pic>
    </p:spTree>
    <p:extLst>
      <p:ext uri="{BB962C8B-B14F-4D97-AF65-F5344CB8AC3E}">
        <p14:creationId xmlns:p14="http://schemas.microsoft.com/office/powerpoint/2010/main" val="3086273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Cette photo montre une rue inondée avec une maison, de grands arbres et un panneau ARRÊT.">
            <a:extLst>
              <a:ext uri="{FF2B5EF4-FFF2-40B4-BE49-F238E27FC236}">
                <a16:creationId xmlns:a16="http://schemas.microsoft.com/office/drawing/2014/main" id="{5CC3115C-AC3B-3C8E-F549-ADD2E79A52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88921" y="1675699"/>
            <a:ext cx="5700655" cy="4874884"/>
          </a:xfrm>
          <a:prstGeom prst="rect">
            <a:avLst/>
          </a:prstGeom>
        </p:spPr>
      </p:pic>
      <p:sp>
        <p:nvSpPr>
          <p:cNvPr id="3" name="Title 2">
            <a:extLst>
              <a:ext uri="{FF2B5EF4-FFF2-40B4-BE49-F238E27FC236}">
                <a16:creationId xmlns:a16="http://schemas.microsoft.com/office/drawing/2014/main" id="{DE441D66-75B2-D195-37AF-25F182992CCA}"/>
              </a:ext>
            </a:extLst>
          </p:cNvPr>
          <p:cNvSpPr>
            <a:spLocks noGrp="1"/>
          </p:cNvSpPr>
          <p:nvPr>
            <p:ph type="title"/>
          </p:nvPr>
        </p:nvSpPr>
        <p:spPr>
          <a:xfrm>
            <a:off x="977900" y="388099"/>
            <a:ext cx="10800832" cy="997196"/>
          </a:xfrm>
        </p:spPr>
        <p:txBody>
          <a:bodyPr/>
          <a:lstStyle/>
          <a:p>
            <a:r>
              <a:rPr lang="fr-CA" dirty="0"/>
              <a:t>Mise en situation </a:t>
            </a:r>
            <a:br>
              <a:rPr lang="fr-CA" dirty="0"/>
            </a:br>
            <a:r>
              <a:rPr lang="fr-CA" altLang="fr-FR" sz="4000" b="1" dirty="0"/>
              <a:t>Interdépendance des services municipaux</a:t>
            </a:r>
            <a:endParaRPr lang="fr-CA" sz="4000" dirty="0"/>
          </a:p>
        </p:txBody>
      </p:sp>
      <p:sp>
        <p:nvSpPr>
          <p:cNvPr id="4" name="Content Placeholder 3">
            <a:extLst>
              <a:ext uri="{FF2B5EF4-FFF2-40B4-BE49-F238E27FC236}">
                <a16:creationId xmlns:a16="http://schemas.microsoft.com/office/drawing/2014/main" id="{F184F5DA-B69E-EE84-52DD-F19870F9D8C8}"/>
              </a:ext>
            </a:extLst>
          </p:cNvPr>
          <p:cNvSpPr>
            <a:spLocks noGrp="1"/>
          </p:cNvSpPr>
          <p:nvPr>
            <p:ph sz="quarter" idx="4"/>
          </p:nvPr>
        </p:nvSpPr>
        <p:spPr>
          <a:xfrm>
            <a:off x="8610599" y="2286749"/>
            <a:ext cx="3212279" cy="3657411"/>
          </a:xfrm>
        </p:spPr>
        <p:txBody>
          <a:bodyPr/>
          <a:lstStyle/>
          <a:p>
            <a:pPr marL="0" indent="0">
              <a:buNone/>
            </a:pPr>
            <a:r>
              <a:rPr lang="fr-CA" dirty="0"/>
              <a:t>Quelle incidence directe cela aurait-il sur...</a:t>
            </a:r>
          </a:p>
          <a:p>
            <a:r>
              <a:rPr lang="fr-CA" dirty="0"/>
              <a:t>Les services de transport en commun?</a:t>
            </a:r>
          </a:p>
          <a:p>
            <a:r>
              <a:rPr lang="fr-CA" dirty="0"/>
              <a:t>Les services d’approvisionnement en eau? </a:t>
            </a:r>
          </a:p>
        </p:txBody>
      </p:sp>
      <p:sp>
        <p:nvSpPr>
          <p:cNvPr id="7" name="TextBox 6">
            <a:extLst>
              <a:ext uri="{FF2B5EF4-FFF2-40B4-BE49-F238E27FC236}">
                <a16:creationId xmlns:a16="http://schemas.microsoft.com/office/drawing/2014/main" id="{507B4F3D-99B0-11BD-1843-6DD070932062}"/>
              </a:ext>
            </a:extLst>
          </p:cNvPr>
          <p:cNvSpPr txBox="1"/>
          <p:nvPr/>
        </p:nvSpPr>
        <p:spPr>
          <a:xfrm>
            <a:off x="484469" y="1918285"/>
            <a:ext cx="3071531" cy="1650361"/>
          </a:xfrm>
          <a:prstGeom prst="rect">
            <a:avLst/>
          </a:prstGeom>
          <a:solidFill>
            <a:schemeClr val="accent2"/>
          </a:solidFill>
        </p:spPr>
        <p:txBody>
          <a:bodyPr wrap="square" lIns="180000" tIns="360000" rIns="180000" bIns="360000" rtlCol="0">
            <a:spAutoFit/>
          </a:bodyPr>
          <a:lstStyle/>
          <a:p>
            <a:r>
              <a:rPr lang="fr-CA" sz="1500" dirty="0">
                <a:solidFill>
                  <a:schemeClr val="bg1"/>
                </a:solidFill>
              </a:rPr>
              <a:t>Les précipitations continuelles ont causé des inondations, et il a fallu fermer des rues.</a:t>
            </a:r>
          </a:p>
          <a:p>
            <a:endParaRPr lang="fr-CA" sz="1500" dirty="0">
              <a:solidFill>
                <a:schemeClr val="bg1"/>
              </a:solidFill>
            </a:endParaRPr>
          </a:p>
        </p:txBody>
      </p:sp>
      <p:pic>
        <p:nvPicPr>
          <p:cNvPr id="9" name="Picture 7" descr="Cette illustration représente une femme portant de l’équipement de sécurité, regardant une grande feuille de papier. ">
            <a:extLst>
              <a:ext uri="{FF2B5EF4-FFF2-40B4-BE49-F238E27FC236}">
                <a16:creationId xmlns:a16="http://schemas.microsoft.com/office/drawing/2014/main" id="{E7AC9D94-F452-0E0F-C359-523318B8BA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369121" y="3002894"/>
            <a:ext cx="2304453" cy="3760976"/>
          </a:xfrm>
          <a:prstGeom prst="rect">
            <a:avLst/>
          </a:prstGeom>
        </p:spPr>
      </p:pic>
      <p:pic>
        <p:nvPicPr>
          <p:cNvPr id="6" name="Picture 5" descr="Cette icône représente un document avec des lignes d’écriture et une loupe.">
            <a:extLst>
              <a:ext uri="{FF2B5EF4-FFF2-40B4-BE49-F238E27FC236}">
                <a16:creationId xmlns:a16="http://schemas.microsoft.com/office/drawing/2014/main" id="{7D565185-38F8-F16B-8409-D8415808BF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069" y="163975"/>
            <a:ext cx="668800" cy="668800"/>
          </a:xfrm>
          <a:prstGeom prst="rect">
            <a:avLst/>
          </a:prstGeom>
        </p:spPr>
      </p:pic>
    </p:spTree>
    <p:extLst>
      <p:ext uri="{BB962C8B-B14F-4D97-AF65-F5344CB8AC3E}">
        <p14:creationId xmlns:p14="http://schemas.microsoft.com/office/powerpoint/2010/main" val="485707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ette photo montre deux personnes marchant sur une rue glacée avec des arbres tombés et des fils électriques gelés.">
            <a:extLst>
              <a:ext uri="{FF2B5EF4-FFF2-40B4-BE49-F238E27FC236}">
                <a16:creationId xmlns:a16="http://schemas.microsoft.com/office/drawing/2014/main" id="{0DABE3EA-B62F-1A85-B293-4D922EE7F93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95738" y="1694011"/>
            <a:ext cx="5475909" cy="4828750"/>
          </a:xfrm>
          <a:prstGeom prst="rect">
            <a:avLst/>
          </a:prstGeom>
        </p:spPr>
      </p:pic>
      <p:sp>
        <p:nvSpPr>
          <p:cNvPr id="3" name="Title 2">
            <a:extLst>
              <a:ext uri="{FF2B5EF4-FFF2-40B4-BE49-F238E27FC236}">
                <a16:creationId xmlns:a16="http://schemas.microsoft.com/office/drawing/2014/main" id="{87FBA638-0904-67EC-9EDC-6A84D4E328E9}"/>
              </a:ext>
            </a:extLst>
          </p:cNvPr>
          <p:cNvSpPr>
            <a:spLocks noGrp="1"/>
          </p:cNvSpPr>
          <p:nvPr>
            <p:ph type="title"/>
          </p:nvPr>
        </p:nvSpPr>
        <p:spPr>
          <a:xfrm>
            <a:off x="977900" y="388099"/>
            <a:ext cx="10800832" cy="997196"/>
          </a:xfrm>
        </p:spPr>
        <p:txBody>
          <a:bodyPr/>
          <a:lstStyle/>
          <a:p>
            <a:r>
              <a:rPr lang="fr-CA" dirty="0"/>
              <a:t>Mise en situation </a:t>
            </a:r>
            <a:br>
              <a:rPr lang="fr-CA" dirty="0"/>
            </a:br>
            <a:r>
              <a:rPr lang="fr-CA" sz="4000" dirty="0"/>
              <a:t>Interdépendance des services municipaux</a:t>
            </a:r>
          </a:p>
        </p:txBody>
      </p:sp>
      <p:sp>
        <p:nvSpPr>
          <p:cNvPr id="4" name="Content Placeholder 3">
            <a:extLst>
              <a:ext uri="{FF2B5EF4-FFF2-40B4-BE49-F238E27FC236}">
                <a16:creationId xmlns:a16="http://schemas.microsoft.com/office/drawing/2014/main" id="{F702C61E-FB28-DEA2-2947-1C2884236B2A}"/>
              </a:ext>
            </a:extLst>
          </p:cNvPr>
          <p:cNvSpPr>
            <a:spLocks noGrp="1"/>
          </p:cNvSpPr>
          <p:nvPr>
            <p:ph sz="quarter" idx="4"/>
          </p:nvPr>
        </p:nvSpPr>
        <p:spPr>
          <a:xfrm>
            <a:off x="8610600" y="1876173"/>
            <a:ext cx="3168132" cy="4932119"/>
          </a:xfrm>
        </p:spPr>
        <p:txBody>
          <a:bodyPr/>
          <a:lstStyle/>
          <a:p>
            <a:pPr marL="0" indent="0">
              <a:buNone/>
            </a:pPr>
            <a:r>
              <a:rPr lang="fr-CA" dirty="0"/>
              <a:t>Quelle incidence directe une panne de courant et la fermeture de routes auraient-elles sur...</a:t>
            </a:r>
          </a:p>
          <a:p>
            <a:r>
              <a:rPr lang="fr-CA" dirty="0"/>
              <a:t>Les services de transport en commun?</a:t>
            </a:r>
          </a:p>
          <a:p>
            <a:r>
              <a:rPr lang="fr-CA" dirty="0"/>
              <a:t>Les services d’approvisionnement en eau? </a:t>
            </a:r>
          </a:p>
          <a:p>
            <a:pPr marL="0" indent="0">
              <a:buNone/>
            </a:pPr>
            <a:endParaRPr lang="fr-CA" dirty="0"/>
          </a:p>
        </p:txBody>
      </p:sp>
      <p:sp>
        <p:nvSpPr>
          <p:cNvPr id="7" name="TextBox 6">
            <a:extLst>
              <a:ext uri="{FF2B5EF4-FFF2-40B4-BE49-F238E27FC236}">
                <a16:creationId xmlns:a16="http://schemas.microsoft.com/office/drawing/2014/main" id="{09F6363C-3207-9288-CEEE-2885219B3259}"/>
              </a:ext>
            </a:extLst>
          </p:cNvPr>
          <p:cNvSpPr txBox="1"/>
          <p:nvPr/>
        </p:nvSpPr>
        <p:spPr>
          <a:xfrm>
            <a:off x="390406" y="1918285"/>
            <a:ext cx="3557479" cy="1419529"/>
          </a:xfrm>
          <a:prstGeom prst="rect">
            <a:avLst/>
          </a:prstGeom>
          <a:solidFill>
            <a:schemeClr val="accent2"/>
          </a:solidFill>
        </p:spPr>
        <p:txBody>
          <a:bodyPr wrap="square" lIns="180000" tIns="360000" rIns="180000" bIns="360000" rtlCol="0">
            <a:spAutoFit/>
          </a:bodyPr>
          <a:lstStyle/>
          <a:p>
            <a:r>
              <a:rPr lang="fr-CA" sz="1500" dirty="0">
                <a:solidFill>
                  <a:schemeClr val="bg1"/>
                </a:solidFill>
              </a:rPr>
              <a:t>En 2013, les tempêtes de verglas ont causé de graves pannes de courant et fermé de nombreuses routes.</a:t>
            </a:r>
          </a:p>
        </p:txBody>
      </p:sp>
      <p:pic>
        <p:nvPicPr>
          <p:cNvPr id="9" name="Picture 7" descr="Cette illustration représente une femme portant de l’équipement de sécurité, regardant une grande feuille de papier. ">
            <a:extLst>
              <a:ext uri="{FF2B5EF4-FFF2-40B4-BE49-F238E27FC236}">
                <a16:creationId xmlns:a16="http://schemas.microsoft.com/office/drawing/2014/main" id="{CDFA5903-169F-BEF6-BC3E-2C36DE2FB9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369121" y="3002894"/>
            <a:ext cx="2304453" cy="3760976"/>
          </a:xfrm>
          <a:prstGeom prst="rect">
            <a:avLst/>
          </a:prstGeom>
        </p:spPr>
      </p:pic>
      <p:pic>
        <p:nvPicPr>
          <p:cNvPr id="6" name="Picture 5" descr="Cette icône représente un document avec des lignes d’écriture et une loupe.">
            <a:extLst>
              <a:ext uri="{FF2B5EF4-FFF2-40B4-BE49-F238E27FC236}">
                <a16:creationId xmlns:a16="http://schemas.microsoft.com/office/drawing/2014/main" id="{3C1136CD-747E-2A1A-0B15-A01AFD5DA7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937258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tte photo montre deux murs de soutènement en béton le long d’une voie navigable, reliés par un petit pont.">
            <a:extLst>
              <a:ext uri="{FF2B5EF4-FFF2-40B4-BE49-F238E27FC236}">
                <a16:creationId xmlns:a16="http://schemas.microsoft.com/office/drawing/2014/main" id="{355D3962-D16C-95E6-A358-F5516A3132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815" y="1769840"/>
            <a:ext cx="5953835" cy="4691225"/>
          </a:xfrm>
          <a:prstGeom prst="rect">
            <a:avLst/>
          </a:prstGeom>
        </p:spPr>
      </p:pic>
      <p:sp>
        <p:nvSpPr>
          <p:cNvPr id="3" name="Title 2">
            <a:extLst>
              <a:ext uri="{FF2B5EF4-FFF2-40B4-BE49-F238E27FC236}">
                <a16:creationId xmlns:a16="http://schemas.microsoft.com/office/drawing/2014/main" id="{DCB0692A-8D9B-9779-0B80-18980110BDE2}"/>
              </a:ext>
            </a:extLst>
          </p:cNvPr>
          <p:cNvSpPr>
            <a:spLocks noGrp="1"/>
          </p:cNvSpPr>
          <p:nvPr>
            <p:ph type="title"/>
          </p:nvPr>
        </p:nvSpPr>
        <p:spPr>
          <a:xfrm>
            <a:off x="977900" y="388099"/>
            <a:ext cx="10800832" cy="2326791"/>
          </a:xfrm>
        </p:spPr>
        <p:txBody>
          <a:bodyPr/>
          <a:lstStyle/>
          <a:p>
            <a:r>
              <a:rPr lang="fr-CA" dirty="0"/>
              <a:t>Mise en situation </a:t>
            </a:r>
            <a:br>
              <a:rPr lang="fr-CA" dirty="0"/>
            </a:br>
            <a:r>
              <a:rPr lang="fr-CA" sz="4000" dirty="0"/>
              <a:t>Possibilités de réhabilitation</a:t>
            </a:r>
            <a:br>
              <a:rPr lang="fr-CA" sz="4800" dirty="0"/>
            </a:br>
            <a:br>
              <a:rPr lang="fr-CA" sz="4800" dirty="0"/>
            </a:br>
            <a:endParaRPr lang="fr-CA" sz="4800" dirty="0"/>
          </a:p>
        </p:txBody>
      </p:sp>
      <p:sp>
        <p:nvSpPr>
          <p:cNvPr id="4" name="Content Placeholder 3">
            <a:extLst>
              <a:ext uri="{FF2B5EF4-FFF2-40B4-BE49-F238E27FC236}">
                <a16:creationId xmlns:a16="http://schemas.microsoft.com/office/drawing/2014/main" id="{BE9C8533-B6A8-FA84-EDDC-D730D8CDC1ED}"/>
              </a:ext>
            </a:extLst>
          </p:cNvPr>
          <p:cNvSpPr>
            <a:spLocks noGrp="1"/>
          </p:cNvSpPr>
          <p:nvPr>
            <p:ph sz="quarter" idx="4"/>
          </p:nvPr>
        </p:nvSpPr>
        <p:spPr>
          <a:xfrm>
            <a:off x="8610600" y="3108768"/>
            <a:ext cx="3168132" cy="2013372"/>
          </a:xfrm>
        </p:spPr>
        <p:txBody>
          <a:bodyPr/>
          <a:lstStyle/>
          <a:p>
            <a:r>
              <a:rPr lang="fr-CA" dirty="0"/>
              <a:t>Le ferait-on encore aujourd’hui?</a:t>
            </a:r>
          </a:p>
          <a:p>
            <a:r>
              <a:rPr lang="fr-CA" dirty="0"/>
              <a:t>Pourrait-on gérer ces ruisseaux comme des actifs naturels?</a:t>
            </a:r>
          </a:p>
        </p:txBody>
      </p:sp>
      <p:sp>
        <p:nvSpPr>
          <p:cNvPr id="7" name="TextBox 6">
            <a:extLst>
              <a:ext uri="{FF2B5EF4-FFF2-40B4-BE49-F238E27FC236}">
                <a16:creationId xmlns:a16="http://schemas.microsoft.com/office/drawing/2014/main" id="{662B9BE2-4FBB-DC32-6577-AE3307F96348}"/>
              </a:ext>
            </a:extLst>
          </p:cNvPr>
          <p:cNvSpPr txBox="1"/>
          <p:nvPr/>
        </p:nvSpPr>
        <p:spPr>
          <a:xfrm>
            <a:off x="390407" y="1918285"/>
            <a:ext cx="3482346" cy="1419529"/>
          </a:xfrm>
          <a:prstGeom prst="rect">
            <a:avLst/>
          </a:prstGeom>
          <a:solidFill>
            <a:schemeClr val="accent2"/>
          </a:solidFill>
        </p:spPr>
        <p:txBody>
          <a:bodyPr wrap="square" lIns="180000" tIns="360000" rIns="180000" bIns="360000" rtlCol="0">
            <a:spAutoFit/>
          </a:bodyPr>
          <a:lstStyle/>
          <a:p>
            <a:r>
              <a:rPr lang="fr-CA" sz="1500" dirty="0">
                <a:solidFill>
                  <a:schemeClr val="bg1"/>
                </a:solidFill>
              </a:rPr>
              <a:t>Dans les années 1950, lorsqu’on construisait des lotissements, on recouvrait les ruisseaux de ciment.</a:t>
            </a:r>
          </a:p>
        </p:txBody>
      </p:sp>
      <p:pic>
        <p:nvPicPr>
          <p:cNvPr id="9" name="Picture 3" descr="Cette illustration représente un homme avec de grandes lunettes portant un casque de sécurité et un gilet de sécurité, tenant des papiers enroulés sous l’un de ses bras. ">
            <a:extLst>
              <a:ext uri="{FF2B5EF4-FFF2-40B4-BE49-F238E27FC236}">
                <a16:creationId xmlns:a16="http://schemas.microsoft.com/office/drawing/2014/main" id="{34AE1FF4-A471-1957-6258-AD69E8E279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557507" y="3125901"/>
            <a:ext cx="2153876" cy="3220750"/>
          </a:xfrm>
          <a:prstGeom prst="rect">
            <a:avLst/>
          </a:prstGeom>
        </p:spPr>
      </p:pic>
      <p:pic>
        <p:nvPicPr>
          <p:cNvPr id="8" name="Picture 7" descr="Cette icône représente un document avec des lignes d’écriture et une loupe.">
            <a:extLst>
              <a:ext uri="{FF2B5EF4-FFF2-40B4-BE49-F238E27FC236}">
                <a16:creationId xmlns:a16="http://schemas.microsoft.com/office/drawing/2014/main" id="{6D923BD1-8126-A905-32DB-E08A2BE271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4262035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A3576-3369-CA90-1E29-FD03F45EF6E6}"/>
              </a:ext>
            </a:extLst>
          </p:cNvPr>
          <p:cNvSpPr>
            <a:spLocks noGrp="1"/>
          </p:cNvSpPr>
          <p:nvPr>
            <p:ph type="title"/>
          </p:nvPr>
        </p:nvSpPr>
        <p:spPr>
          <a:xfrm>
            <a:off x="977900" y="388099"/>
            <a:ext cx="11214100" cy="2271391"/>
          </a:xfrm>
        </p:spPr>
        <p:txBody>
          <a:bodyPr/>
          <a:lstStyle/>
          <a:p>
            <a:r>
              <a:rPr lang="fr-CA" dirty="0"/>
              <a:t>Mise en situation </a:t>
            </a:r>
            <a:br>
              <a:rPr lang="fr-CA" dirty="0"/>
            </a:br>
            <a:r>
              <a:rPr lang="fr-CA" sz="3600" dirty="0"/>
              <a:t>Anticipation de la découverte de sites historiques </a:t>
            </a:r>
            <a:br>
              <a:rPr lang="fr-CA" sz="4800" dirty="0"/>
            </a:br>
            <a:br>
              <a:rPr lang="fr-CA" sz="4800" dirty="0"/>
            </a:br>
            <a:r>
              <a:rPr lang="fr-CA" sz="4800" dirty="0"/>
              <a:t>Prévoir les sites historiques</a:t>
            </a:r>
          </a:p>
        </p:txBody>
      </p:sp>
      <p:sp>
        <p:nvSpPr>
          <p:cNvPr id="4" name="Content Placeholder 3">
            <a:extLst>
              <a:ext uri="{FF2B5EF4-FFF2-40B4-BE49-F238E27FC236}">
                <a16:creationId xmlns:a16="http://schemas.microsoft.com/office/drawing/2014/main" id="{0F7ACC84-86F1-10F1-70CA-89D2460E2B0B}"/>
              </a:ext>
            </a:extLst>
          </p:cNvPr>
          <p:cNvSpPr>
            <a:spLocks noGrp="1"/>
          </p:cNvSpPr>
          <p:nvPr>
            <p:ph sz="quarter" idx="4"/>
          </p:nvPr>
        </p:nvSpPr>
        <p:spPr>
          <a:xfrm>
            <a:off x="8610600" y="2554771"/>
            <a:ext cx="3021106" cy="3121367"/>
          </a:xfrm>
        </p:spPr>
        <p:txBody>
          <a:bodyPr/>
          <a:lstStyle/>
          <a:p>
            <a:r>
              <a:rPr lang="fr-CA" dirty="0"/>
              <a:t>On en a informé les Premières Nations, et le site a été préservé.</a:t>
            </a:r>
          </a:p>
          <a:p>
            <a:r>
              <a:rPr lang="fr-CA" dirty="0"/>
              <a:t>Comment pourrait-on atténuer les répercussions sur les services?</a:t>
            </a:r>
          </a:p>
        </p:txBody>
      </p:sp>
      <p:pic>
        <p:nvPicPr>
          <p:cNvPr id="10" name="Picture 8" descr="Cette photo montre une vue aérienne d’un ossuaire dans un grand champ de terre.">
            <a:extLst>
              <a:ext uri="{FF2B5EF4-FFF2-40B4-BE49-F238E27FC236}">
                <a16:creationId xmlns:a16="http://schemas.microsoft.com/office/drawing/2014/main" id="{FA8C5EB6-24E7-6491-80C5-48A391FB70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31972" y="1687926"/>
            <a:ext cx="5538721" cy="4828162"/>
          </a:xfrm>
          <a:prstGeom prst="rect">
            <a:avLst/>
          </a:prstGeom>
        </p:spPr>
      </p:pic>
      <p:sp>
        <p:nvSpPr>
          <p:cNvPr id="7" name="TextBox 6">
            <a:extLst>
              <a:ext uri="{FF2B5EF4-FFF2-40B4-BE49-F238E27FC236}">
                <a16:creationId xmlns:a16="http://schemas.microsoft.com/office/drawing/2014/main" id="{C90770C9-CE33-776E-BC50-034D3AF522D2}"/>
              </a:ext>
            </a:extLst>
          </p:cNvPr>
          <p:cNvSpPr txBox="1"/>
          <p:nvPr/>
        </p:nvSpPr>
        <p:spPr>
          <a:xfrm>
            <a:off x="390407" y="1918285"/>
            <a:ext cx="3630050" cy="1419529"/>
          </a:xfrm>
          <a:prstGeom prst="rect">
            <a:avLst/>
          </a:prstGeom>
          <a:solidFill>
            <a:schemeClr val="accent2"/>
          </a:solidFill>
        </p:spPr>
        <p:txBody>
          <a:bodyPr wrap="square" lIns="180000" tIns="360000" rIns="180000" bIns="360000" rtlCol="0">
            <a:spAutoFit/>
          </a:bodyPr>
          <a:lstStyle/>
          <a:p>
            <a:r>
              <a:rPr lang="fr-CA" sz="1500" dirty="0">
                <a:solidFill>
                  <a:schemeClr val="bg1"/>
                </a:solidFill>
              </a:rPr>
              <a:t>En 2005, on a découvert un ossuaire huron-wendat en élargissant une route dans la région de York, en Ontario.</a:t>
            </a:r>
          </a:p>
        </p:txBody>
      </p:sp>
      <p:pic>
        <p:nvPicPr>
          <p:cNvPr id="9" name="Picture 3" descr="Cette illustration représente un homme avec de grandes lunettes portant un casque de sécurité et un gilet de sécurité, tenant des papiers enroulés sous l’un de ses bras. ">
            <a:extLst>
              <a:ext uri="{FF2B5EF4-FFF2-40B4-BE49-F238E27FC236}">
                <a16:creationId xmlns:a16="http://schemas.microsoft.com/office/drawing/2014/main" id="{8F856C92-F266-BF44-D506-B3D3FAAE531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557507" y="3125901"/>
            <a:ext cx="2153876" cy="3220750"/>
          </a:xfrm>
          <a:prstGeom prst="rect">
            <a:avLst/>
          </a:prstGeom>
        </p:spPr>
      </p:pic>
      <p:pic>
        <p:nvPicPr>
          <p:cNvPr id="6" name="Picture 5" descr="Cette icône représente un document avec des lignes d’écriture et une loupe.">
            <a:extLst>
              <a:ext uri="{FF2B5EF4-FFF2-40B4-BE49-F238E27FC236}">
                <a16:creationId xmlns:a16="http://schemas.microsoft.com/office/drawing/2014/main" id="{3E407B76-7627-FFC6-084A-C23FBEAC77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627129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85D943E-93ED-8E4D-4B9B-0069FAD92727}"/>
              </a:ext>
            </a:extLst>
          </p:cNvPr>
          <p:cNvSpPr>
            <a:spLocks noGrp="1"/>
          </p:cNvSpPr>
          <p:nvPr>
            <p:ph type="pic" idx="1"/>
          </p:nvPr>
        </p:nvSpPr>
        <p:spPr>
          <a:xfrm>
            <a:off x="3279913" y="1808922"/>
            <a:ext cx="5108713" cy="492443"/>
          </a:xfrm>
        </p:spPr>
        <p:txBody>
          <a:bodyPr/>
          <a:lstStyle/>
          <a:p>
            <a:endParaRPr lang="fr-CA" dirty="0"/>
          </a:p>
        </p:txBody>
      </p:sp>
      <p:sp>
        <p:nvSpPr>
          <p:cNvPr id="3" name="Title 2">
            <a:extLst>
              <a:ext uri="{FF2B5EF4-FFF2-40B4-BE49-F238E27FC236}">
                <a16:creationId xmlns:a16="http://schemas.microsoft.com/office/drawing/2014/main" id="{44380710-38AA-E3E6-80D5-4C8933109629}"/>
              </a:ext>
            </a:extLst>
          </p:cNvPr>
          <p:cNvSpPr>
            <a:spLocks noGrp="1"/>
          </p:cNvSpPr>
          <p:nvPr>
            <p:ph type="title"/>
          </p:nvPr>
        </p:nvSpPr>
        <p:spPr>
          <a:xfrm>
            <a:off x="977900" y="388099"/>
            <a:ext cx="10800832" cy="2326791"/>
          </a:xfrm>
        </p:spPr>
        <p:txBody>
          <a:bodyPr/>
          <a:lstStyle/>
          <a:p>
            <a:r>
              <a:rPr lang="fr-CA" dirty="0"/>
              <a:t>Mise en situation </a:t>
            </a:r>
            <a:br>
              <a:rPr lang="fr-CA" dirty="0"/>
            </a:br>
            <a:r>
              <a:rPr lang="fr-CA" sz="4000" dirty="0"/>
              <a:t>Quelle a été la leçon apprise?</a:t>
            </a:r>
            <a:br>
              <a:rPr lang="fr-CA" sz="4800" dirty="0"/>
            </a:br>
            <a:br>
              <a:rPr lang="fr-CA" sz="4800" dirty="0"/>
            </a:br>
            <a:endParaRPr lang="fr-CA" sz="4800" dirty="0"/>
          </a:p>
        </p:txBody>
      </p:sp>
      <p:sp>
        <p:nvSpPr>
          <p:cNvPr id="4" name="Content Placeholder 3">
            <a:extLst>
              <a:ext uri="{FF2B5EF4-FFF2-40B4-BE49-F238E27FC236}">
                <a16:creationId xmlns:a16="http://schemas.microsoft.com/office/drawing/2014/main" id="{C1A7B232-0A80-CE63-0E51-DB1BD026B21B}"/>
              </a:ext>
            </a:extLst>
          </p:cNvPr>
          <p:cNvSpPr>
            <a:spLocks noGrp="1"/>
          </p:cNvSpPr>
          <p:nvPr>
            <p:ph sz="quarter" idx="4"/>
          </p:nvPr>
        </p:nvSpPr>
        <p:spPr>
          <a:xfrm>
            <a:off x="8610600" y="2739437"/>
            <a:ext cx="3168132" cy="2752035"/>
          </a:xfrm>
        </p:spPr>
        <p:txBody>
          <a:bodyPr/>
          <a:lstStyle/>
          <a:p>
            <a:r>
              <a:rPr lang="fr-CA" dirty="0"/>
              <a:t>Comment avez-vous réagi?</a:t>
            </a:r>
          </a:p>
          <a:p>
            <a:r>
              <a:rPr lang="fr-CA" dirty="0"/>
              <a:t>En quoi cette situation vous a-t-elle permis d’améliorer votre planification de la gestion des actifs?</a:t>
            </a:r>
          </a:p>
        </p:txBody>
      </p:sp>
      <p:sp>
        <p:nvSpPr>
          <p:cNvPr id="5" name="TextBox 4">
            <a:extLst>
              <a:ext uri="{FF2B5EF4-FFF2-40B4-BE49-F238E27FC236}">
                <a16:creationId xmlns:a16="http://schemas.microsoft.com/office/drawing/2014/main" id="{ABF58CE9-AAFC-C4E7-3075-11AF92EBD61A}"/>
              </a:ext>
            </a:extLst>
          </p:cNvPr>
          <p:cNvSpPr txBox="1"/>
          <p:nvPr/>
        </p:nvSpPr>
        <p:spPr>
          <a:xfrm>
            <a:off x="390407" y="1918285"/>
            <a:ext cx="2696164" cy="1465695"/>
          </a:xfrm>
          <a:prstGeom prst="rect">
            <a:avLst/>
          </a:prstGeom>
          <a:solidFill>
            <a:schemeClr val="accent2"/>
          </a:solidFill>
        </p:spPr>
        <p:txBody>
          <a:bodyPr wrap="square" lIns="180000" tIns="360000" rIns="180000" bIns="360000" rtlCol="0">
            <a:spAutoFit/>
          </a:bodyPr>
          <a:lstStyle/>
          <a:p>
            <a:r>
              <a:rPr lang="fr-CA" sz="2400" dirty="0">
                <a:solidFill>
                  <a:schemeClr val="bg1"/>
                </a:solidFill>
              </a:rPr>
              <a:t>Que s’est-il passé?</a:t>
            </a:r>
          </a:p>
        </p:txBody>
      </p:sp>
      <p:pic>
        <p:nvPicPr>
          <p:cNvPr id="6" name="Picture 3" descr="Cette illustration représente un homme avec de grandes lunettes portant un casque de sécurité et un gilet de sécurité, tenant des papiers enroulés sous l’un de ses bras. ">
            <a:extLst>
              <a:ext uri="{FF2B5EF4-FFF2-40B4-BE49-F238E27FC236}">
                <a16:creationId xmlns:a16="http://schemas.microsoft.com/office/drawing/2014/main" id="{2BA7386A-382F-5C8B-D50F-434C0B9BE0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flipH="1">
            <a:off x="557507" y="3125901"/>
            <a:ext cx="2153876" cy="3220750"/>
          </a:xfrm>
          <a:prstGeom prst="rect">
            <a:avLst/>
          </a:prstGeom>
        </p:spPr>
      </p:pic>
      <p:pic>
        <p:nvPicPr>
          <p:cNvPr id="9" name="Picture 8" descr="Cette icône représente la silhouette de deux personnes des épaules à la tête avec des bulles de conversation qui se chevauchent.">
            <a:extLst>
              <a:ext uri="{FF2B5EF4-FFF2-40B4-BE49-F238E27FC236}">
                <a16:creationId xmlns:a16="http://schemas.microsoft.com/office/drawing/2014/main" id="{642845AD-835D-5B07-E052-6AD3141023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10" name="Picture 9" descr="Cette icône représente un document avec des lignes d’écriture et une loupe.">
            <a:extLst>
              <a:ext uri="{FF2B5EF4-FFF2-40B4-BE49-F238E27FC236}">
                <a16:creationId xmlns:a16="http://schemas.microsoft.com/office/drawing/2014/main" id="{73AB4615-2EA1-4D91-B275-4684E01B80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135440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7CA5-B5D1-7018-24B4-4B706A8F6009}"/>
              </a:ext>
            </a:extLst>
          </p:cNvPr>
          <p:cNvSpPr>
            <a:spLocks noGrp="1"/>
          </p:cNvSpPr>
          <p:nvPr>
            <p:ph type="title"/>
          </p:nvPr>
        </p:nvSpPr>
        <p:spPr>
          <a:xfrm>
            <a:off x="630464" y="1044539"/>
            <a:ext cx="10515600" cy="1495794"/>
          </a:xfrm>
        </p:spPr>
        <p:txBody>
          <a:bodyPr/>
          <a:lstStyle/>
          <a:p>
            <a:r>
              <a:rPr lang="fr-CA" dirty="0"/>
              <a:t>Activité brise-glace</a:t>
            </a:r>
            <a:br>
              <a:rPr lang="fr-CA" dirty="0"/>
            </a:br>
            <a:endParaRPr lang="fr-CA" dirty="0"/>
          </a:p>
        </p:txBody>
      </p:sp>
      <p:sp>
        <p:nvSpPr>
          <p:cNvPr id="3" name="Content Placeholder 2">
            <a:extLst>
              <a:ext uri="{FF2B5EF4-FFF2-40B4-BE49-F238E27FC236}">
                <a16:creationId xmlns:a16="http://schemas.microsoft.com/office/drawing/2014/main" id="{EB3B0643-4B5A-8C58-A500-DC418F0AFB6C}"/>
              </a:ext>
            </a:extLst>
          </p:cNvPr>
          <p:cNvSpPr>
            <a:spLocks noGrp="1"/>
          </p:cNvSpPr>
          <p:nvPr>
            <p:ph idx="1"/>
          </p:nvPr>
        </p:nvSpPr>
        <p:spPr>
          <a:xfrm>
            <a:off x="630464" y="2332785"/>
            <a:ext cx="4675827" cy="2549416"/>
          </a:xfrm>
        </p:spPr>
        <p:txBody>
          <a:bodyPr/>
          <a:lstStyle/>
          <a:p>
            <a:pPr marL="0" indent="0">
              <a:buNone/>
            </a:pPr>
            <a:r>
              <a:rPr lang="fr-CA" dirty="0"/>
              <a:t>Pensez à l’actif le plus important de notre municipalité...</a:t>
            </a:r>
          </a:p>
          <a:p>
            <a:pPr marL="0" indent="0">
              <a:buNone/>
            </a:pPr>
            <a:r>
              <a:rPr lang="fr-CA" dirty="0"/>
              <a:t>…un parc local, un centre communautaire, une route importante…</a:t>
            </a:r>
          </a:p>
          <a:p>
            <a:pPr marL="0" indent="0">
              <a:buNone/>
            </a:pPr>
            <a:endParaRPr lang="fr-CA" dirty="0"/>
          </a:p>
        </p:txBody>
      </p:sp>
      <p:grpSp>
        <p:nvGrpSpPr>
          <p:cNvPr id="4" name="Group 6" descr="Cette photo montre un grand bâtiment en verre et en brique avec des escaliers en béton et une rampe sur un côté.">
            <a:extLst>
              <a:ext uri="{FF2B5EF4-FFF2-40B4-BE49-F238E27FC236}">
                <a16:creationId xmlns:a16="http://schemas.microsoft.com/office/drawing/2014/main" id="{DC52A802-7C6C-655A-CD4E-ACD88CBCD3B2}"/>
              </a:ext>
            </a:extLst>
          </p:cNvPr>
          <p:cNvGrpSpPr>
            <a:grpSpLocks noChangeAspect="1"/>
          </p:cNvGrpSpPr>
          <p:nvPr/>
        </p:nvGrpSpPr>
        <p:grpSpPr>
          <a:xfrm>
            <a:off x="5915698" y="1136400"/>
            <a:ext cx="5325116" cy="4611310"/>
            <a:chOff x="0" y="0"/>
            <a:chExt cx="4282440" cy="3708400"/>
          </a:xfrm>
        </p:grpSpPr>
        <p:sp>
          <p:nvSpPr>
            <p:cNvPr id="5" name="Freeform 7">
              <a:extLst>
                <a:ext uri="{FF2B5EF4-FFF2-40B4-BE49-F238E27FC236}">
                  <a16:creationId xmlns:a16="http://schemas.microsoft.com/office/drawing/2014/main" id="{33846968-5D48-7826-C477-ECBF933A2468}"/>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pic>
        <p:nvPicPr>
          <p:cNvPr id="7" name="Picture 6" descr="Cette icône représente la silhouette de deux personnes des épaules à la tête avec des bulles de conversation qui se chevauchent.">
            <a:extLst>
              <a:ext uri="{FF2B5EF4-FFF2-40B4-BE49-F238E27FC236}">
                <a16:creationId xmlns:a16="http://schemas.microsoft.com/office/drawing/2014/main" id="{41E48326-4197-FE5F-750D-8979E713A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922884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descr="Cette illustration représente un paysage urbain avec de la fumée formant un nuage au-dessus des bâtiments et des tuyaux colorés s’entrecroisant sous le paysage.">
            <a:extLst>
              <a:ext uri="{FF2B5EF4-FFF2-40B4-BE49-F238E27FC236}">
                <a16:creationId xmlns:a16="http://schemas.microsoft.com/office/drawing/2014/main" id="{23769671-4E76-39DE-FEAD-7DE717747053}"/>
              </a:ext>
            </a:extLst>
          </p:cNvPr>
          <p:cNvGrpSpPr>
            <a:grpSpLocks noChangeAspect="1"/>
          </p:cNvGrpSpPr>
          <p:nvPr/>
        </p:nvGrpSpPr>
        <p:grpSpPr>
          <a:xfrm>
            <a:off x="5915699" y="1110290"/>
            <a:ext cx="5325115" cy="4611310"/>
            <a:chOff x="0" y="0"/>
            <a:chExt cx="4282440" cy="3708400"/>
          </a:xfrm>
        </p:grpSpPr>
        <p:sp>
          <p:nvSpPr>
            <p:cNvPr id="7" name="Freeform 7">
              <a:extLst>
                <a:ext uri="{FF2B5EF4-FFF2-40B4-BE49-F238E27FC236}">
                  <a16:creationId xmlns:a16="http://schemas.microsoft.com/office/drawing/2014/main" id="{35BAD591-2A3F-066C-6AD5-9AA930D54EE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CA" dirty="0"/>
            </a:p>
          </p:txBody>
        </p:sp>
      </p:grpSp>
      <p:sp>
        <p:nvSpPr>
          <p:cNvPr id="2" name="Title 1">
            <a:extLst>
              <a:ext uri="{FF2B5EF4-FFF2-40B4-BE49-F238E27FC236}">
                <a16:creationId xmlns:a16="http://schemas.microsoft.com/office/drawing/2014/main" id="{0B186705-D747-5709-EEFF-8B7C34EFBED9}"/>
              </a:ext>
            </a:extLst>
          </p:cNvPr>
          <p:cNvSpPr>
            <a:spLocks noGrp="1"/>
          </p:cNvSpPr>
          <p:nvPr>
            <p:ph type="title"/>
          </p:nvPr>
        </p:nvSpPr>
        <p:spPr>
          <a:xfrm>
            <a:off x="630464" y="1044539"/>
            <a:ext cx="10515600" cy="2243691"/>
          </a:xfrm>
        </p:spPr>
        <p:txBody>
          <a:bodyPr/>
          <a:lstStyle/>
          <a:p>
            <a:r>
              <a:rPr lang="fr-CA" dirty="0"/>
              <a:t>Activité brise-glace</a:t>
            </a:r>
            <a:br>
              <a:rPr lang="fr-CA" dirty="0"/>
            </a:br>
            <a:br>
              <a:rPr lang="fr-CA" dirty="0"/>
            </a:br>
            <a:endParaRPr lang="fr-CA" dirty="0"/>
          </a:p>
        </p:txBody>
      </p:sp>
      <p:sp>
        <p:nvSpPr>
          <p:cNvPr id="3" name="Content Placeholder 2">
            <a:extLst>
              <a:ext uri="{FF2B5EF4-FFF2-40B4-BE49-F238E27FC236}">
                <a16:creationId xmlns:a16="http://schemas.microsoft.com/office/drawing/2014/main" id="{1651580A-A94F-5A28-0AD9-CBCF9C71A1E1}"/>
              </a:ext>
            </a:extLst>
          </p:cNvPr>
          <p:cNvSpPr>
            <a:spLocks noGrp="1"/>
          </p:cNvSpPr>
          <p:nvPr>
            <p:ph idx="1"/>
          </p:nvPr>
        </p:nvSpPr>
        <p:spPr>
          <a:xfrm>
            <a:off x="630464" y="2332785"/>
            <a:ext cx="4888593" cy="3621504"/>
          </a:xfrm>
        </p:spPr>
        <p:txBody>
          <a:bodyPr/>
          <a:lstStyle/>
          <a:p>
            <a:pPr marL="0" indent="0">
              <a:buNone/>
            </a:pPr>
            <a:r>
              <a:rPr lang="fr-CA" dirty="0"/>
              <a:t>Pensez au service le plus important que fournit notre municipalité...</a:t>
            </a:r>
          </a:p>
          <a:p>
            <a:pPr marL="0" indent="0">
              <a:buNone/>
            </a:pPr>
            <a:r>
              <a:rPr lang="fr-CA" dirty="0"/>
              <a:t>Dressez la liste des infrastructures essentielles requise pour soutenir ce service.</a:t>
            </a:r>
          </a:p>
          <a:p>
            <a:pPr marL="0" indent="0">
              <a:buNone/>
            </a:pPr>
            <a:endParaRPr lang="fr-CA" dirty="0"/>
          </a:p>
          <a:p>
            <a:pPr marL="0" indent="0">
              <a:buNone/>
            </a:pPr>
            <a:endParaRPr lang="fr-CA" dirty="0"/>
          </a:p>
          <a:p>
            <a:pPr marL="0" indent="0">
              <a:buNone/>
            </a:pPr>
            <a:endParaRPr lang="fr-CA" dirty="0"/>
          </a:p>
        </p:txBody>
      </p:sp>
      <p:pic>
        <p:nvPicPr>
          <p:cNvPr id="5" name="Picture 4" descr="Cette icône représente la silhouette de deux personnes des épaules à la tête avec des bulles de conversation qui se chevauchent.">
            <a:extLst>
              <a:ext uri="{FF2B5EF4-FFF2-40B4-BE49-F238E27FC236}">
                <a16:creationId xmlns:a16="http://schemas.microsoft.com/office/drawing/2014/main" id="{13339204-3232-7434-E580-D6DEAC2EE4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405844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1C6E-04A4-E7C9-7DBC-8FBD2FFC5C23}"/>
              </a:ext>
            </a:extLst>
          </p:cNvPr>
          <p:cNvSpPr>
            <a:spLocks noGrp="1"/>
          </p:cNvSpPr>
          <p:nvPr>
            <p:ph type="title"/>
          </p:nvPr>
        </p:nvSpPr>
        <p:spPr>
          <a:xfrm>
            <a:off x="630464" y="2319579"/>
            <a:ext cx="5124877" cy="2243691"/>
          </a:xfrm>
        </p:spPr>
        <p:txBody>
          <a:bodyPr/>
          <a:lstStyle/>
          <a:p>
            <a:r>
              <a:rPr lang="fr-CA" dirty="0"/>
              <a:t>Comment </a:t>
            </a:r>
            <a:br>
              <a:rPr lang="fr-CA" dirty="0"/>
            </a:br>
            <a:r>
              <a:rPr lang="fr-CA" dirty="0"/>
              <a:t>gère-t-on</a:t>
            </a:r>
            <a:br>
              <a:rPr lang="fr-CA" dirty="0"/>
            </a:br>
            <a:r>
              <a:rPr lang="fr-CA" dirty="0"/>
              <a:t>les actifs?</a:t>
            </a:r>
          </a:p>
        </p:txBody>
      </p:sp>
      <p:sp>
        <p:nvSpPr>
          <p:cNvPr id="4" name="Freeform 7" descr="Cette illustration représente une collectivité avec des voitures, des rues, des bâtiments, une piste cyclable, des gens, des arbres et des montagnes.">
            <a:extLst>
              <a:ext uri="{FF2B5EF4-FFF2-40B4-BE49-F238E27FC236}">
                <a16:creationId xmlns:a16="http://schemas.microsoft.com/office/drawing/2014/main" id="{BED2D047-8A0B-82A4-BAC2-AA7A28747AB6}"/>
              </a:ext>
            </a:extLst>
          </p:cNvPr>
          <p:cNvSpPr/>
          <p:nvPr/>
        </p:nvSpPr>
        <p:spPr>
          <a:xfrm>
            <a:off x="6236420" y="1136400"/>
            <a:ext cx="5325116" cy="461131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a:stretch>
          </a:blipFill>
        </p:spPr>
        <p:txBody>
          <a:bodyPr/>
          <a:lstStyle/>
          <a:p>
            <a:endParaRPr lang="fr-CA" dirty="0"/>
          </a:p>
        </p:txBody>
      </p:sp>
      <p:pic>
        <p:nvPicPr>
          <p:cNvPr id="5" name="Picture 4" descr="Cette icône représente un mégaphone avec des lignes représentant la parole.">
            <a:extLst>
              <a:ext uri="{FF2B5EF4-FFF2-40B4-BE49-F238E27FC236}">
                <a16:creationId xmlns:a16="http://schemas.microsoft.com/office/drawing/2014/main" id="{8D91984D-8AD2-A35E-3293-6BF62B74E9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4142972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6958-0F7D-95A3-4643-EFA1652C6084}"/>
              </a:ext>
            </a:extLst>
          </p:cNvPr>
          <p:cNvSpPr>
            <a:spLocks noGrp="1"/>
          </p:cNvSpPr>
          <p:nvPr>
            <p:ph type="title"/>
          </p:nvPr>
        </p:nvSpPr>
        <p:spPr>
          <a:xfrm>
            <a:off x="630464" y="1027408"/>
            <a:ext cx="10515600" cy="880322"/>
          </a:xfrm>
        </p:spPr>
        <p:txBody>
          <a:bodyPr>
            <a:normAutofit/>
          </a:bodyPr>
          <a:lstStyle/>
          <a:p>
            <a:r>
              <a:rPr lang="fr-CA" dirty="0"/>
              <a:t>Pour bien gérer les actifs…</a:t>
            </a:r>
          </a:p>
        </p:txBody>
      </p:sp>
      <p:sp>
        <p:nvSpPr>
          <p:cNvPr id="3" name="Content Placeholder 2">
            <a:extLst>
              <a:ext uri="{FF2B5EF4-FFF2-40B4-BE49-F238E27FC236}">
                <a16:creationId xmlns:a16="http://schemas.microsoft.com/office/drawing/2014/main" id="{91E50F21-5662-3898-A463-0B1971680215}"/>
              </a:ext>
            </a:extLst>
          </p:cNvPr>
          <p:cNvSpPr>
            <a:spLocks noGrp="1"/>
          </p:cNvSpPr>
          <p:nvPr>
            <p:ph idx="1"/>
          </p:nvPr>
        </p:nvSpPr>
        <p:spPr>
          <a:xfrm>
            <a:off x="630464" y="1907730"/>
            <a:ext cx="10515600" cy="3954929"/>
          </a:xfrm>
        </p:spPr>
        <p:txBody>
          <a:bodyPr/>
          <a:lstStyle/>
          <a:p>
            <a:r>
              <a:rPr lang="fr-CA" dirty="0"/>
              <a:t>Quels actifs avons-nous?</a:t>
            </a:r>
          </a:p>
          <a:p>
            <a:r>
              <a:rPr lang="fr-CA" dirty="0"/>
              <a:t>Où se trouvent-ils?</a:t>
            </a:r>
          </a:p>
          <a:p>
            <a:r>
              <a:rPr lang="fr-CA" dirty="0"/>
              <a:t>Que font-ils? </a:t>
            </a:r>
          </a:p>
          <a:p>
            <a:r>
              <a:rPr lang="fr-CA" dirty="0"/>
              <a:t>Que valent-ils?</a:t>
            </a:r>
          </a:p>
          <a:p>
            <a:r>
              <a:rPr lang="fr-CA" dirty="0"/>
              <a:t>Dans quel état sont-ils?</a:t>
            </a:r>
          </a:p>
          <a:p>
            <a:r>
              <a:rPr lang="fr-CA" dirty="0"/>
              <a:t>Comment les améliorer?</a:t>
            </a:r>
          </a:p>
          <a:p>
            <a:r>
              <a:rPr lang="fr-CA" dirty="0"/>
              <a:t>Quand faut-il les </a:t>
            </a:r>
            <a:br>
              <a:rPr lang="fr-CA" dirty="0"/>
            </a:br>
            <a:r>
              <a:rPr lang="fr-CA" dirty="0"/>
              <a:t>avoir améliorés?</a:t>
            </a:r>
          </a:p>
        </p:txBody>
      </p:sp>
      <p:pic>
        <p:nvPicPr>
          <p:cNvPr id="9" name="Picture 9" descr="Cette photo montre une femme portant un casque et un gilet orange, tenant une planchette à pince devant des conteneurs d’expédition. ">
            <a:extLst>
              <a:ext uri="{FF2B5EF4-FFF2-40B4-BE49-F238E27FC236}">
                <a16:creationId xmlns:a16="http://schemas.microsoft.com/office/drawing/2014/main" id="{8D4B70B9-8E9C-13C7-43E5-3E0E5DA1F4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3544" y="1907730"/>
            <a:ext cx="7055428" cy="4638543"/>
          </a:xfrm>
          <a:prstGeom prst="rect">
            <a:avLst/>
          </a:prstGeom>
        </p:spPr>
      </p:pic>
      <p:pic>
        <p:nvPicPr>
          <p:cNvPr id="4" name="Picture 3" descr="Cette icône représente un mégaphone avec des lignes représentant la parole.">
            <a:extLst>
              <a:ext uri="{FF2B5EF4-FFF2-40B4-BE49-F238E27FC236}">
                <a16:creationId xmlns:a16="http://schemas.microsoft.com/office/drawing/2014/main" id="{C0E3A5A9-4469-3E6C-8CDA-6B9E619610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677526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238044-1264-04E3-6E77-6BB0D3091A0A}"/>
              </a:ext>
            </a:extLst>
          </p:cNvPr>
          <p:cNvSpPr>
            <a:spLocks noGrp="1"/>
          </p:cNvSpPr>
          <p:nvPr>
            <p:ph sz="quarter" idx="4"/>
          </p:nvPr>
        </p:nvSpPr>
        <p:spPr>
          <a:xfrm>
            <a:off x="2423099" y="3256773"/>
            <a:ext cx="1846059" cy="1107996"/>
          </a:xfrm>
        </p:spPr>
        <p:txBody>
          <a:bodyPr/>
          <a:lstStyle/>
          <a:p>
            <a:pPr marL="0" indent="0">
              <a:buNone/>
            </a:pPr>
            <a:r>
              <a:rPr lang="fr-CA" dirty="0"/>
              <a:t>Gestion des services ET des actifs</a:t>
            </a:r>
          </a:p>
        </p:txBody>
      </p:sp>
      <p:sp>
        <p:nvSpPr>
          <p:cNvPr id="3" name="Title 2">
            <a:extLst>
              <a:ext uri="{FF2B5EF4-FFF2-40B4-BE49-F238E27FC236}">
                <a16:creationId xmlns:a16="http://schemas.microsoft.com/office/drawing/2014/main" id="{7D016342-99D6-129F-D8D0-04356F51336C}"/>
              </a:ext>
            </a:extLst>
          </p:cNvPr>
          <p:cNvSpPr>
            <a:spLocks noGrp="1"/>
          </p:cNvSpPr>
          <p:nvPr>
            <p:ph type="title"/>
          </p:nvPr>
        </p:nvSpPr>
        <p:spPr>
          <a:xfrm>
            <a:off x="630464" y="1044539"/>
            <a:ext cx="3638694" cy="2135617"/>
          </a:xfrm>
        </p:spPr>
        <p:txBody>
          <a:bodyPr>
            <a:normAutofit fontScale="90000"/>
          </a:bodyPr>
          <a:lstStyle/>
          <a:p>
            <a:r>
              <a:rPr lang="fr-CA" dirty="0">
                <a:solidFill>
                  <a:schemeClr val="accent3"/>
                </a:solidFill>
              </a:rPr>
              <a:t>Vue d’ensemble</a:t>
            </a:r>
          </a:p>
        </p:txBody>
      </p:sp>
      <p:grpSp>
        <p:nvGrpSpPr>
          <p:cNvPr id="4" name="Group 2">
            <a:extLst>
              <a:ext uri="{FF2B5EF4-FFF2-40B4-BE49-F238E27FC236}">
                <a16:creationId xmlns:a16="http://schemas.microsoft.com/office/drawing/2014/main" id="{97201393-B42E-FE66-004B-670F549B5B5E}"/>
              </a:ext>
            </a:extLst>
          </p:cNvPr>
          <p:cNvGrpSpPr/>
          <p:nvPr/>
        </p:nvGrpSpPr>
        <p:grpSpPr>
          <a:xfrm>
            <a:off x="-1430215" y="3768020"/>
            <a:ext cx="4251935" cy="3682196"/>
            <a:chOff x="0" y="0"/>
            <a:chExt cx="3619627" cy="3134614"/>
          </a:xfrm>
        </p:grpSpPr>
        <p:sp>
          <p:nvSpPr>
            <p:cNvPr id="5" name="Freeform 3">
              <a:extLst>
                <a:ext uri="{FF2B5EF4-FFF2-40B4-BE49-F238E27FC236}">
                  <a16:creationId xmlns:a16="http://schemas.microsoft.com/office/drawing/2014/main" id="{14B62BAD-CBD0-89F2-1ACD-5BD756C8037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fr-CA" dirty="0"/>
            </a:p>
          </p:txBody>
        </p:sp>
      </p:grpSp>
      <p:grpSp>
        <p:nvGrpSpPr>
          <p:cNvPr id="6" name="Group 6">
            <a:extLst>
              <a:ext uri="{FF2B5EF4-FFF2-40B4-BE49-F238E27FC236}">
                <a16:creationId xmlns:a16="http://schemas.microsoft.com/office/drawing/2014/main" id="{71127AD4-88EC-2496-A44C-6C0D6699E297}"/>
              </a:ext>
            </a:extLst>
          </p:cNvPr>
          <p:cNvGrpSpPr/>
          <p:nvPr/>
        </p:nvGrpSpPr>
        <p:grpSpPr>
          <a:xfrm>
            <a:off x="2710537" y="5966001"/>
            <a:ext cx="1426510" cy="1235365"/>
            <a:chOff x="0" y="0"/>
            <a:chExt cx="3619627" cy="3134614"/>
          </a:xfrm>
        </p:grpSpPr>
        <p:sp>
          <p:nvSpPr>
            <p:cNvPr id="7" name="Freeform 7">
              <a:extLst>
                <a:ext uri="{FF2B5EF4-FFF2-40B4-BE49-F238E27FC236}">
                  <a16:creationId xmlns:a16="http://schemas.microsoft.com/office/drawing/2014/main" id="{105A8B4A-D145-8176-A76D-2A289C03571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fr-CA" dirty="0"/>
            </a:p>
          </p:txBody>
        </p:sp>
      </p:grpSp>
      <p:pic>
        <p:nvPicPr>
          <p:cNvPr id="9" name="Picture 8" descr="Cette photo montre des gens sur un chemin sur le bord d’une rivière lors du coucher du soleil. Deux personnes font du vélo, une personne est assise sur un banc public situé sous un arbre et un groupe de personnes marche. ">
            <a:extLst>
              <a:ext uri="{FF2B5EF4-FFF2-40B4-BE49-F238E27FC236}">
                <a16:creationId xmlns:a16="http://schemas.microsoft.com/office/drawing/2014/main" id="{1C3F9346-9AFB-D5B9-9898-67EE845BB3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70458" y="1027406"/>
            <a:ext cx="7222778" cy="4803185"/>
          </a:xfrm>
          <a:prstGeom prst="rect">
            <a:avLst/>
          </a:prstGeom>
        </p:spPr>
      </p:pic>
      <p:pic>
        <p:nvPicPr>
          <p:cNvPr id="10" name="Picture 9" descr="Cette icône représente une clé.">
            <a:extLst>
              <a:ext uri="{FF2B5EF4-FFF2-40B4-BE49-F238E27FC236}">
                <a16:creationId xmlns:a16="http://schemas.microsoft.com/office/drawing/2014/main" id="{FEDE9E5B-D736-7AFB-56D6-566BE5C19B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17080063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4550"/>
      </a:accent1>
      <a:accent2>
        <a:srgbClr val="01A181"/>
      </a:accent2>
      <a:accent3>
        <a:srgbClr val="A3E373"/>
      </a:accent3>
      <a:accent4>
        <a:srgbClr val="05CB9B"/>
      </a:accent4>
      <a:accent5>
        <a:srgbClr val="13A0C1"/>
      </a:accent5>
      <a:accent6>
        <a:srgbClr val="5158A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4AAEA534C0004FB02ED2D5AC8CB1D7" ma:contentTypeVersion="17" ma:contentTypeDescription="Create a new document." ma:contentTypeScope="" ma:versionID="c6f53e55108ace1e9d14e6526803381d">
  <xsd:schema xmlns:xsd="http://www.w3.org/2001/XMLSchema" xmlns:xs="http://www.w3.org/2001/XMLSchema" xmlns:p="http://schemas.microsoft.com/office/2006/metadata/properties" xmlns:ns2="a5e63ade-ab82-4a83-b504-a022de2b78f6" xmlns:ns3="ccae1c0b-e2bf-457b-af4c-451f8c637e52" targetNamespace="http://schemas.microsoft.com/office/2006/metadata/properties" ma:root="true" ma:fieldsID="9fe6854937974a3c1516ad86018d50a6" ns2:_="" ns3:_="">
    <xsd:import namespace="a5e63ade-ab82-4a83-b504-a022de2b78f6"/>
    <xsd:import namespace="ccae1c0b-e2bf-457b-af4c-451f8c637e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e63ade-ab82-4a83-b504-a022de2b7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ba914-f169-47ff-a93b-9f4ea1b730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ae1c0b-e2bf-457b-af4c-451f8c637e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a0612b-f870-44a2-812d-c7ff66a9fbc7}" ma:internalName="TaxCatchAll" ma:showField="CatchAllData" ma:web="ccae1c0b-e2bf-457b-af4c-451f8c637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cae1c0b-e2bf-457b-af4c-451f8c637e52" xsi:nil="true"/>
    <lcf76f155ced4ddcb4097134ff3c332f xmlns="a5e63ade-ab82-4a83-b504-a022de2b78f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366FF8-AFFF-4371-B914-4B37C6E736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e63ade-ab82-4a83-b504-a022de2b78f6"/>
    <ds:schemaRef ds:uri="ccae1c0b-e2bf-457b-af4c-451f8c637e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73F9B6-5D89-420E-B1BE-25F742E5935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5e63ade-ab82-4a83-b504-a022de2b78f6"/>
    <ds:schemaRef ds:uri="ccae1c0b-e2bf-457b-af4c-451f8c637e52"/>
    <ds:schemaRef ds:uri="http://www.w3.org/XML/1998/namespace"/>
    <ds:schemaRef ds:uri="http://purl.org/dc/dcmitype/"/>
  </ds:schemaRefs>
</ds:datastoreItem>
</file>

<file path=customXml/itemProps3.xml><?xml version="1.0" encoding="utf-8"?>
<ds:datastoreItem xmlns:ds="http://schemas.openxmlformats.org/officeDocument/2006/customXml" ds:itemID="{52C4FFC4-F373-418C-98ED-0F6064A6B7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1720</TotalTime>
  <Words>12533</Words>
  <Application>Microsoft Office PowerPoint</Application>
  <PresentationFormat>Widescreen</PresentationFormat>
  <Paragraphs>741</Paragraphs>
  <Slides>46</Slides>
  <Notes>45</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Gestion des actifs</vt:lpstr>
      <vt:lpstr>Reconnaissance des territoires</vt:lpstr>
      <vt:lpstr>Ordre  du jour</vt:lpstr>
      <vt:lpstr>Pourquoi investir dans  la gestion des actifs? (4 min)</vt:lpstr>
      <vt:lpstr>Activité brise-glace </vt:lpstr>
      <vt:lpstr>Activité brise-glace  </vt:lpstr>
      <vt:lpstr>Comment  gère-t-on les actifs?</vt:lpstr>
      <vt:lpstr>Pour bien gérer les actifs…</vt:lpstr>
      <vt:lpstr>Vue d’ensemble</vt:lpstr>
      <vt:lpstr>Réflexion 360</vt:lpstr>
      <vt:lpstr>Réflexion 360 Planification d’une municipalité prospère</vt:lpstr>
      <vt:lpstr>Réflexion globale Élaboration de la vision municipale</vt:lpstr>
      <vt:lpstr>Réflexion globale Pour des collectivités durables</vt:lpstr>
      <vt:lpstr>Gestion des actifs? </vt:lpstr>
      <vt:lpstr>Évolution des paradigmes de nos infrastructures</vt:lpstr>
      <vt:lpstr>Éviter les mauvaises surprises!</vt:lpstr>
      <vt:lpstr>Pourquoi les actifs ne suivent-ils pas?</vt:lpstr>
      <vt:lpstr>Pourquoi les actifs ne suivent-ils pas?</vt:lpstr>
      <vt:lpstr>Préparons l’avenir </vt:lpstr>
      <vt:lpstr>Rajustement continu des priorités</vt:lpstr>
      <vt:lpstr>Rajustement des priorités</vt:lpstr>
      <vt:lpstr>Rajustement des priorités Rendement</vt:lpstr>
      <vt:lpstr>Rajustement des priorités Les risques</vt:lpstr>
      <vt:lpstr>Rajustement des priorités Les coûts</vt:lpstr>
      <vt:lpstr>Simplicité ≠ Facilité</vt:lpstr>
      <vt:lpstr>Poser des questions en bon gestionnaire des actifs...</vt:lpstr>
      <vt:lpstr>La gestion des actifs est une activité méthodique </vt:lpstr>
      <vt:lpstr>Réflexion à 360 sur la GA</vt:lpstr>
      <vt:lpstr>Réflexion à 360 sur la GA Renforcer la résilience aux changements climatiques</vt:lpstr>
      <vt:lpstr>Réflexion à 360 sur la GA Équité et inclusion</vt:lpstr>
      <vt:lpstr>Réflexion à 360 sur la GA Viser la réconciliation</vt:lpstr>
      <vt:lpstr>Notre municipalité dépend de la gestion des actifs</vt:lpstr>
      <vt:lpstr>Rôle du Conseil</vt:lpstr>
      <vt:lpstr>Les politiques constituent un excellent point de départ</vt:lpstr>
      <vt:lpstr>Des services durables pour l’avenir</vt:lpstr>
      <vt:lpstr>Le succès de la gestion des actifs, c’est…</vt:lpstr>
      <vt:lpstr>Recette du succès  =</vt:lpstr>
      <vt:lpstr>Mesures à prendre dès aujourd’hui </vt:lpstr>
      <vt:lpstr>Merci!</vt:lpstr>
      <vt:lpstr>Études de cas</vt:lpstr>
      <vt:lpstr>Mise en situation  Niveaux de service adaptés aux contextes</vt:lpstr>
      <vt:lpstr>Mise en situation  Interdépendance des services municipaux</vt:lpstr>
      <vt:lpstr>Mise en situation  Interdépendance des services municipaux</vt:lpstr>
      <vt:lpstr>Mise en situation  Possibilités de réhabilitation  </vt:lpstr>
      <vt:lpstr>Mise en situation  Anticipation de la découverte de sites historiques   Prévoir les sites historiques</vt:lpstr>
      <vt:lpstr>Mise en situation  Quelle a été la leçon apprise?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gestion des actifs : Lancer le dialogue sur les prestations de services durables</dc:title>
  <dc:subject>Diapositives PowerPoint à utiliser afin de créer une présentation pour amorcer le dialogue sur la gestion des actifs</dc:subject>
  <dc:creator>Fédération canadienne des municipalités</dc:creator>
  <cp:keywords>gestion des actifs, investissement, collectivités, détérioration, coûts, changements climatiques, technologie, risque, résilience, équité</cp:keywords>
  <dc:description/>
  <cp:lastModifiedBy>Sarah MacFord</cp:lastModifiedBy>
  <cp:revision>234</cp:revision>
  <cp:lastPrinted>2023-09-18T11:09:25Z</cp:lastPrinted>
  <dcterms:created xsi:type="dcterms:W3CDTF">2023-07-19T15:16:48Z</dcterms:created>
  <dcterms:modified xsi:type="dcterms:W3CDTF">2023-11-23T19:56:21Z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0x0101008F4AAEA534C0004FB02ED2D5AC8CB1D7</vt:lpwstr>
  </property>
  <property fmtid="{D5CDD505-2E9C-101B-9397-08002B2CF9AE}" pid="3" name="MediaServiceImageTags">
    <vt:lpwstr/>
  </property>
</Properties>
</file>