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256" r:id="rId5"/>
    <p:sldId id="258" r:id="rId6"/>
    <p:sldId id="259" r:id="rId7"/>
    <p:sldId id="260" r:id="rId8"/>
    <p:sldId id="257" r:id="rId9"/>
    <p:sldId id="261" r:id="rId10"/>
    <p:sldId id="292" r:id="rId11"/>
    <p:sldId id="307" r:id="rId12"/>
    <p:sldId id="266" r:id="rId13"/>
    <p:sldId id="267" r:id="rId14"/>
    <p:sldId id="268" r:id="rId15"/>
    <p:sldId id="269" r:id="rId16"/>
    <p:sldId id="270" r:id="rId17"/>
    <p:sldId id="271" r:id="rId18"/>
    <p:sldId id="272" r:id="rId19"/>
    <p:sldId id="273" r:id="rId20"/>
    <p:sldId id="274" r:id="rId21"/>
    <p:sldId id="275" r:id="rId22"/>
    <p:sldId id="276" r:id="rId23"/>
    <p:sldId id="308" r:id="rId24"/>
    <p:sldId id="278" r:id="rId25"/>
    <p:sldId id="280" r:id="rId26"/>
    <p:sldId id="281" r:id="rId27"/>
    <p:sldId id="282" r:id="rId28"/>
    <p:sldId id="316" r:id="rId29"/>
    <p:sldId id="310" r:id="rId30"/>
    <p:sldId id="311" r:id="rId31"/>
    <p:sldId id="286" r:id="rId32"/>
    <p:sldId id="287" r:id="rId33"/>
    <p:sldId id="288" r:id="rId34"/>
    <p:sldId id="289" r:id="rId35"/>
    <p:sldId id="290" r:id="rId36"/>
    <p:sldId id="312" r:id="rId37"/>
    <p:sldId id="313" r:id="rId38"/>
    <p:sldId id="314" r:id="rId39"/>
    <p:sldId id="315" r:id="rId40"/>
    <p:sldId id="296" r:id="rId41"/>
    <p:sldId id="297" r:id="rId42"/>
    <p:sldId id="298" r:id="rId43"/>
    <p:sldId id="299" r:id="rId44"/>
    <p:sldId id="300" r:id="rId45"/>
    <p:sldId id="301" r:id="rId46"/>
    <p:sldId id="302" r:id="rId47"/>
    <p:sldId id="303" r:id="rId48"/>
    <p:sldId id="304" r:id="rId49"/>
    <p:sldId id="30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2007AE-A623-9A71-8F45-4047264C4F51}" name="Arshad Akhtar" initials="AA" userId="S::aakhtar@fcm.ca::dbfcf9a4-05f0-455f-86e1-f8e50dacb51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c Landry" initials="ML" lastIdx="1" clrIdx="0">
    <p:extLst>
      <p:ext uri="{19B8F6BF-5375-455C-9EA6-DF929625EA0E}">
        <p15:presenceInfo xmlns:p15="http://schemas.microsoft.com/office/powerpoint/2012/main" userId="85290294d5333586" providerId="Windows Live"/>
      </p:ext>
    </p:extLst>
  </p:cmAuthor>
  <p:cmAuthor id="2" name="Sarah MacFord" initials="SM" lastIdx="12" clrIdx="1">
    <p:extLst>
      <p:ext uri="{19B8F6BF-5375-455C-9EA6-DF929625EA0E}">
        <p15:presenceInfo xmlns:p15="http://schemas.microsoft.com/office/powerpoint/2012/main" userId="S::smackelvie@fcm.ca::83b69a11-74a1-4eb5-887e-8ab71d4836a2" providerId="AD"/>
      </p:ext>
    </p:extLst>
  </p:cmAuthor>
  <p:cmAuthor id="3" name="Zoe Maggio" initials="ZM" lastIdx="10" clrIdx="2">
    <p:extLst>
      <p:ext uri="{19B8F6BF-5375-455C-9EA6-DF929625EA0E}">
        <p15:presenceInfo xmlns:p15="http://schemas.microsoft.com/office/powerpoint/2012/main" userId="S::zmaggio@fcm.ca::a68259d4-e6e2-431b-ac7d-f57b120682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600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57" autoAdjust="0"/>
    <p:restoredTop sz="88415" autoAdjust="0"/>
  </p:normalViewPr>
  <p:slideViewPr>
    <p:cSldViewPr snapToGrid="0">
      <p:cViewPr>
        <p:scale>
          <a:sx n="50" d="100"/>
          <a:sy n="50" d="100"/>
        </p:scale>
        <p:origin x="3228" y="1110"/>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E5951B-E791-C04F-927D-47BB98A6E193}" type="datetimeFigureOut">
              <a:rPr lang="en-US" smtClean="0"/>
              <a:t>11/23/2023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EF198-C802-BC4D-8D4C-0E050E8CEFF5}" type="slidenum">
              <a:rPr lang="en-US" smtClean="0"/>
              <a:t>‹#›</a:t>
            </a:fld>
            <a:endParaRPr lang="en-US"/>
          </a:p>
        </p:txBody>
      </p:sp>
    </p:spTree>
    <p:extLst>
      <p:ext uri="{BB962C8B-B14F-4D97-AF65-F5344CB8AC3E}">
        <p14:creationId xmlns:p14="http://schemas.microsoft.com/office/powerpoint/2010/main" val="1158458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CA" sz="1200" b="1" kern="100">
                <a:effectLst/>
                <a:latin typeface="Calibri" panose="020F0502020204030204" pitchFamily="34" charset="0"/>
                <a:ea typeface="Calibri" panose="020F0502020204030204" pitchFamily="34" charset="0"/>
                <a:cs typeface="Times New Roman" panose="02020603050405020304" pitchFamily="18" charset="0"/>
              </a:rPr>
              <a:t>Note to the Facilitator: </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1200" kern="100">
                <a:effectLst/>
                <a:latin typeface="Calibri" panose="020F0502020204030204" pitchFamily="34" charset="0"/>
                <a:ea typeface="Calibri" panose="020F0502020204030204" pitchFamily="34" charset="0"/>
                <a:cs typeface="Times New Roman" panose="02020603050405020304" pitchFamily="18" charset="0"/>
              </a:rPr>
              <a:t>Welcome! This presentation template – </a:t>
            </a:r>
            <a:r>
              <a:rPr lang="en-CA" sz="1200" b="1" kern="100">
                <a:effectLst/>
                <a:latin typeface="Calibri" panose="020F0502020204030204" pitchFamily="34" charset="0"/>
                <a:ea typeface="Calibri" panose="020F0502020204030204" pitchFamily="34" charset="0"/>
                <a:cs typeface="Times New Roman" panose="02020603050405020304" pitchFamily="18" charset="0"/>
              </a:rPr>
              <a:t>Template 2</a:t>
            </a:r>
            <a:r>
              <a:rPr lang="en-CA" sz="1200" kern="100">
                <a:effectLst/>
                <a:latin typeface="Calibri" panose="020F0502020204030204" pitchFamily="34" charset="0"/>
                <a:ea typeface="Calibri" panose="020F0502020204030204" pitchFamily="34" charset="0"/>
                <a:cs typeface="Times New Roman" panose="02020603050405020304" pitchFamily="18" charset="0"/>
              </a:rPr>
              <a:t> – is part of the </a:t>
            </a:r>
            <a:r>
              <a:rPr lang="en-CA" sz="1200" b="1" kern="100">
                <a:effectLst/>
                <a:latin typeface="Calibri" panose="020F0502020204030204" pitchFamily="34" charset="0"/>
                <a:ea typeface="Calibri" panose="020F0502020204030204" pitchFamily="34" charset="0"/>
                <a:cs typeface="Times New Roman" panose="02020603050405020304" pitchFamily="18" charset="0"/>
              </a:rPr>
              <a:t>“Starting the Conversation about Asset Management” </a:t>
            </a:r>
            <a:r>
              <a:rPr lang="en-CA" sz="1200" kern="100">
                <a:effectLst/>
                <a:latin typeface="Calibri" panose="020F0502020204030204" pitchFamily="34" charset="0"/>
                <a:ea typeface="Calibri" panose="020F0502020204030204" pitchFamily="34" charset="0"/>
                <a:cs typeface="Times New Roman" panose="02020603050405020304" pitchFamily="18" charset="0"/>
              </a:rPr>
              <a:t>toolkit.</a:t>
            </a:r>
          </a:p>
          <a:p>
            <a:pPr marL="0" marR="0">
              <a:spcBef>
                <a:spcPts val="0"/>
              </a:spcBef>
              <a:spcAft>
                <a:spcPts val="0"/>
              </a:spcAft>
            </a:pPr>
            <a:r>
              <a:rPr lang="en-CA" sz="1200" kern="1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Wingdings" panose="05000000000000000000" pitchFamily="2" charset="2"/>
              <a:buChar char="Ø"/>
              <a:tabLst>
                <a:tab pos="457200" algn="l"/>
              </a:tabLst>
            </a:pPr>
            <a:r>
              <a:rPr lang="en-CA" sz="1200" kern="100">
                <a:effectLst/>
                <a:latin typeface="Calibri" panose="020F0502020204030204" pitchFamily="34" charset="0"/>
                <a:ea typeface="Calibri" panose="020F0502020204030204" pitchFamily="34" charset="0"/>
                <a:cs typeface="Times New Roman" panose="02020603050405020304" pitchFamily="18" charset="0"/>
              </a:rPr>
              <a:t>Before starting to build your presentation, refer to the </a:t>
            </a:r>
            <a:r>
              <a:rPr lang="en-CA" sz="1200" b="1" kern="100">
                <a:effectLst/>
                <a:latin typeface="Calibri" panose="020F0502020204030204" pitchFamily="34" charset="0"/>
                <a:ea typeface="Calibri" panose="020F0502020204030204" pitchFamily="34" charset="0"/>
                <a:cs typeface="Times New Roman" panose="02020603050405020304" pitchFamily="18" charset="0"/>
              </a:rPr>
              <a:t>Facilitator’s Guide </a:t>
            </a:r>
            <a:r>
              <a:rPr lang="en-CA" sz="1200" kern="100">
                <a:effectLst/>
                <a:latin typeface="Calibri" panose="020F0502020204030204" pitchFamily="34" charset="0"/>
                <a:ea typeface="Calibri" panose="020F0502020204030204" pitchFamily="34" charset="0"/>
                <a:cs typeface="Times New Roman" panose="02020603050405020304" pitchFamily="18" charset="0"/>
              </a:rPr>
              <a:t>and </a:t>
            </a:r>
            <a:r>
              <a:rPr lang="en-CA" sz="1200" b="1" kern="100">
                <a:effectLst/>
                <a:latin typeface="Calibri" panose="020F0502020204030204" pitchFamily="34" charset="0"/>
                <a:ea typeface="Calibri" panose="020F0502020204030204" pitchFamily="34" charset="0"/>
                <a:cs typeface="Times New Roman" panose="02020603050405020304" pitchFamily="18" charset="0"/>
              </a:rPr>
              <a:t>Facilitator’s Worksheet</a:t>
            </a:r>
            <a:r>
              <a:rPr lang="en-CA" sz="1200" kern="100">
                <a:effectLst/>
                <a:latin typeface="Calibri" panose="020F0502020204030204" pitchFamily="34" charset="0"/>
                <a:ea typeface="Calibri" panose="020F0502020204030204" pitchFamily="34" charset="0"/>
                <a:cs typeface="Times New Roman" panose="02020603050405020304" pitchFamily="18" charset="0"/>
              </a:rPr>
              <a:t> that accompany this template.</a:t>
            </a:r>
          </a:p>
          <a:p>
            <a:pPr marL="270510" marR="0">
              <a:spcBef>
                <a:spcPts val="0"/>
              </a:spcBef>
              <a:spcAft>
                <a:spcPts val="0"/>
              </a:spcAft>
            </a:pPr>
            <a:r>
              <a:rPr lang="en-CA" sz="1200" kern="100">
                <a:effectLst/>
                <a:latin typeface="Calibri" panose="020F0502020204030204" pitchFamily="34" charset="0"/>
                <a:ea typeface="Calibri" panose="020F0502020204030204" pitchFamily="34" charset="0"/>
                <a:cs typeface="Times New Roman" panose="02020603050405020304" pitchFamily="18" charset="0"/>
              </a:rPr>
              <a:t> </a:t>
            </a:r>
          </a:p>
          <a:p>
            <a:pPr marL="270510" marR="0">
              <a:spcBef>
                <a:spcPts val="0"/>
              </a:spcBef>
              <a:spcAft>
                <a:spcPts val="0"/>
              </a:spcAft>
            </a:pPr>
            <a:r>
              <a:rPr lang="en-CA" sz="1200" u="sng" kern="100">
                <a:effectLst/>
                <a:latin typeface="Calibri" panose="020F0502020204030204" pitchFamily="34" charset="0"/>
                <a:ea typeface="Calibri" panose="020F0502020204030204" pitchFamily="34" charset="0"/>
                <a:cs typeface="Times New Roman" panose="02020603050405020304" pitchFamily="18" charset="0"/>
              </a:rPr>
              <a:t>How to use Template 2:</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pPr>
            <a:r>
              <a:rPr lang="en-CA" sz="1200" kern="100">
                <a:effectLst/>
                <a:latin typeface="Calibri" panose="020F0502020204030204" pitchFamily="34" charset="0"/>
                <a:ea typeface="Calibri" panose="020F0502020204030204" pitchFamily="34" charset="0"/>
                <a:cs typeface="Times New Roman" panose="02020603050405020304" pitchFamily="18" charset="0"/>
              </a:rPr>
              <a:t>See </a:t>
            </a:r>
            <a:r>
              <a:rPr lang="en-CA" sz="1200" b="1" kern="100">
                <a:effectLst/>
                <a:latin typeface="Calibri" panose="020F0502020204030204" pitchFamily="34" charset="0"/>
                <a:ea typeface="Calibri" panose="020F0502020204030204" pitchFamily="34" charset="0"/>
                <a:cs typeface="Times New Roman" panose="02020603050405020304" pitchFamily="18" charset="0"/>
              </a:rPr>
              <a:t>Step 4</a:t>
            </a:r>
            <a:r>
              <a:rPr lang="en-CA" sz="1200" kern="100">
                <a:effectLst/>
                <a:latin typeface="Calibri" panose="020F0502020204030204" pitchFamily="34" charset="0"/>
                <a:ea typeface="Calibri" panose="020F0502020204030204" pitchFamily="34" charset="0"/>
                <a:cs typeface="Times New Roman" panose="02020603050405020304" pitchFamily="18" charset="0"/>
              </a:rPr>
              <a:t> in the </a:t>
            </a:r>
            <a:r>
              <a:rPr lang="en-CA" sz="1200" b="1" kern="100">
                <a:effectLst/>
                <a:latin typeface="Calibri" panose="020F0502020204030204" pitchFamily="34" charset="0"/>
                <a:ea typeface="Calibri" panose="020F0502020204030204" pitchFamily="34" charset="0"/>
                <a:cs typeface="Times New Roman" panose="02020603050405020304" pitchFamily="18" charset="0"/>
              </a:rPr>
              <a:t>Guide</a:t>
            </a:r>
            <a:r>
              <a:rPr lang="en-CA" sz="1200" kern="100">
                <a:effectLst/>
                <a:latin typeface="Calibri" panose="020F0502020204030204" pitchFamily="34" charset="0"/>
                <a:ea typeface="Calibri" panose="020F0502020204030204" pitchFamily="34" charset="0"/>
                <a:cs typeface="Times New Roman" panose="02020603050405020304" pitchFamily="18" charset="0"/>
              </a:rPr>
              <a:t> and </a:t>
            </a:r>
            <a:r>
              <a:rPr lang="en-CA" sz="1200" b="1" kern="100">
                <a:effectLst/>
                <a:latin typeface="Calibri" panose="020F0502020204030204" pitchFamily="34" charset="0"/>
                <a:ea typeface="Calibri" panose="020F0502020204030204" pitchFamily="34" charset="0"/>
                <a:cs typeface="Times New Roman" panose="02020603050405020304" pitchFamily="18" charset="0"/>
              </a:rPr>
              <a:t>Worksheet</a:t>
            </a:r>
            <a:r>
              <a:rPr lang="en-CA" sz="1200" kern="100">
                <a:effectLst/>
                <a:latin typeface="Calibri" panose="020F0502020204030204" pitchFamily="34" charset="0"/>
                <a:ea typeface="Calibri" panose="020F0502020204030204" pitchFamily="34" charset="0"/>
                <a:cs typeface="Times New Roman" panose="02020603050405020304" pitchFamily="18" charset="0"/>
              </a:rPr>
              <a:t> for guidance and tips on choosing a template and selecting slides.</a:t>
            </a:r>
          </a:p>
          <a:p>
            <a:pPr marL="270510" marR="0">
              <a:spcBef>
                <a:spcPts val="0"/>
              </a:spcBef>
              <a:spcAft>
                <a:spcPts val="0"/>
              </a:spcAft>
            </a:pPr>
            <a:r>
              <a:rPr lang="en-CA" sz="1200" kern="100">
                <a:effectLst/>
                <a:latin typeface="Calibri" panose="020F0502020204030204" pitchFamily="34" charset="0"/>
                <a:ea typeface="Calibri" panose="020F0502020204030204" pitchFamily="34" charset="0"/>
                <a:cs typeface="Times New Roman" panose="02020603050405020304" pitchFamily="18" charset="0"/>
              </a:rPr>
              <a:t> </a:t>
            </a:r>
          </a:p>
          <a:p>
            <a:pPr marL="270510" marR="0">
              <a:spcBef>
                <a:spcPts val="0"/>
              </a:spcBef>
              <a:spcAft>
                <a:spcPts val="0"/>
              </a:spcAft>
            </a:pPr>
            <a:r>
              <a:rPr lang="en-CA" sz="1200" u="sng" kern="100">
                <a:effectLst/>
                <a:latin typeface="Calibri" panose="020F0502020204030204" pitchFamily="34" charset="0"/>
                <a:ea typeface="Calibri" panose="020F0502020204030204" pitchFamily="34" charset="0"/>
                <a:cs typeface="Times New Roman" panose="02020603050405020304" pitchFamily="18" charset="0"/>
              </a:rPr>
              <a:t>How to use these slides:</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tabLst>
                <a:tab pos="457200" algn="l"/>
              </a:tabLst>
            </a:pPr>
            <a:r>
              <a:rPr lang="en-CA" sz="1200" kern="100">
                <a:effectLst/>
                <a:latin typeface="Calibri" panose="020F0502020204030204" pitchFamily="34" charset="0"/>
                <a:ea typeface="Calibri" panose="020F0502020204030204" pitchFamily="34" charset="0"/>
                <a:cs typeface="Times New Roman" panose="02020603050405020304" pitchFamily="18" charset="0"/>
              </a:rPr>
              <a:t>Select the slides that best suit your presentation goals and key messages.</a:t>
            </a:r>
          </a:p>
          <a:p>
            <a:pPr marL="342900" marR="0" lvl="0" indent="-342900">
              <a:spcBef>
                <a:spcPts val="0"/>
              </a:spcBef>
              <a:spcAft>
                <a:spcPts val="0"/>
              </a:spcAft>
              <a:buFont typeface="Wingdings" panose="05000000000000000000" pitchFamily="2" charset="2"/>
              <a:buChar char="Ø"/>
              <a:tabLst>
                <a:tab pos="457200" algn="l"/>
              </a:tabLst>
            </a:pPr>
            <a:r>
              <a:rPr lang="en-CA" sz="1200" kern="100">
                <a:effectLst/>
                <a:latin typeface="Calibri" panose="020F0502020204030204" pitchFamily="34" charset="0"/>
                <a:ea typeface="Calibri" panose="020F0502020204030204" pitchFamily="34" charset="0"/>
                <a:cs typeface="Times New Roman" panose="02020603050405020304" pitchFamily="18" charset="0"/>
              </a:rPr>
              <a:t>Aside from the ‘title’ and ‘agenda,’ the background colour of the slide indicates the level of detail that it communicates: </a:t>
            </a:r>
          </a:p>
          <a:p>
            <a:pPr marL="742950" marR="0" lvl="1" indent="-285750">
              <a:spcBef>
                <a:spcPts val="0"/>
              </a:spcBef>
              <a:spcAft>
                <a:spcPts val="0"/>
              </a:spcAft>
              <a:buFont typeface="Wingdings" panose="05000000000000000000" pitchFamily="2" charset="2"/>
              <a:buChar char="§"/>
              <a:tabLst>
                <a:tab pos="914400" algn="l"/>
              </a:tabLst>
            </a:pPr>
            <a:r>
              <a:rPr lang="en-CA" sz="1200" kern="100">
                <a:effectLst/>
                <a:latin typeface="Calibri" panose="020F0502020204030204" pitchFamily="34" charset="0"/>
                <a:ea typeface="Calibri" panose="020F0502020204030204" pitchFamily="34" charset="0"/>
                <a:cs typeface="Times New Roman" panose="02020603050405020304" pitchFamily="18" charset="0"/>
              </a:rPr>
              <a:t>dark green background (overall/general topic, introductory, less time required)</a:t>
            </a:r>
          </a:p>
          <a:p>
            <a:pPr marL="742950" marR="0" lvl="1" indent="-285750">
              <a:spcBef>
                <a:spcPts val="0"/>
              </a:spcBef>
              <a:spcAft>
                <a:spcPts val="0"/>
              </a:spcAft>
              <a:buFont typeface="Wingdings" panose="05000000000000000000" pitchFamily="2" charset="2"/>
              <a:buChar char="§"/>
              <a:tabLst>
                <a:tab pos="914400" algn="l"/>
              </a:tabLst>
            </a:pPr>
            <a:r>
              <a:rPr lang="en-CA" sz="1200" kern="100">
                <a:effectLst/>
                <a:latin typeface="Calibri" panose="020F0502020204030204" pitchFamily="34" charset="0"/>
                <a:ea typeface="Calibri" panose="020F0502020204030204" pitchFamily="34" charset="0"/>
                <a:cs typeface="Times New Roman" panose="02020603050405020304" pitchFamily="18" charset="0"/>
              </a:rPr>
              <a:t>white background (more in-depth information on a topic, opportunity for enhanced audience engagement, more time required)</a:t>
            </a:r>
          </a:p>
          <a:p>
            <a:pPr marL="342900" marR="0" lvl="0" indent="-342900">
              <a:spcBef>
                <a:spcPts val="0"/>
              </a:spcBef>
              <a:spcAft>
                <a:spcPts val="0"/>
              </a:spcAft>
              <a:buFont typeface="Wingdings" panose="05000000000000000000" pitchFamily="2" charset="2"/>
              <a:buChar char="Ø"/>
              <a:tabLst>
                <a:tab pos="457200" algn="l"/>
              </a:tabLst>
            </a:pPr>
            <a:r>
              <a:rPr lang="en-CA" sz="1200" kern="100">
                <a:effectLst/>
                <a:latin typeface="Calibri" panose="020F0502020204030204" pitchFamily="34" charset="0"/>
                <a:ea typeface="Calibri" panose="020F0502020204030204" pitchFamily="34" charset="0"/>
                <a:cs typeface="Times New Roman" panose="02020603050405020304" pitchFamily="18" charset="0"/>
              </a:rPr>
              <a:t>Look for these icons that indicate the type of slide: </a:t>
            </a:r>
          </a:p>
          <a:p>
            <a:pPr marL="742950" marR="0" lvl="1" indent="-285750">
              <a:spcBef>
                <a:spcPts val="0"/>
              </a:spcBef>
              <a:spcAft>
                <a:spcPts val="0"/>
              </a:spcAft>
              <a:buFont typeface="Wingdings" panose="05000000000000000000" pitchFamily="2" charset="2"/>
              <a:buChar char="§"/>
              <a:tabLst>
                <a:tab pos="914400" algn="l"/>
              </a:tabLst>
            </a:pPr>
            <a:r>
              <a:rPr lang="en-CA" sz="1800" kern="100">
                <a:effectLst/>
                <a:latin typeface="Calibri" panose="020F0502020204030204" pitchFamily="34" charset="0"/>
                <a:ea typeface="Calibri" panose="020F0502020204030204" pitchFamily="34" charset="0"/>
                <a:cs typeface="Times New Roman" panose="02020603050405020304" pitchFamily="18" charset="0"/>
              </a:rPr>
              <a:t>Key Message [icon of a key]</a:t>
            </a:r>
          </a:p>
          <a:p>
            <a:pPr marL="742950" marR="0" lvl="1" indent="-285750">
              <a:spcBef>
                <a:spcPts val="0"/>
              </a:spcBef>
              <a:spcAft>
                <a:spcPts val="0"/>
              </a:spcAft>
              <a:buFont typeface="Wingdings" panose="05000000000000000000" pitchFamily="2" charset="2"/>
              <a:buChar char="§"/>
              <a:tabLst>
                <a:tab pos="914400" algn="l"/>
              </a:tabLst>
            </a:pPr>
            <a:r>
              <a:rPr lang="en-CA" sz="1800" kern="100">
                <a:effectLst/>
                <a:latin typeface="Calibri" panose="020F0502020204030204" pitchFamily="34" charset="0"/>
                <a:ea typeface="Calibri" panose="020F0502020204030204" pitchFamily="34" charset="0"/>
                <a:cs typeface="Times New Roman" panose="02020603050405020304" pitchFamily="18" charset="0"/>
              </a:rPr>
              <a:t>Inform [icon of a megaphone]</a:t>
            </a:r>
          </a:p>
          <a:p>
            <a:pPr marL="742950" marR="0" lvl="1" indent="-285750">
              <a:spcBef>
                <a:spcPts val="0"/>
              </a:spcBef>
              <a:spcAft>
                <a:spcPts val="0"/>
              </a:spcAft>
              <a:buFont typeface="Wingdings" panose="05000000000000000000" pitchFamily="2" charset="2"/>
              <a:buChar char="§"/>
              <a:tabLst>
                <a:tab pos="914400" algn="l"/>
              </a:tabLst>
            </a:pPr>
            <a:r>
              <a:rPr lang="en-CA" sz="1800" kern="100">
                <a:effectLst/>
                <a:latin typeface="Calibri" panose="020F0502020204030204" pitchFamily="34" charset="0"/>
                <a:ea typeface="Calibri" panose="020F0502020204030204" pitchFamily="34" charset="0"/>
                <a:cs typeface="Times New Roman" panose="02020603050405020304" pitchFamily="18" charset="0"/>
              </a:rPr>
              <a:t>Engagement [icon of two people talking]</a:t>
            </a:r>
          </a:p>
          <a:p>
            <a:pPr marL="742950" marR="0" lvl="1" indent="-285750">
              <a:spcBef>
                <a:spcPts val="0"/>
              </a:spcBef>
              <a:spcAft>
                <a:spcPts val="0"/>
              </a:spcAft>
              <a:buFont typeface="Wingdings" panose="05000000000000000000" pitchFamily="2" charset="2"/>
              <a:buChar char="§"/>
              <a:tabLst>
                <a:tab pos="914400" algn="l"/>
              </a:tabLst>
            </a:pPr>
            <a:r>
              <a:rPr lang="en-CA" sz="1800" kern="100">
                <a:effectLst/>
                <a:latin typeface="Calibri" panose="020F0502020204030204" pitchFamily="34" charset="0"/>
                <a:ea typeface="Calibri" panose="020F0502020204030204" pitchFamily="34" charset="0"/>
                <a:cs typeface="Times New Roman" panose="02020603050405020304" pitchFamily="18" charset="0"/>
              </a:rPr>
              <a:t>Example [icon of a piece of paper and a magnifying glass]</a:t>
            </a:r>
          </a:p>
          <a:p>
            <a:pPr marL="342900" marR="0" lvl="0" indent="-342900">
              <a:spcBef>
                <a:spcPts val="0"/>
              </a:spcBef>
              <a:spcAft>
                <a:spcPts val="0"/>
              </a:spcAft>
              <a:buFont typeface="Wingdings" panose="05000000000000000000" pitchFamily="2" charset="2"/>
              <a:buChar char="Ø"/>
            </a:pPr>
            <a:r>
              <a:rPr lang="en-CA" sz="1200" kern="100">
                <a:effectLst/>
                <a:latin typeface="Calibri" panose="020F0502020204030204" pitchFamily="34" charset="0"/>
                <a:ea typeface="Calibri" panose="020F0502020204030204" pitchFamily="34" charset="0"/>
                <a:cs typeface="Times New Roman" panose="02020603050405020304" pitchFamily="18" charset="0"/>
              </a:rPr>
              <a:t>Customize your slides and notes by adding or removing content and including local context and visual aids.</a:t>
            </a:r>
          </a:p>
          <a:p>
            <a:pPr marL="342900" marR="0" lvl="0" indent="-342900">
              <a:spcBef>
                <a:spcPts val="0"/>
              </a:spcBef>
              <a:spcAft>
                <a:spcPts val="0"/>
              </a:spcAft>
              <a:buFont typeface="Wingdings" panose="05000000000000000000" pitchFamily="2" charset="2"/>
              <a:buChar char="Ø"/>
              <a:tabLst>
                <a:tab pos="457200" algn="l"/>
              </a:tabLst>
            </a:pPr>
            <a:r>
              <a:rPr lang="en-CA" sz="1200" kern="100">
                <a:effectLst/>
                <a:latin typeface="Calibri" panose="020F0502020204030204" pitchFamily="34" charset="0"/>
                <a:ea typeface="Calibri" panose="020F0502020204030204" pitchFamily="34" charset="0"/>
                <a:cs typeface="Times New Roman" panose="02020603050405020304" pitchFamily="18" charset="0"/>
              </a:rPr>
              <a:t>“Case Study” slides are located at the end of the template (slides 41–46)</a:t>
            </a:r>
          </a:p>
          <a:p>
            <a:pPr marL="270510" marR="0">
              <a:spcBef>
                <a:spcPts val="0"/>
              </a:spcBef>
              <a:spcAft>
                <a:spcPts val="0"/>
              </a:spcAft>
            </a:pPr>
            <a:r>
              <a:rPr lang="en-CA" sz="1200" kern="100">
                <a:effectLst/>
                <a:latin typeface="Calibri" panose="020F0502020204030204" pitchFamily="34" charset="0"/>
                <a:ea typeface="Calibri" panose="020F0502020204030204" pitchFamily="34" charset="0"/>
                <a:cs typeface="Times New Roman" panose="02020603050405020304" pitchFamily="18" charset="0"/>
              </a:rPr>
              <a:t> </a:t>
            </a:r>
          </a:p>
          <a:p>
            <a:pPr marL="270510" marR="0">
              <a:spcBef>
                <a:spcPts val="0"/>
              </a:spcBef>
              <a:spcAft>
                <a:spcPts val="0"/>
              </a:spcAft>
            </a:pPr>
            <a:r>
              <a:rPr lang="en-CA" sz="1200" u="sng" kern="100">
                <a:effectLst/>
                <a:latin typeface="Calibri" panose="020F0502020204030204" pitchFamily="34" charset="0"/>
                <a:ea typeface="Calibri" panose="020F0502020204030204" pitchFamily="34" charset="0"/>
                <a:cs typeface="Times New Roman" panose="02020603050405020304" pitchFamily="18" charset="0"/>
              </a:rPr>
              <a:t>How to use these notes:</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tabLst>
                <a:tab pos="457200" algn="l"/>
              </a:tabLst>
            </a:pPr>
            <a:r>
              <a:rPr lang="en-CA" sz="1200" kern="100">
                <a:effectLst/>
                <a:latin typeface="Calibri" panose="020F0502020204030204" pitchFamily="34" charset="0"/>
                <a:ea typeface="Calibri" panose="020F0502020204030204" pitchFamily="34" charset="0"/>
                <a:cs typeface="Times New Roman" panose="02020603050405020304" pitchFamily="18" charset="0"/>
              </a:rPr>
              <a:t>Each slide contains the following information (where applicable):</a:t>
            </a:r>
          </a:p>
          <a:p>
            <a:pPr marL="342900" marR="0" lvl="0" indent="-342900">
              <a:spcBef>
                <a:spcPts val="0"/>
              </a:spcBef>
              <a:spcAft>
                <a:spcPts val="0"/>
              </a:spcAft>
              <a:buFont typeface="Wingdings" panose="05000000000000000000" pitchFamily="2" charset="2"/>
              <a:buChar char=""/>
            </a:pPr>
            <a:r>
              <a:rPr lang="en-CA" sz="1200" kern="100">
                <a:effectLst/>
                <a:latin typeface="Calibri" panose="020F0502020204030204" pitchFamily="34" charset="0"/>
                <a:ea typeface="Calibri" panose="020F0502020204030204" pitchFamily="34" charset="0"/>
                <a:cs typeface="Times New Roman" panose="02020603050405020304" pitchFamily="18" charset="0"/>
              </a:rPr>
              <a:t>Estimated time – indicates approximate time required to present slide content. </a:t>
            </a:r>
          </a:p>
          <a:p>
            <a:pPr marL="342900" marR="0" lvl="0" indent="-342900">
              <a:spcBef>
                <a:spcPts val="0"/>
              </a:spcBef>
              <a:spcAft>
                <a:spcPts val="0"/>
              </a:spcAft>
              <a:buFont typeface="Wingdings" panose="05000000000000000000" pitchFamily="2" charset="2"/>
              <a:buChar char=""/>
            </a:pPr>
            <a:r>
              <a:rPr lang="en-CA" sz="1200" kern="100">
                <a:effectLst/>
                <a:latin typeface="Calibri" panose="020F0502020204030204" pitchFamily="34" charset="0"/>
                <a:ea typeface="Calibri" panose="020F0502020204030204" pitchFamily="34" charset="0"/>
                <a:cs typeface="Times New Roman" panose="02020603050405020304" pitchFamily="18" charset="0"/>
              </a:rPr>
              <a:t>Facilitation Tip(s) – describes the slide and offers ideas on how to engage the audience.</a:t>
            </a:r>
          </a:p>
          <a:p>
            <a:pPr marL="342900" marR="0" lvl="0" indent="-342900">
              <a:spcBef>
                <a:spcPts val="0"/>
              </a:spcBef>
              <a:spcAft>
                <a:spcPts val="0"/>
              </a:spcAft>
              <a:buFont typeface="Wingdings" panose="05000000000000000000" pitchFamily="2" charset="2"/>
              <a:buChar char=""/>
            </a:pPr>
            <a:r>
              <a:rPr lang="en-CA" sz="1200" kern="100">
                <a:effectLst/>
                <a:latin typeface="Calibri" panose="020F0502020204030204" pitchFamily="34" charset="0"/>
                <a:ea typeface="Calibri" panose="020F0502020204030204" pitchFamily="34" charset="0"/>
                <a:cs typeface="Times New Roman" panose="02020603050405020304" pitchFamily="18" charset="0"/>
              </a:rPr>
              <a:t>Customization Opportunity – offers additional suggestions on content to add or other changes to make.</a:t>
            </a:r>
          </a:p>
          <a:p>
            <a:pPr marL="342900" marR="0" lvl="0" indent="-342900">
              <a:spcBef>
                <a:spcPts val="0"/>
              </a:spcBef>
              <a:spcAft>
                <a:spcPts val="0"/>
              </a:spcAft>
              <a:buFont typeface="Wingdings" panose="05000000000000000000" pitchFamily="2" charset="2"/>
              <a:buChar char=""/>
            </a:pPr>
            <a:r>
              <a:rPr lang="en-CA" sz="1200" kern="100">
                <a:effectLst/>
                <a:latin typeface="Calibri" panose="020F0502020204030204" pitchFamily="34" charset="0"/>
                <a:ea typeface="Calibri" panose="020F0502020204030204" pitchFamily="34" charset="0"/>
                <a:cs typeface="Times New Roman" panose="02020603050405020304" pitchFamily="18" charset="0"/>
              </a:rPr>
              <a:t>Speaking Notes – outline verbal points to be delivered to the audience. These notes can be added or adapted for customized slide content.</a:t>
            </a:r>
          </a:p>
          <a:p>
            <a:pPr marL="742950" marR="0" lvl="1" indent="-285750">
              <a:spcBef>
                <a:spcPts val="0"/>
              </a:spcBef>
              <a:spcAft>
                <a:spcPts val="0"/>
              </a:spcAft>
              <a:buFont typeface="Courier New" panose="02070309020205020404" pitchFamily="49" charset="0"/>
              <a:buChar char="o"/>
              <a:tabLst>
                <a:tab pos="914400" algn="l"/>
                <a:tab pos="1143000" algn="l"/>
              </a:tabLst>
            </a:pPr>
            <a:r>
              <a:rPr lang="en-CA" sz="1200" kern="100">
                <a:effectLst/>
                <a:latin typeface="Calibri" panose="020F0502020204030204" pitchFamily="34" charset="0"/>
                <a:ea typeface="Calibri" panose="020F0502020204030204" pitchFamily="34" charset="0"/>
                <a:cs typeface="Times New Roman" panose="02020603050405020304" pitchFamily="18" charset="0"/>
              </a:rPr>
              <a:t>Engagement/Reflection Question(s): questions or prompts to engage your audience (either for individual reflection or large/small group discussion)</a:t>
            </a:r>
          </a:p>
          <a:p>
            <a:pPr marL="742950" marR="0" lvl="1" indent="-285750">
              <a:spcBef>
                <a:spcPts val="0"/>
              </a:spcBef>
              <a:spcAft>
                <a:spcPts val="0"/>
              </a:spcAft>
              <a:buFont typeface="Courier New" panose="02070309020205020404" pitchFamily="49" charset="0"/>
              <a:buChar char="o"/>
              <a:tabLst>
                <a:tab pos="914400" algn="l"/>
                <a:tab pos="1143000" algn="l"/>
              </a:tabLst>
            </a:pPr>
            <a:r>
              <a:rPr lang="en-CA" sz="1200" kern="100">
                <a:effectLst/>
                <a:latin typeface="Calibri" panose="020F0502020204030204" pitchFamily="34" charset="0"/>
                <a:ea typeface="Calibri" panose="020F0502020204030204" pitchFamily="34" charset="0"/>
                <a:cs typeface="Times New Roman" panose="02020603050405020304" pitchFamily="18" charset="0"/>
              </a:rPr>
              <a:t>Illustrative examples: possible responses to help “unpack” the topics raised by the slide and answer audience questions.</a:t>
            </a:r>
          </a:p>
          <a:p>
            <a:pPr marL="342900" marR="0" lvl="0" indent="-342900">
              <a:spcBef>
                <a:spcPts val="0"/>
              </a:spcBef>
              <a:spcAft>
                <a:spcPts val="0"/>
              </a:spcAft>
              <a:buFont typeface="Wingdings" panose="05000000000000000000" pitchFamily="2" charset="2"/>
              <a:buChar char=""/>
            </a:pPr>
            <a:r>
              <a:rPr lang="en-CA" sz="1200" kern="100">
                <a:effectLst/>
                <a:latin typeface="Calibri" panose="020F0502020204030204" pitchFamily="34" charset="0"/>
                <a:ea typeface="Calibri" panose="020F0502020204030204" pitchFamily="34" charset="0"/>
                <a:cs typeface="Times New Roman" panose="02020603050405020304" pitchFamily="18" charset="0"/>
              </a:rPr>
              <a:t>Additional Notes – provide insights to consider, background information and/or resources where you can learn more to prepare for your presentation</a:t>
            </a:r>
          </a:p>
          <a:p>
            <a:pPr marL="0" marR="0">
              <a:spcBef>
                <a:spcPts val="0"/>
              </a:spcBef>
              <a:spcAft>
                <a:spcPts val="0"/>
              </a:spcAft>
            </a:pPr>
            <a:r>
              <a:rPr lang="en-CA" sz="1200" kern="10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r>
              <a:rPr lang="en-CA" sz="1200" kern="10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r>
              <a:rPr lang="en-CA" sz="12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CA" sz="1200" kern="100">
                <a:effectLst/>
                <a:latin typeface="Calibri" panose="020F0502020204030204" pitchFamily="34" charset="0"/>
                <a:ea typeface="Calibri" panose="020F0502020204030204" pitchFamily="34" charset="0"/>
                <a:cs typeface="Times New Roman" panose="02020603050405020304" pitchFamily="18" charset="0"/>
              </a:rPr>
              <a:t> 30 seconds</a:t>
            </a:r>
          </a:p>
          <a:p>
            <a:pPr marL="0" marR="0">
              <a:spcBef>
                <a:spcPts val="0"/>
              </a:spcBef>
              <a:spcAft>
                <a:spcPts val="0"/>
              </a:spcAft>
            </a:pPr>
            <a:r>
              <a:rPr lang="en-CA" sz="12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CA" sz="1200" kern="100">
                <a:effectLst/>
                <a:latin typeface="Calibri" panose="020F0502020204030204" pitchFamily="34" charset="0"/>
                <a:ea typeface="Calibri" panose="020F0502020204030204" pitchFamily="34" charset="0"/>
                <a:cs typeface="Times New Roman" panose="02020603050405020304" pitchFamily="18" charset="0"/>
              </a:rPr>
              <a:t> This title slide covers the overall goal and topics included in this presentation on asset management.</a:t>
            </a:r>
          </a:p>
          <a:p>
            <a:pPr marL="0" marR="0">
              <a:spcBef>
                <a:spcPts val="0"/>
              </a:spcBef>
              <a:spcAft>
                <a:spcPts val="0"/>
              </a:spcAft>
            </a:pPr>
            <a:r>
              <a:rPr lang="en-CA" sz="1200" b="1" kern="100">
                <a:effectLst/>
                <a:latin typeface="Calibri" panose="020F0502020204030204" pitchFamily="34" charset="0"/>
                <a:ea typeface="Calibri" panose="020F0502020204030204" pitchFamily="34" charset="0"/>
                <a:cs typeface="Times New Roman" panose="02020603050405020304" pitchFamily="18" charset="0"/>
              </a:rPr>
              <a:t>Customization Opportunity: </a:t>
            </a:r>
            <a:r>
              <a:rPr lang="en-CA" sz="1200" kern="100">
                <a:effectLst/>
                <a:latin typeface="Calibri" panose="020F0502020204030204" pitchFamily="34" charset="0"/>
                <a:ea typeface="Calibri" panose="020F0502020204030204" pitchFamily="34" charset="0"/>
                <a:cs typeface="Times New Roman" panose="02020603050405020304" pitchFamily="18" charset="0"/>
              </a:rPr>
              <a:t>Use or modify this title slide – or craft your own to capture your audience’s attention! It should convey your presentation goals and speak to your community’s asset management needs. (See Step 3 in the Guide and Worksheet for more on this.)</a:t>
            </a:r>
          </a:p>
          <a:p>
            <a:pPr marL="0" marR="0">
              <a:spcBef>
                <a:spcPts val="0"/>
              </a:spcBef>
              <a:spcAft>
                <a:spcPts val="0"/>
              </a:spcAft>
            </a:pPr>
            <a:r>
              <a:rPr lang="en-CA" sz="12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CA" sz="1200" kern="10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r>
              <a:rPr lang="en-CA" sz="1200" kern="100">
                <a:effectLst/>
                <a:latin typeface="Calibri" panose="020F0502020204030204" pitchFamily="34" charset="0"/>
                <a:ea typeface="Calibri" panose="020F0502020204030204" pitchFamily="34" charset="0"/>
                <a:cs typeface="Times New Roman" panose="02020603050405020304" pitchFamily="18" charset="0"/>
              </a:rPr>
              <a:t>Welcome, I am [your name &amp; title]. Today I will be introducing you to asset management and how it makes our municipality more sustainable.</a:t>
            </a:r>
          </a:p>
          <a:p>
            <a:pPr marL="0" marR="0">
              <a:spcBef>
                <a:spcPts val="0"/>
              </a:spcBef>
              <a:spcAft>
                <a:spcPts val="0"/>
              </a:spcAft>
            </a:pPr>
            <a:r>
              <a:rPr lang="en-CA" sz="1200" kern="100">
                <a:effectLst/>
                <a:latin typeface="Calibri" panose="020F0502020204030204" pitchFamily="34" charset="0"/>
                <a:ea typeface="Calibri" panose="020F0502020204030204" pitchFamily="34" charset="0"/>
                <a:cs typeface="Times New Roman" panose="02020603050405020304" pitchFamily="18" charset="0"/>
              </a:rPr>
              <a:t>We will discuss strategies and tools that will ensure sustainable growth, inclusivity, and adaptability for our community's changing needs.</a:t>
            </a:r>
          </a:p>
        </p:txBody>
      </p:sp>
      <p:sp>
        <p:nvSpPr>
          <p:cNvPr id="4" name="Slide Number Placeholder 3"/>
          <p:cNvSpPr>
            <a:spLocks noGrp="1"/>
          </p:cNvSpPr>
          <p:nvPr>
            <p:ph type="sldNum" sz="quarter" idx="5"/>
          </p:nvPr>
        </p:nvSpPr>
        <p:spPr/>
        <p:txBody>
          <a:bodyPr/>
          <a:lstStyle/>
          <a:p>
            <a:fld id="{09BEF198-C802-BC4D-8D4C-0E050E8CEFF5}" type="slidenum">
              <a:rPr lang="en-US" smtClean="0"/>
              <a:t>1</a:t>
            </a:fld>
            <a:endParaRPr lang="en-US"/>
          </a:p>
        </p:txBody>
      </p:sp>
    </p:spTree>
    <p:extLst>
      <p:ext uri="{BB962C8B-B14F-4D97-AF65-F5344CB8AC3E}">
        <p14:creationId xmlns:p14="http://schemas.microsoft.com/office/powerpoint/2010/main" val="1785333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Inform and Engagement Slide. This slide provides better engagement but takes more time to present than Slide 9. Consider using the Slides 11, 12 and 13, if you are presenting virtually.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Asset management enables sustainable communities and is embedded throughout our community planning, implementation, and adaptation processes, while considering environmental, social, and cultural factors.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identifying essential services and engaging with diverse stakeholders, we create a more holistic vision for our community. As we launch programs and invest in assets, we must leverage partnerships and monitor progress so we efficiently allocate resources and execute projects. Sustainable planning requires adapting to changing community demographics and maintaining assets proactively, with an emphasis on addressing the needs of all community members.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diagram illustrates a more holistic approach to sustainable service delivery: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Determining Community Needs -&gt; Setting Service Levels, considering climate, equity, and reconciliation.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Assessing the Community Plan -&gt; Assessing if we are achieving Service Levels, while accounting for diverse community perspectives.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Implementing the Community Plan -&gt; Strategizing how to maintain Service Levels given anticipated changes, ensuring long-term resilience and inclusivity.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Engage/Reflect Questions</a:t>
            </a:r>
            <a:r>
              <a:rPr lang="en-US" sz="1800" i="1" u="sng" kern="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can we ensure that our community planning process is inclusive and addresses the needs of all community members, including those who may face barriers and/be disproportionately impacted by climate change?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are some examples of successful community planning initiatives that have resulted in big changes in how services were delivered in our community? Did this result in more or less infrastructure, or perhaps more efficient use of existing assets?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Additional Notes: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more information on incorporating sustainable practices in asset management planning: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“Building Sustainable and Resilient Communities with Asset Management: An Introduction for Municipal Leaders,” FCM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https://fcm.ca/en/resources/mamp/guide-building-sustainable-communities-asset-management </a:t>
            </a:r>
          </a:p>
        </p:txBody>
      </p:sp>
      <p:sp>
        <p:nvSpPr>
          <p:cNvPr id="4" name="Slide Number Placeholder 3"/>
          <p:cNvSpPr>
            <a:spLocks noGrp="1"/>
          </p:cNvSpPr>
          <p:nvPr>
            <p:ph type="sldNum" sz="quarter" idx="5"/>
          </p:nvPr>
        </p:nvSpPr>
        <p:spPr/>
        <p:txBody>
          <a:bodyPr/>
          <a:lstStyle/>
          <a:p>
            <a:fld id="{09BEF198-C802-BC4D-8D4C-0E050E8CEFF5}" type="slidenum">
              <a:rPr lang="en-US" smtClean="0"/>
              <a:t>10</a:t>
            </a:fld>
            <a:endParaRPr lang="en-US"/>
          </a:p>
        </p:txBody>
      </p:sp>
    </p:spTree>
    <p:extLst>
      <p:ext uri="{BB962C8B-B14F-4D97-AF65-F5344CB8AC3E}">
        <p14:creationId xmlns:p14="http://schemas.microsoft.com/office/powerpoint/2010/main" val="2842166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a:effectLst/>
                <a:latin typeface="Calibri" panose="020F0502020204030204" pitchFamily="34" charset="0"/>
                <a:ea typeface="Calibri" panose="020F0502020204030204" pitchFamily="34" charset="0"/>
                <a:cs typeface="Times New Roman" panose="02020603050405020304" pitchFamily="18" charset="0"/>
              </a:rPr>
              <a:t> Engagement Slide. Consider whether this level of detail is suitable for your council at this time.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Community planning is crucial to creating thriving communities.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Identifying essential services and engaging with diverse stakeholders ensures a more comprehensive understanding of community needs. Balancing long-term and short-term goals is key to achieving sustainable growth and development while addressing immediate concerns, as well as fostering inclusivity and resilience.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a:effectLst/>
                <a:latin typeface="Calibri" panose="020F0502020204030204" pitchFamily="34" charset="0"/>
                <a:ea typeface="Calibri" panose="020F0502020204030204" pitchFamily="34" charset="0"/>
                <a:cs typeface="Times New Roman" panose="02020603050405020304" pitchFamily="18" charset="0"/>
              </a:rPr>
              <a:t>Engage/Reflect Question:</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Can you share an example from our community where balanced long-term and short-term goals led to positive outcomes for various community members? Were there any environmental, social, and cultural considerations?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11</a:t>
            </a:fld>
            <a:endParaRPr lang="en-US"/>
          </a:p>
        </p:txBody>
      </p:sp>
    </p:spTree>
    <p:extLst>
      <p:ext uri="{BB962C8B-B14F-4D97-AF65-F5344CB8AC3E}">
        <p14:creationId xmlns:p14="http://schemas.microsoft.com/office/powerpoint/2010/main" val="3131162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Engagement Slide. Consider whether this level of detail is suitable for your council at this time.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Community planning involves prioritizing projects, leveraging partnerships, and monitoring progress.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Evaluating and prioritizing initiatives based on community needs, resources, and potential impact ensures effective resource allocation.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Collaboration with various partners maximizes resources and expertise, while effective project management and tracking systems ensure successful execution and accountability.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12</a:t>
            </a:fld>
            <a:endParaRPr lang="en-US"/>
          </a:p>
        </p:txBody>
      </p:sp>
    </p:spTree>
    <p:extLst>
      <p:ext uri="{BB962C8B-B14F-4D97-AF65-F5344CB8AC3E}">
        <p14:creationId xmlns:p14="http://schemas.microsoft.com/office/powerpoint/2010/main" val="215404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a:effectLst/>
                <a:latin typeface="Calibri" panose="020F0502020204030204" pitchFamily="34" charset="0"/>
                <a:ea typeface="Calibri" panose="020F0502020204030204" pitchFamily="34" charset="0"/>
                <a:cs typeface="Times New Roman" panose="02020603050405020304" pitchFamily="18" charset="0"/>
              </a:rPr>
              <a:t> Engagement Slide. Consider whether this level of detail is suitable for your council at this time.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For us to sustain the plan, we’ll need to adapt to community growth or decline, proactively manage and maintain our assets, and consistently engage the community. Assessing and adjusting service levels to accommodate fluctuating community demographics ensures evolving needs are met. Implementing proactive maintenance strategies preserves and extends asset life, while encouraging active community participation in decision-making processes will ensure our efforts align with community priorities.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Optional Speaking notes for municipalities experiencing population decline: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Exploring innovative solutions, such as public-private partnerships, shared service agreements, or repurposing underutilized assets, can help maintain service levels while managing costs. Additionally, focusing on economic development initiatives to attract new businesses and residents can contribute to long-term sustainability.</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13</a:t>
            </a:fld>
            <a:endParaRPr lang="en-US"/>
          </a:p>
        </p:txBody>
      </p:sp>
    </p:spTree>
    <p:extLst>
      <p:ext uri="{BB962C8B-B14F-4D97-AF65-F5344CB8AC3E}">
        <p14:creationId xmlns:p14="http://schemas.microsoft.com/office/powerpoint/2010/main" val="11549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a:effectLst/>
                <a:latin typeface="Calibri" panose="020F0502020204030204" pitchFamily="34" charset="0"/>
                <a:ea typeface="Calibri" panose="020F0502020204030204" pitchFamily="34" charset="0"/>
                <a:cs typeface="Times New Roman" panose="02020603050405020304" pitchFamily="18" charset="0"/>
              </a:rPr>
              <a:t> Engagement Slide. This slide provides council more tangible perspectives on how asset management thinking and our approach to “managing assets” are changing.</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We already manage assets, so how is asset management different?</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Traditionally, managing assets focused on the operational aspects of maintaining, repairing, and replacing assets. Asset management is a strategic and systematic approach to optimize investment, minimize risks, and deliver the desired service levels. Asset management involves integrating financial, environmental, social, and technical aspects to make informed decisions that maximize asset value.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a:effectLst/>
                <a:latin typeface="Calibri" panose="020F0502020204030204" pitchFamily="34" charset="0"/>
                <a:ea typeface="Calibri" panose="020F0502020204030204" pitchFamily="34" charset="0"/>
                <a:cs typeface="Times New Roman" panose="02020603050405020304" pitchFamily="18" charset="0"/>
              </a:rPr>
              <a:t>Engagement/Reflection Questions: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How can we incorporate equity considerations into our asset management strategies to benefit all community members?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Can you share examples of a time when adopting an asset management approach has led to improved service delivery and resource allocation?</a:t>
            </a:r>
            <a:endParaRPr lang="en-US">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14</a:t>
            </a:fld>
            <a:endParaRPr lang="en-US"/>
          </a:p>
        </p:txBody>
      </p:sp>
    </p:spTree>
    <p:extLst>
      <p:ext uri="{BB962C8B-B14F-4D97-AF65-F5344CB8AC3E}">
        <p14:creationId xmlns:p14="http://schemas.microsoft.com/office/powerpoint/2010/main" val="3499739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Engagement Slide. This slide provides council with a forward-looking perspective to build support for asset management. Consider whether any of your thoughts from Step 1 of the Facilitator’s Workbook could inform this discussion.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Historically, infrastructure design focused on purpose-built, single-use assets. Today's paradigm emphasizes multi-use, adaptive, and forward-looking infrastructure that can respond to changing community needs, environmental challenges, and technological advancements. This shift promotes flexibility, resilience, and efficient use of resources.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Engagement/Reflection Questions: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can we design infrastructure that is adaptable and serves diverse population needs, now and in the future?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What are some innovative examples of multi-use or adaptive infrastructure projects that have successfully addressed diverse community needs?</a:t>
            </a:r>
            <a:endParaRPr lang="en-US" dirty="0">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15</a:t>
            </a:fld>
            <a:endParaRPr lang="en-US"/>
          </a:p>
        </p:txBody>
      </p:sp>
    </p:spTree>
    <p:extLst>
      <p:ext uri="{BB962C8B-B14F-4D97-AF65-F5344CB8AC3E}">
        <p14:creationId xmlns:p14="http://schemas.microsoft.com/office/powerpoint/2010/main" val="217394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a:effectLst/>
                <a:latin typeface="Calibri" panose="020F0502020204030204" pitchFamily="34" charset="0"/>
                <a:ea typeface="Calibri" panose="020F0502020204030204" pitchFamily="34" charset="0"/>
                <a:cs typeface="Times New Roman" panose="02020603050405020304" pitchFamily="18" charset="0"/>
              </a:rPr>
              <a:t> Inform Slide.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An unexpected event, such as a sinkhole or infrastructure failure, can have a significant impact on communities. By incorporating proactive asset management strategies, we can mitigate risks and minimize service disruptions. This involves regular inspections, data-driven decision making, and effective resource allocation to address potential issues before they escalate.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a:effectLst/>
                <a:latin typeface="Calibri" panose="020F0502020204030204" pitchFamily="34" charset="0"/>
                <a:ea typeface="Calibri" panose="020F0502020204030204" pitchFamily="34" charset="0"/>
                <a:cs typeface="Times New Roman" panose="02020603050405020304" pitchFamily="18" charset="0"/>
              </a:rPr>
              <a:t>Engagement/Reflection Questions: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How can we ensure that our asset management practices prioritize the needs of vulnerable populations who may be disproportionately affected by service disruptions?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Can you provide examples of municipalities that have successfully avoided surprises through robust asset management practices?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Most municipal infrastructure in Canada is over 20 years old, which means that many assets may be nearing the end of their useful lives. Even assets with much longer service lives, such as water and sewer systems, may start to require more frequent inspection and renewal.</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Ultimately, it’s important to be proactive to avoid surprises when it comes to asset management. This means taking a comprehensive and strategic approach that considers the unique characteristics and needs of each asset, as well as the potential risks and opportunities posed by aging infrastructure.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By taking a proactive approach, and by leveraging the latest technology and asset management strategies, we can help ensure that our municipality’s infrastructure remains safe, reliable, and sustainable for years to come.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16</a:t>
            </a:fld>
            <a:endParaRPr lang="en-US"/>
          </a:p>
        </p:txBody>
      </p:sp>
    </p:spTree>
    <p:extLst>
      <p:ext uri="{BB962C8B-B14F-4D97-AF65-F5344CB8AC3E}">
        <p14:creationId xmlns:p14="http://schemas.microsoft.com/office/powerpoint/2010/main" val="456676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a:effectLst/>
                <a:latin typeface="Calibri" panose="020F0502020204030204" pitchFamily="34" charset="0"/>
                <a:ea typeface="Calibri" panose="020F0502020204030204" pitchFamily="34" charset="0"/>
                <a:cs typeface="Times New Roman" panose="02020603050405020304" pitchFamily="18" charset="0"/>
              </a:rPr>
              <a:t> Inform Slide. This slide provides a high-level overview of the reasons assets fail and/or need to be replaced.</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Assets may fail due to deterioration, evolving community needs, or advancing capabilities and technology. Deterioration is a natural process resulting from aging, wear, and environmental factors. As communities grow and change, their needs and expectations shift, potentially rendering existing assets obsolete. Technological advancements can also make assets outdated, less efficient, or incompatible with modern systems.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a:effectLst/>
                <a:latin typeface="Calibri" panose="020F0502020204030204" pitchFamily="34" charset="0"/>
                <a:ea typeface="Calibri" panose="020F0502020204030204" pitchFamily="34" charset="0"/>
                <a:cs typeface="Times New Roman" panose="02020603050405020304" pitchFamily="18" charset="0"/>
              </a:rPr>
              <a:t>Engagement/Reflection Question</a:t>
            </a:r>
            <a:r>
              <a:rPr lang="en-US" sz="1800" i="1" u="sng" kern="100">
                <a:effectLst/>
                <a:latin typeface="Calibri" panose="020F0502020204030204" pitchFamily="34" charset="0"/>
                <a:ea typeface="Calibri" panose="020F0502020204030204" pitchFamily="34" charset="0"/>
                <a:cs typeface="Times New Roman" panose="02020603050405020304" pitchFamily="18" charset="0"/>
              </a:rPr>
              <a:t>:</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Can you share examples of assets that have failed due to these factors and how municipalities addressed them?</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Physical deterioration is often the most visible sign of asset failure, but it is not the sole contributor. In fact, there are quite a few triggers.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As we know, wear and tear directly leads to physical deterioration that will eventually result in failure.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Secondly, and most critically, changes in climate and community needs may render certain assets insufficient, less relevant, or unnecessary, leading to their removal or redesign.</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Finally, advancing technology can make existing assets obsolete and, in some cases, impossible to service or maintain. This is quite common, for example, with IT equipment.</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Capturing the importance of services that are reliable, accessible and affordable for all the community segments that rely on them in clear level of service statements is a challenging and critical asset management step.</a:t>
            </a:r>
            <a:endParaRPr lang="en-US">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17</a:t>
            </a:fld>
            <a:endParaRPr lang="en-US"/>
          </a:p>
        </p:txBody>
      </p:sp>
    </p:spTree>
    <p:extLst>
      <p:ext uri="{BB962C8B-B14F-4D97-AF65-F5344CB8AC3E}">
        <p14:creationId xmlns:p14="http://schemas.microsoft.com/office/powerpoint/2010/main" val="1941330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a:effectLst/>
                <a:latin typeface="Calibri" panose="020F0502020204030204" pitchFamily="34" charset="0"/>
                <a:ea typeface="Calibri" panose="020F0502020204030204" pitchFamily="34" charset="0"/>
                <a:cs typeface="Times New Roman" panose="02020603050405020304" pitchFamily="18" charset="0"/>
              </a:rPr>
              <a:t> Engagement Slide. This slide provides more text than Slide 17 </a:t>
            </a:r>
            <a:r>
              <a:rPr lang="en-CA" sz="1800" kern="10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a:effectLst/>
                <a:latin typeface="Calibri" panose="020F0502020204030204" pitchFamily="34" charset="0"/>
                <a:ea typeface="Calibri" panose="020F0502020204030204" pitchFamily="34" charset="0"/>
                <a:cs typeface="Times New Roman" panose="02020603050405020304" pitchFamily="18" charset="0"/>
              </a:rPr>
              <a:t>and may be more suitable for a virtual presentation where text is often more helpful.</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Physical deterioration is often the most visible sign of asset failure, but it is not the sole contributor. In fact, there are quite a few triggers.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As our economy changes, the cost of maintaining a particular asset can increase disproportionately if there are changes in regulations or consumable costs. For example, accounting for carbon emissions increases the calculated cost of fossil fuel–powered vehicles.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As we know, wear and tear directly leads to physical deterioration that will eventually result in failure.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Third, advancing technology can make existing assets obsolete and in some cases, make them impossible to service or maintain. This is quite common, for example, with IT equipment.</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Finally, and most critically, changes in climate and community needs and priorities may render certain assets insufficient, less relevant, or unnecessary, leading to their removal or redesign.</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Capturing the importance of services that are reliable, accessible and affordable to all the community segments that rely on them in clear level of service statements is a challenging and critical asset management step.</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09BEF198-C802-BC4D-8D4C-0E050E8CEFF5}" type="slidenum">
              <a:rPr lang="en-US" smtClean="0"/>
              <a:t>18</a:t>
            </a:fld>
            <a:endParaRPr lang="en-US"/>
          </a:p>
        </p:txBody>
      </p:sp>
    </p:spTree>
    <p:extLst>
      <p:ext uri="{BB962C8B-B14F-4D97-AF65-F5344CB8AC3E}">
        <p14:creationId xmlns:p14="http://schemas.microsoft.com/office/powerpoint/2010/main" val="2472392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a:effectLst/>
                <a:latin typeface="Calibri" panose="020F0502020204030204" pitchFamily="34" charset="0"/>
                <a:ea typeface="Calibri" panose="020F0502020204030204" pitchFamily="34" charset="0"/>
                <a:cs typeface="Times New Roman" panose="02020603050405020304" pitchFamily="18" charset="0"/>
              </a:rPr>
              <a:t> 1 minute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a:effectLst/>
                <a:latin typeface="Calibri" panose="020F0502020204030204" pitchFamily="34" charset="0"/>
                <a:ea typeface="Calibri" panose="020F0502020204030204" pitchFamily="34" charset="0"/>
                <a:cs typeface="Times New Roman" panose="02020603050405020304" pitchFamily="18" charset="0"/>
              </a:rPr>
              <a:t> Key Message Slide. This slide provides the key message that our communities and environment are changing and requires being proactive.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Change is inevitable, and we must anticipate and adapt to these shifts. This requires a proactive approach to asset management, considering long-term trends, emerging technologies, and potential changes in community needs and expectations.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a:effectLst/>
                <a:latin typeface="Calibri" panose="020F0502020204030204" pitchFamily="34" charset="0"/>
                <a:ea typeface="Calibri" panose="020F0502020204030204" pitchFamily="34" charset="0"/>
                <a:cs typeface="Times New Roman" panose="02020603050405020304" pitchFamily="18" charset="0"/>
              </a:rPr>
              <a:t>Engage/Reflect Question:</a:t>
            </a:r>
            <a:r>
              <a:rPr lang="en-US" sz="1800" kern="100">
                <a:effectLst/>
                <a:latin typeface="Calibri" panose="020F0502020204030204" pitchFamily="34" charset="0"/>
                <a:ea typeface="Calibri" panose="020F0502020204030204" pitchFamily="34" charset="0"/>
                <a:cs typeface="Times New Roman" panose="02020603050405020304" pitchFamily="18" charset="0"/>
              </a:rPr>
              <a:t> How can we integrate future-oriented thinking into our asset management strategies?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Here are some examples of what has changed, shown here: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Gas stations converted to EV chargers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Improved Wireless telecommunications (and cell towers)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Risk of storms (see tsunami in distance and windstorm)</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Recycling/waste sorting &amp; diversion programs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Cleaner energy sources and air quality</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More signalized intersections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19</a:t>
            </a:fld>
            <a:endParaRPr lang="en-US"/>
          </a:p>
        </p:txBody>
      </p:sp>
    </p:spTree>
    <p:extLst>
      <p:ext uri="{BB962C8B-B14F-4D97-AF65-F5344CB8AC3E}">
        <p14:creationId xmlns:p14="http://schemas.microsoft.com/office/powerpoint/2010/main" val="3488254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This will depend on the land acknowledgement that you decide is appropriate for your presentation.* </a:t>
            </a:r>
          </a:p>
          <a:p>
            <a:pPr marL="0" marR="0">
              <a:spcBef>
                <a:spcPts val="0"/>
              </a:spcBef>
              <a:spcAft>
                <a:spcPts val="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Many council sessions open with a land acknowledgement; however, if you are presenting at a session that did not, you should make your own acknowledgement.</a:t>
            </a:r>
          </a:p>
          <a:p>
            <a:pPr marL="0" marR="0">
              <a:spcBef>
                <a:spcPts val="0"/>
              </a:spcBef>
              <a:spcAft>
                <a:spcPts val="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 land acknowledgement is a customary protocol where you acknowledge the territory on which you stand and the people who own it. It’s a sign of respect and of recognition of the ties between the land and Indigenous peoples. </a:t>
            </a:r>
          </a:p>
          <a:p>
            <a:pPr marL="0" marR="0">
              <a:spcBef>
                <a:spcPts val="0"/>
              </a:spcBef>
              <a:spcAft>
                <a:spcPts val="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Customization Opportunity:</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Modify the slide to acknowledge the land where you are located. For more information, refer to the links below.</a:t>
            </a:r>
          </a:p>
          <a:p>
            <a:pPr marL="0" marR="0">
              <a:spcBef>
                <a:spcPts val="0"/>
              </a:spcBef>
              <a:spcAft>
                <a:spcPts val="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Speaking Notes: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We [I] would like to begin by acknowledging that the land on which we gather is the traditional unceded territory of the Algonquin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Anishnaabeg</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Nation.</a:t>
            </a:r>
          </a:p>
          <a:p>
            <a:pPr marL="0" marR="0">
              <a:spcBef>
                <a:spcPts val="0"/>
              </a:spcBef>
              <a:spcAft>
                <a:spcPts val="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Additional Notes: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“An informed acknowledgement is authentic, accurate, respectful, and spoken with heartfelt sincerity. It is not a platitude. The exercise of doing the research to find out on whose land a meeting or event is taking place is an opportunity to open hearts and minds to the past and make a commitment to contributing to a better future, which is the essence of reconciliation. There are multiple examples of land acknowledgement. Some are short and simple, while others will be more expansive. It’s up to you which words to choose and how deep you want to go,” (Indigenous Relations – Insights, Tips and Suggestions to make reconciliation a reality, 2019, Bob and Cynthia Joseph).</a:t>
            </a:r>
          </a:p>
          <a:p>
            <a:pPr marL="0" marR="0">
              <a:spcBef>
                <a:spcPts val="0"/>
              </a:spcBef>
              <a:spcAft>
                <a:spcPts val="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The sample text in the slide is an example for Ottawa and Gatineau:</a:t>
            </a:r>
          </a:p>
          <a:p>
            <a:pPr marL="342900" marR="0" lvl="0" indent="-342900">
              <a:spcBef>
                <a:spcPts val="0"/>
              </a:spcBef>
              <a:spcAft>
                <a:spcPts val="0"/>
              </a:spcAft>
              <a:buFont typeface="Arial" panose="020B0604020202020204" pitchFamily="34" charset="0"/>
              <a:buChar char="•"/>
              <a:tabLst>
                <a:tab pos="457200" algn="l"/>
              </a:tabLs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For more information, follow this link: </a:t>
            </a:r>
            <a:r>
              <a:rPr lang="en-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https://native-land.ca/maps-old/territories/algonquin/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For FCM’s land acknowledgement, follow this link: </a:t>
            </a:r>
            <a:r>
              <a:rPr lang="en-CA"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https://fcm.ca/en/about-fcm/corporate-resources/land-acknowledgement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a:t>
            </a:fld>
            <a:endParaRPr lang="en-US"/>
          </a:p>
        </p:txBody>
      </p:sp>
    </p:spTree>
    <p:extLst>
      <p:ext uri="{BB962C8B-B14F-4D97-AF65-F5344CB8AC3E}">
        <p14:creationId xmlns:p14="http://schemas.microsoft.com/office/powerpoint/2010/main" val="1378501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a:effectLst/>
                <a:latin typeface="Calibri" panose="020F0502020204030204" pitchFamily="34" charset="0"/>
                <a:ea typeface="Calibri" panose="020F0502020204030204" pitchFamily="34" charset="0"/>
                <a:cs typeface="Times New Roman" panose="02020603050405020304" pitchFamily="18" charset="0"/>
              </a:rPr>
              <a:t> Key Message Slide. This slide provides a key message about the three competing priorities that must balance on an ongoing basis.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There are three priorities that drive asset management decisions – the quality of the services delivered, the cost to deliver them and the potential risk.</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This seems simple, but as assets age, we have to keep checking and making changes to ensure everything is working at its best.</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Asset management involves a continuous rebalancing of priorities, balancing performance, risk, and cost.  It requires careful navigation and decision making to achieve optimal outcomes.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a:effectLst/>
                <a:latin typeface="Calibri" panose="020F0502020204030204" pitchFamily="34" charset="0"/>
                <a:ea typeface="Calibri" panose="020F0502020204030204" pitchFamily="34" charset="0"/>
                <a:cs typeface="Times New Roman" panose="02020603050405020304" pitchFamily="18" charset="0"/>
              </a:rPr>
              <a:t>Engage/Reflect Question:</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What strategies can help our municipality navigate this complex balancing act?</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20</a:t>
            </a:fld>
            <a:endParaRPr lang="en-US"/>
          </a:p>
        </p:txBody>
      </p:sp>
    </p:spTree>
    <p:extLst>
      <p:ext uri="{BB962C8B-B14F-4D97-AF65-F5344CB8AC3E}">
        <p14:creationId xmlns:p14="http://schemas.microsoft.com/office/powerpoint/2010/main" val="1567448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Engagement Slide. This slide provides an opportunity to discuss Performance, Risk and Cost in more detail. It can be included if this is a topic your Council is interested in.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one these areas is of particular interest, one of the following three slides (22, 23 or 24) can be used to keep the discussion specific.</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balance priorities, we must consider performance, risk, and cost. Measuring performance involves understanding required services and where they must be delivered. Assessing risk helps identify potential service disruptions and their likelihood. Cost considerations include economic inflation and addressing existing backlogs.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Engagement/Reflection Question: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can we ensure that we effectively balance these priorities in our asset management approach?</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21</a:t>
            </a:fld>
            <a:endParaRPr lang="en-US"/>
          </a:p>
        </p:txBody>
      </p:sp>
    </p:spTree>
    <p:extLst>
      <p:ext uri="{BB962C8B-B14F-4D97-AF65-F5344CB8AC3E}">
        <p14:creationId xmlns:p14="http://schemas.microsoft.com/office/powerpoint/2010/main" val="1880735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Inform Slide.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Performance is a crucial aspect of asset management, and it is measured through the Levels of Service (or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provided to the community.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the tangible outcomes delivered by assets, and they help define the quality, quantity, reliability, and responsiveness of services provided to the community.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assessing performance, it’s essential to consider customer expectations, regulatory requirements, benchmarking, and monitoring: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Customer expectations: Understand the community’s expectations for the services provided by the assets. Regular consultation and feedback collection can help gauge customer satisfaction and identify areas for improvement.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Regulatory requirements: Ensure that the services provided by the assets meet applicable laws, regulations, and industry standards.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Benchmarking: Compares the performance of your assets and services with those of similar municipalities or industry standards. This can help identify areas for improvement and set performance targets.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Monitoring: Regularly monitor and evaluate the performance of assets and services against established targets and adjust asset management strategies accordingly.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Engage/Reflect Question: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can we ensure that our performance measures and levels of service consider the needs and expectations of diverse community members?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Can you provide examples of municipalities that have successfully optimized asset performance to enhance service delivery?</a:t>
            </a:r>
            <a:endParaRPr lang="en-US" dirty="0">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22</a:t>
            </a:fld>
            <a:endParaRPr lang="en-US"/>
          </a:p>
        </p:txBody>
      </p:sp>
    </p:spTree>
    <p:extLst>
      <p:ext uri="{BB962C8B-B14F-4D97-AF65-F5344CB8AC3E}">
        <p14:creationId xmlns:p14="http://schemas.microsoft.com/office/powerpoint/2010/main" val="3317088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Inform Slide.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Assessing risk is an integral component of asset management, as it helps identify and assess potential service disruptions and their likelihood. Understanding and managing risk enables municipalities to prioritize investments, allocate resources effectively, and ensure service continuity.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Key factors to consider when assessing risk include: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Probability of failure: Assess the likelihood of assets failing or underperforming, considering factors such as age, condition, and environmental impacts.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Consequence of failure: Evaluate the potential impacts of asset failure on service delivery, public safety, the environment, and the municipal budget.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Vulnerability: Identify assets that are more susceptible to failure due to factors such as location, materials, or design.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Mitigation strategies: Develop and implement strategies to reduce the risk of asset failure, such as maintenance, rehabilitation, or replacement.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Monitoring and updating: Regularly monitor and update risk assessments to reflect changes in asset conditions, community needs, and external factors.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23</a:t>
            </a:fld>
            <a:endParaRPr lang="en-US"/>
          </a:p>
        </p:txBody>
      </p:sp>
    </p:spTree>
    <p:extLst>
      <p:ext uri="{BB962C8B-B14F-4D97-AF65-F5344CB8AC3E}">
        <p14:creationId xmlns:p14="http://schemas.microsoft.com/office/powerpoint/2010/main" val="3070896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Inform Slide.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Cost is a critical factor in asset management, as it influences resource allocation, investment decisions, and the overall financial sustainability of municipal services. Effective cost management helps optimize resource use and ensures the long-term viability of services.  Good asset management results in cost-savings in the long-term, because reacting to disruptions is always more costly than planning for them proactively.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Key aspects to consider when evaluating costs include: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Lifecycle costs: Assess the total costs of owning, operating, maintaining, and disposing of assets over their entire lifecycle.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Economic inflation: Consider the impact of inflation on asset management costs and adjust budgetary projections accordingly.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Backlogs and deferred maintenance: Evaluate the financial implications of existing maintenance backlogs or deferred maintenance and prioritize investments to address these issues.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Cost optimization: Identify opportunities to minimize costs without compromising service levels, such as through asset sharing, innovative technologies, or process improvements.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Funding sources: Explore various funding sources to support asset management initiatives, including grants, partnerships, and alternative financing mechanisms.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Financial sustainability: Ensure that the financial management of assets aligns with long-term community goals and maintains the viability of services for future generations.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Engagement/Reflection Questions: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can we ensure that our cost management practices consider the needs of diverse community members, including those with limited financial resources?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Can you provide examples where our municipality has successfully optimized costs to improve the financial sustainability of our asset management practices?</a:t>
            </a:r>
            <a:endParaRPr lang="en-US" dirty="0">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24</a:t>
            </a:fld>
            <a:endParaRPr lang="en-US"/>
          </a:p>
        </p:txBody>
      </p:sp>
    </p:spTree>
    <p:extLst>
      <p:ext uri="{BB962C8B-B14F-4D97-AF65-F5344CB8AC3E}">
        <p14:creationId xmlns:p14="http://schemas.microsoft.com/office/powerpoint/2010/main" val="2949197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Inform Slide. This slide provides context on the challenges of asset management.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Asset management is complex: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need to anticipate the future, while ensuring service continuity during renewal.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need to engage multiple stakeholders and balance the competing priorities of performance, risk and cost.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Additionally, our assumptions are constantly changing due to factors such as technology, environmental conditions and community needs.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requires collaboration, creativity, and resilience to navigate these challenges and make informed decisions that benefit the community.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result, asset management requires continued Council communication and a structured, iterative approach that maintains a high level of adaptation readiness.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Engage/Reflect Question: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Can you provide examples of municipalities that have successfully tackled the complexities of asset management to improve community outcomes?</a:t>
            </a:r>
            <a:endParaRPr lang="en-US" dirty="0"/>
          </a:p>
        </p:txBody>
      </p:sp>
      <p:sp>
        <p:nvSpPr>
          <p:cNvPr id="4" name="Slide Number Placeholder 3"/>
          <p:cNvSpPr>
            <a:spLocks noGrp="1"/>
          </p:cNvSpPr>
          <p:nvPr>
            <p:ph type="sldNum" sz="quarter" idx="5"/>
          </p:nvPr>
        </p:nvSpPr>
        <p:spPr/>
        <p:txBody>
          <a:bodyPr/>
          <a:lstStyle/>
          <a:p>
            <a:fld id="{09BEF198-C802-BC4D-8D4C-0E050E8CEFF5}" type="slidenum">
              <a:rPr lang="en-US" smtClean="0"/>
              <a:t>25</a:t>
            </a:fld>
            <a:endParaRPr lang="en-US"/>
          </a:p>
        </p:txBody>
      </p:sp>
    </p:spTree>
    <p:extLst>
      <p:ext uri="{BB962C8B-B14F-4D97-AF65-F5344CB8AC3E}">
        <p14:creationId xmlns:p14="http://schemas.microsoft.com/office/powerpoint/2010/main" val="3750733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a:effectLst/>
                <a:latin typeface="Calibri" panose="020F0502020204030204" pitchFamily="34" charset="0"/>
                <a:ea typeface="Calibri" panose="020F0502020204030204" pitchFamily="34" charset="0"/>
                <a:cs typeface="Times New Roman" panose="02020603050405020304" pitchFamily="18" charset="0"/>
              </a:rPr>
              <a:t> Inform Slide. This slide provides context on the challenges of asset management.</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From an asset manager's perspective, critical questions include: Can we continue relying on existing assets? Will service disruption impact vulnerable communities? How can we as asset managers ensure that our decisions prioritize equity and inclusivity, considering the needs of vulnerable communities? How and where can we best manage risks? How many near misses today may become failure risks tomorrow?</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Asset managers must consider these questions and adopt a comprehensive approach to asset management that addresses community needs, anticipates change, and minimizes risks.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Additional Notes: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To consider: What are the key skills and competencies required to be an effective asset manager in our municipality's environment?</a:t>
            </a:r>
            <a:endParaRPr lang="en-US">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26</a:t>
            </a:fld>
            <a:endParaRPr lang="en-US"/>
          </a:p>
        </p:txBody>
      </p:sp>
    </p:spTree>
    <p:extLst>
      <p:ext uri="{BB962C8B-B14F-4D97-AF65-F5344CB8AC3E}">
        <p14:creationId xmlns:p14="http://schemas.microsoft.com/office/powerpoint/2010/main" val="3139958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a:effectLst/>
                <a:latin typeface="Calibri" panose="020F0502020204030204" pitchFamily="34" charset="0"/>
                <a:ea typeface="Calibri" panose="020F0502020204030204" pitchFamily="34" charset="0"/>
                <a:cs typeface="Times New Roman" panose="02020603050405020304" pitchFamily="18" charset="0"/>
              </a:rPr>
              <a:t> Inform Slide. This slide provides a high-level introduction to the general Asset Management approach and provides an opportunity to identify and discuss when Council can best provide input into the asset management process.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Asset management follows a methodical process: assess the current state of assets, plan strategies and interventions, and implement those plans. This structured approach ensures the efficient use of resources and the delivery of desired service levels.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a:effectLst/>
                <a:latin typeface="Calibri" panose="020F0502020204030204" pitchFamily="34" charset="0"/>
                <a:ea typeface="Calibri" panose="020F0502020204030204" pitchFamily="34" charset="0"/>
                <a:cs typeface="Times New Roman" panose="02020603050405020304" pitchFamily="18" charset="0"/>
              </a:rPr>
              <a:t>Engagement/Reflection Question:</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How can our municipality maintain consistency in our asset management process while adapting to changing circumstances?</a:t>
            </a:r>
            <a:endParaRPr lang="en-US">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27</a:t>
            </a:fld>
            <a:endParaRPr lang="en-US"/>
          </a:p>
        </p:txBody>
      </p:sp>
    </p:spTree>
    <p:extLst>
      <p:ext uri="{BB962C8B-B14F-4D97-AF65-F5344CB8AC3E}">
        <p14:creationId xmlns:p14="http://schemas.microsoft.com/office/powerpoint/2010/main" val="2125115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5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Inform and Engagement slide. Consider whether your council is prepared to discuss this level of detail. Slides 29, 30 and 31 provide more depth on each lens as well as additional information and sources.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Inclusive asset management thinking incorporates Climate, Equity, and Reconciliation lenses.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approach ensures that our decisions consider environmental impacts, advance equity, and respect the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Indigenous right to self-determination.</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Engagement/Reflection Question: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can we effectively integrate these lenses into our asset management practices?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Additional Notes: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more on the relationship between Climate Change, Equity, and Reconciliation, including definitions of key terms: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“Integrating Equity, Diversity and Inclusion into Municipal Climate Action,” PCP, FCM, ICELI: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https://www.pcp-ppc.ca/resources/edi </a:t>
            </a:r>
          </a:p>
          <a:p>
            <a:pPr marL="285750" marR="0" lvl="0" indent="-28575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“Climate Change Adaptation through an Equity Lens: How the City of Vancouver engaged vulnerable populations to understand their climate-related experiences and needs”, FCM: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https://greenmunicipalfund.ca/case-studies/climate-change-adaptation-through-equity-lens </a:t>
            </a:r>
            <a:endParaRPr lang="en-US" dirty="0">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28</a:t>
            </a:fld>
            <a:endParaRPr lang="en-US"/>
          </a:p>
        </p:txBody>
      </p:sp>
    </p:spTree>
    <p:extLst>
      <p:ext uri="{BB962C8B-B14F-4D97-AF65-F5344CB8AC3E}">
        <p14:creationId xmlns:p14="http://schemas.microsoft.com/office/powerpoint/2010/main" val="289006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3-5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Inform and Engagement Slide. Consider whether this level of detail is suitable for your Council at this time.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Customization Opportunity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Consider adding examples of some or each of these from your municipality.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navigate the challenges of climate change and shifting community needs, building resiliency into our asset management strategies is more important than ever. Anticipating change, proactively inspecting and renewing our assets, and monitoring service disruptions are critical to creating a more adaptable and resilient community.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must ensure that our design standards accommodate future climate scenarios and adapt to environmental and social shifts. This proactive approach helps us create infrastructure that remains relevant and functional, addressing the diverse needs and vulnerabilities of community members as circumstances change.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key aspect of resilient asset management is designing infrastructure that facilitates regular maintenance without disrupting services. By taking a proactive approach to inspection and renewal, we can minimize potential risks, extend asset lifespans, and ensure continued service delivery for all community members.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enhance overall resiliency, it is crucial to track near-miss incidents and address underlying vulnerabilities. Identifying areas for improvement and taking corrective action can prevent future disruptions, ensuring a more resilient community that can better withstand the impacts of climate change and other challenges.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Additional Notes: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more information on incorporating sustainable practices in asset management planning: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“Building Sustainable and Resilient Communities with Asset Management: An Introduction for Municipal Leaders,” FCM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https://fcm.ca/en/resources/mamp/guide-building-sustainable-communities-asset-management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“Climate Change Adaptation through an Equity Lens: How the City of Vancouver engaged vulnerable populations to understand their climate-related experiences and needs”, FCM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https://greenmunicipalfund.ca/case-studies/climate-change-adaptation-through-equity-lens</a:t>
            </a:r>
            <a:endParaRPr lang="en-US" dirty="0">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29</a:t>
            </a:fld>
            <a:endParaRPr lang="en-US"/>
          </a:p>
        </p:txBody>
      </p:sp>
    </p:spTree>
    <p:extLst>
      <p:ext uri="{BB962C8B-B14F-4D97-AF65-F5344CB8AC3E}">
        <p14:creationId xmlns:p14="http://schemas.microsoft.com/office/powerpoint/2010/main" val="3570046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CA" sz="1800" kern="100">
                <a:effectLst/>
                <a:latin typeface="Calibri" panose="020F0502020204030204" pitchFamily="34" charset="0"/>
                <a:ea typeface="Calibri" panose="020F0502020204030204" pitchFamily="34" charset="0"/>
                <a:cs typeface="Times New Roman" panose="02020603050405020304" pitchFamily="18" charset="0"/>
              </a:rPr>
              <a:t> 30 seconds</a:t>
            </a:r>
          </a:p>
          <a:p>
            <a:pPr marL="0" marR="0">
              <a:spcBef>
                <a:spcPts val="0"/>
              </a:spcBef>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Facilitation Tip: </a:t>
            </a:r>
            <a:r>
              <a:rPr lang="en-CA" sz="1800" kern="100">
                <a:effectLst/>
                <a:latin typeface="Calibri" panose="020F0502020204030204" pitchFamily="34" charset="0"/>
                <a:ea typeface="Calibri" panose="020F0502020204030204" pitchFamily="34" charset="0"/>
                <a:cs typeface="Times New Roman" panose="02020603050405020304" pitchFamily="18" charset="0"/>
              </a:rPr>
              <a:t>This agenda slide provides a high-level snapshot of the presentation topics. In addition to presenting an overview of what you will cover in the presentation, you may also want to communicate any relevant procedural notes (i.e., time for questions, opportunities for large or small group discussions, etc.).</a:t>
            </a:r>
          </a:p>
          <a:p>
            <a:pPr marL="0" marR="0">
              <a:spcBef>
                <a:spcPts val="0"/>
              </a:spcBef>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Customization Opportunity</a:t>
            </a:r>
            <a:r>
              <a:rPr lang="en-CA" sz="1800" kern="100">
                <a:effectLst/>
                <a:latin typeface="Calibri" panose="020F0502020204030204" pitchFamily="34" charset="0"/>
                <a:ea typeface="Calibri" panose="020F0502020204030204" pitchFamily="34" charset="0"/>
                <a:cs typeface="Times New Roman" panose="02020603050405020304" pitchFamily="18" charset="0"/>
              </a:rPr>
              <a:t>: Update the Agenda with your final presentation content.</a:t>
            </a:r>
          </a:p>
        </p:txBody>
      </p:sp>
      <p:sp>
        <p:nvSpPr>
          <p:cNvPr id="4" name="Slide Number Placeholder 3"/>
          <p:cNvSpPr>
            <a:spLocks noGrp="1"/>
          </p:cNvSpPr>
          <p:nvPr>
            <p:ph type="sldNum" sz="quarter" idx="5"/>
          </p:nvPr>
        </p:nvSpPr>
        <p:spPr/>
        <p:txBody>
          <a:bodyPr/>
          <a:lstStyle/>
          <a:p>
            <a:fld id="{09BEF198-C802-BC4D-8D4C-0E050E8CEFF5}" type="slidenum">
              <a:rPr lang="en-US" smtClean="0"/>
              <a:t>3</a:t>
            </a:fld>
            <a:endParaRPr lang="en-US"/>
          </a:p>
        </p:txBody>
      </p:sp>
    </p:spTree>
    <p:extLst>
      <p:ext uri="{BB962C8B-B14F-4D97-AF65-F5344CB8AC3E}">
        <p14:creationId xmlns:p14="http://schemas.microsoft.com/office/powerpoint/2010/main" val="394057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3-5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Inform and Engagement Slide. Consider whether this level of detail is suitable for your council at this time.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our pursuit of effective asset management, we must prioritize equity and inclusivity, ensuring that our strategies and decisions are fair and considerate of all community members.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Tailoring service levels, engaging in comprehensive community consultations, and implementing an equitable risk framework enable us to promote a more inclusive and transparent approach to asset management.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Assessing whether a single service level is suitable for the entire community is crucial. In some cases, adjustments may be needed to address unique needs and circumstances, ensuring equitable access to essential services for everyone.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Engaging diverse stakeholders through comprehensive community consultations helps us capture a variety of perspectives and needs. By fostering open dialogue and ensuring all voices are heard and considered, we can develop more effective and inclusive asset management strategies.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Implementing an equitable risk framework involves recognizing and prioritizing the needs of the customers who are least able to mitigate service disruptions. This approach helps us focus resources on addressing critical vulnerabilities and protecting the most at-risk community members.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Additional Notes:</a:t>
            </a:r>
          </a:p>
          <a:p>
            <a:pPr marL="285750" marR="0" indent="-285750">
              <a:spcBef>
                <a:spcPts val="0"/>
              </a:spcBef>
              <a:spcAft>
                <a:spcPts val="0"/>
              </a:spcAft>
              <a:buFont typeface="Arial" panose="020B0604020202020204" pitchFamily="34" charset="0"/>
              <a:buChar char="•"/>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“Integrating equity, diversity and inclusion into municipal climate action”, Partners for Climate Protection </a:t>
            </a:r>
            <a:r>
              <a:rPr lang="en-CA" sz="1800" u="sng" dirty="0">
                <a:solidFill>
                  <a:srgbClr val="00B0F0"/>
                </a:solidFill>
                <a:effectLst/>
                <a:latin typeface="Calibri" panose="020F0502020204030204" pitchFamily="34" charset="0"/>
                <a:ea typeface="Times New Roman" panose="02020603050405020304" pitchFamily="18" charset="0"/>
              </a:rPr>
              <a:t>https://www.pcp-ppc.ca/resources/edi</a:t>
            </a:r>
          </a:p>
          <a:p>
            <a:pPr marL="285750" marR="0" indent="-285750">
              <a:spcBef>
                <a:spcPts val="0"/>
              </a:spcBef>
              <a:spcAft>
                <a:spcPts val="0"/>
              </a:spcAft>
              <a:buFont typeface="Arial" panose="020B0604020202020204" pitchFamily="34" charset="0"/>
              <a:buChar char="•"/>
            </a:pPr>
            <a:r>
              <a:rPr lang="en-CA" sz="1800" i="0" u="none" dirty="0">
                <a:solidFill>
                  <a:srgbClr val="00B0F0"/>
                </a:solidFill>
                <a:effectLst/>
                <a:latin typeface="Calibri" panose="020F0502020204030204" pitchFamily="34" charset="0"/>
                <a:ea typeface="Calibri" panose="020F0502020204030204" pitchFamily="34" charset="0"/>
              </a:rPr>
              <a:t>“How to embed equity and inclusivity in sustainable infrastructure”, </a:t>
            </a:r>
            <a:r>
              <a:rPr lang="en-CA" sz="2800" b="0" i="0" dirty="0">
                <a:solidFill>
                  <a:srgbClr val="454545"/>
                </a:solidFill>
                <a:effectLst/>
                <a:latin typeface="Atlas Grotesk Light"/>
              </a:rPr>
              <a:t>C40 Cities Finance Facility</a:t>
            </a:r>
            <a:r>
              <a:rPr lang="en-CA" sz="1800" i="0" u="none" dirty="0">
                <a:solidFill>
                  <a:srgbClr val="00B0F0"/>
                </a:solidFill>
                <a:effectLst/>
                <a:latin typeface="Calibri" panose="020F0502020204030204" pitchFamily="34" charset="0"/>
                <a:ea typeface="Calibri" panose="020F0502020204030204" pitchFamily="34" charset="0"/>
              </a:rPr>
              <a:t> </a:t>
            </a:r>
            <a:r>
              <a:rPr lang="en-CA" sz="1800" u="sng" dirty="0">
                <a:solidFill>
                  <a:srgbClr val="0563C1"/>
                </a:solidFill>
                <a:effectLst/>
                <a:latin typeface="Calibri" panose="020F0502020204030204" pitchFamily="34" charset="0"/>
                <a:ea typeface="Times New Roman" panose="02020603050405020304" pitchFamily="18" charset="0"/>
              </a:rPr>
              <a:t>https://c40cff.org/knowledge-library/how-to-embed-equity-and-inclusivity-in-sustainable-infrastructure  </a:t>
            </a:r>
            <a:endParaRPr lang="en-CA" sz="1800" u="sng" kern="1200" dirty="0">
              <a:solidFill>
                <a:srgbClr val="0563C1"/>
              </a:solidFill>
              <a:effectLst/>
              <a:latin typeface="Calibri" panose="020F0502020204030204" pitchFamily="34" charset="0"/>
              <a:ea typeface="Calibri" panose="020F0502020204030204" pitchFamily="34" charset="0"/>
              <a:cs typeface="+mn-cs"/>
            </a:endParaRP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“Advancing Equity and Inclusion: A Guide for Municipalities”, City for All Women Initiative (CAWI) </a:t>
            </a:r>
            <a:r>
              <a:rPr lang="en-US" sz="18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https://www.cawi-ivtf.org/publication/advancing-equity-and-inclusion/ </a:t>
            </a:r>
            <a:endParaRPr lang="en-US" sz="1800" i="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30</a:t>
            </a:fld>
            <a:endParaRPr lang="en-US"/>
          </a:p>
        </p:txBody>
      </p:sp>
    </p:spTree>
    <p:extLst>
      <p:ext uri="{BB962C8B-B14F-4D97-AF65-F5344CB8AC3E}">
        <p14:creationId xmlns:p14="http://schemas.microsoft.com/office/powerpoint/2010/main" val="3804208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3-5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Inform and Engagement Slide. Consider whether this level of detail is suitable for your council at this time.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Committing to reconciliation in our decision-making processes is vital. Acknowledging and respecting Indigenous rights, meaningful and ongoing engagement with Indigenous peoples in decision-making processes, and respecting sites of archaeological significance are crucial to fostering stronger relationships with Indigenous communities and advancing a more equitable approach to asset management.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Recognizing and respecting Indigenous traditional rights within service areas and asset management decisions is a vital step towards reconciliation. Municipalities have a duty to consult, and by engaging meaningfully with Indigenous communities, we can ensure that their rights and perspectives are acknowledged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honoured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our decision-making processes.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Identifying and respecting assets located in areas with historical or cultural importance is essential. By recognizing the significance of these sites, we can better understand and appreciate the rich cultural heritage of the land and the peoples who have inhabited it for generations.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must reflect on past asset designs and strive to minimize environmental impacts in current and future projects. This commitment to sustainability not only benefits the environment but also respects Indigenous values, knowledge and stewardship of the land.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Additional Notes: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more information on Reconciliation and the 94 Calls to Action: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ReconciliACTION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Plans”, National Centre for Truth and Reconciliation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https://nctr.ca/reconciliaction-plans/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learn more about Indigenous rights: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“FAQ on the </a:t>
            </a:r>
            <a:r>
              <a:rPr lang="en-CA" sz="1800" b="0" i="0" dirty="0">
                <a:solidFill>
                  <a:srgbClr val="2C353B"/>
                </a:solidFill>
                <a:effectLst/>
                <a:latin typeface="Merriweather" panose="020F0502020204030204" pitchFamily="2" charset="0"/>
              </a:rPr>
              <a:t>United Nations Declaration on the Rights of Indigenous Peoples”, National Centre for Truth and Reconciliation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https://nctr.ca/undrip-faq/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“United Nations Declaration on the Rights of Indigenous Peoples”, United Nations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https://social.desa.un.org/issues/indigenous-peoples/united-nations-declaration-on-the-rights-of-indigenous-peoples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“Why are Indigenous rights part of climate action? And other questions about UNDRIP,” Environmental Defence Guest Blog with Terri-Lynn Williams-Davidson, Nigel Grenier, and Elizabeth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Bulbrook</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White Raven Law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https://environmentaldefence.ca/2019/11/18/indigenous-rights-part-climate-action-questions-undrip/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more information on First Nation – Municipal partnerships: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“First Nation–Municipal Land Use Planning Tool,” CEDI, FCM, Cando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https://fcm.ca/en/resources/cedi/first-nation-municipal-land-use-planning-tool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“Stronger Together: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 Toolkit for First Nations-Municipal Community Economic Development Partnerships,” CEDI, FCM, Cando,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https://fcm.ca/en/resources/cedi/stronger-together-toolkit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31</a:t>
            </a:fld>
            <a:endParaRPr lang="en-US"/>
          </a:p>
        </p:txBody>
      </p:sp>
    </p:spTree>
    <p:extLst>
      <p:ext uri="{BB962C8B-B14F-4D97-AF65-F5344CB8AC3E}">
        <p14:creationId xmlns:p14="http://schemas.microsoft.com/office/powerpoint/2010/main" val="2656173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3-5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Inform and Engagement Slide.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Customization Opportunity: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Consider whether the following is appropriate for your council*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Think of some examples of specific challenges that your municipality has faced and how they are being addressed, as a way to foster discussion.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no single solution for all asset management challenges. Each municipality faces unique circumstances, and a tailored approach is necessary to address specific needs and priorities.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Engage/Reflect Question: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are some creative approaches that municipalities have taken to address their unique asset management challenges?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four potential solutions for managing our assets: optimizing processes, managing demand, rehabilitating existing assets, and building new assets.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Each of these solutions has its own strengths and limitations and plays a role in a comprehensive asset management program. However, it’s important to note that there is no ‘magic wand’ that can solve all our asset management challenges.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Instead, a balanced and flexible approach is often required, one that takes into account the unique characteristics and needs of the community, as well as the specific challenges and opportunities posed by existing assets.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while it may be tempting to focus on one particular solution, such as building new assets, it’s important to remember that the most effective asset management strategies often involve a combination of approaches, tailored to the specific needs and challenges of our municipality.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It's important to keep this in mind to ensure asset management supports the long-term sustainability and prosperity of the community.</a:t>
            </a:r>
            <a:endParaRPr lang="en-US" dirty="0">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32</a:t>
            </a:fld>
            <a:endParaRPr lang="en-US"/>
          </a:p>
        </p:txBody>
      </p:sp>
    </p:spTree>
    <p:extLst>
      <p:ext uri="{BB962C8B-B14F-4D97-AF65-F5344CB8AC3E}">
        <p14:creationId xmlns:p14="http://schemas.microsoft.com/office/powerpoint/2010/main" val="3494267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Inform slide.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Council plays a crucial role in asset management by setting the strategic direction, defining Level of Service targets, and committing resources. Council’s leadership ensures alignment between community goals and asset management strategies.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Engagement/Reflection Question: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can council members effectively engage with and support asset management initiatives?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Are there examples where our Council has historically made commitments to level of service or resource allocation/program support?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33</a:t>
            </a:fld>
            <a:endParaRPr lang="en-US"/>
          </a:p>
        </p:txBody>
      </p:sp>
    </p:spTree>
    <p:extLst>
      <p:ext uri="{BB962C8B-B14F-4D97-AF65-F5344CB8AC3E}">
        <p14:creationId xmlns:p14="http://schemas.microsoft.com/office/powerpoint/2010/main" val="3115095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Inform slide.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Developing clear and comprehensive asset management policies provides a strong foundation for decision-making, resource allocation, and performance monitoring. Policies help ensure consistency and transparency in municipal asset management.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Engage/Reflect Questions: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are some key components of our asset management policy?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 we have supporting policies for areas such as data governance?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34</a:t>
            </a:fld>
            <a:endParaRPr lang="en-US"/>
          </a:p>
        </p:txBody>
      </p:sp>
    </p:spTree>
    <p:extLst>
      <p:ext uri="{BB962C8B-B14F-4D97-AF65-F5344CB8AC3E}">
        <p14:creationId xmlns:p14="http://schemas.microsoft.com/office/powerpoint/2010/main" val="1840619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Key Message Slide.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Successful asset management helps deliver sustainable services to current and future generations by optimizing resource use, minimizing risks, and addressing changing community needs. This long-term perspective aims to provide for the well-being and prosperity of the community for future generations.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Engagement/Reflection Questions: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can municipalities (our municipality) balance short-term priorities with long-term sustainability goals in their (our) asset management practices?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our municipality’s vision for the future? What do we want our community to look like and be composed of?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will those services be different from those we have today?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Is there an opportune time to pivot? (e.g., when assets require replacement)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35</a:t>
            </a:fld>
            <a:endParaRPr lang="en-US"/>
          </a:p>
        </p:txBody>
      </p:sp>
    </p:spTree>
    <p:extLst>
      <p:ext uri="{BB962C8B-B14F-4D97-AF65-F5344CB8AC3E}">
        <p14:creationId xmlns:p14="http://schemas.microsoft.com/office/powerpoint/2010/main" val="2258918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 minute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Key Message Slide. This slide can provide a simple introductory conclusion to the presentation with a basic ‘takeaway’ about Asset Management that can be readily reiterated.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Successful asset management involves doing the right thing to the right asset at the right time. This approach maximizes asset value, ensures service continuity, and optimizes resource allocation for the benefit of the community.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Additional Notes: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consider: Can you provide examples of where you have achieved success by adopting parts of this asset management approach?</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Are there recent examples in your municipality where this was not the case that might present an improvement opportunity?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36</a:t>
            </a:fld>
            <a:endParaRPr lang="en-US"/>
          </a:p>
        </p:txBody>
      </p:sp>
    </p:spTree>
    <p:extLst>
      <p:ext uri="{BB962C8B-B14F-4D97-AF65-F5344CB8AC3E}">
        <p14:creationId xmlns:p14="http://schemas.microsoft.com/office/powerpoint/2010/main" val="2989248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Key Message Slide. This slide can provide a simple conclusion to the presentation with a basic takeaway about Asset Management that can be readily reiterated.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Cooking up success in asset management involves a combination of good data, asset management planning, and resource allocation. Reliable data informs decision making, while comprehensive planning and dedicated resources enable the implementation of effective asset management strategies.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Additional Notes: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To consider: Do you have all these components? What does your municipality need to build capacity and ensure access to quality data for informed asset management decision making?</a:t>
            </a:r>
            <a:endParaRPr lang="en-US" dirty="0">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37</a:t>
            </a:fld>
            <a:endParaRPr lang="en-US"/>
          </a:p>
        </p:txBody>
      </p:sp>
    </p:spTree>
    <p:extLst>
      <p:ext uri="{BB962C8B-B14F-4D97-AF65-F5344CB8AC3E}">
        <p14:creationId xmlns:p14="http://schemas.microsoft.com/office/powerpoint/2010/main" val="1676327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5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Key Message Slide. This slide provides specific examples of how council can take action on asset management.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several actions we can take to support and improve asset management.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developing or updating the asset management policy sets the tone for how assets are managed, and ensures that they align with broader municipal goals and objectives.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Second, passing a council resolution to support asset management will demonstrate the commitment of municipal leadership to asset management and can help secure the necessary resources and support to implement an effective asset management strategy.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Third, engaging with stakeholders, including community members and staff among others, will promote awareness of asset management benefits and can help build support for asset management.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Finally, adopting life-cycle costing as a key decision-making tool allows us to take into account the full cost of owning and operating an asset over its entire life cycle, rather than just the initial costs.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Remember, effective asset management is a continuous process that requires ongoing attention and investment. Adopting a comprehensive and strategic approach to asset management can ensure that our infrastructure remains safe, reliable, and sustainable for years to come.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38</a:t>
            </a:fld>
            <a:endParaRPr lang="en-US"/>
          </a:p>
        </p:txBody>
      </p:sp>
    </p:spTree>
    <p:extLst>
      <p:ext uri="{BB962C8B-B14F-4D97-AF65-F5344CB8AC3E}">
        <p14:creationId xmlns:p14="http://schemas.microsoft.com/office/powerpoint/2010/main" val="1161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9BEF198-C802-BC4D-8D4C-0E050E8CEFF5}" type="slidenum">
              <a:rPr lang="en-US" smtClean="0"/>
              <a:t>39</a:t>
            </a:fld>
            <a:endParaRPr lang="en-US"/>
          </a:p>
        </p:txBody>
      </p:sp>
    </p:spTree>
    <p:extLst>
      <p:ext uri="{BB962C8B-B14F-4D97-AF65-F5344CB8AC3E}">
        <p14:creationId xmlns:p14="http://schemas.microsoft.com/office/powerpoint/2010/main" val="1703675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CA" sz="1800" kern="100">
                <a:effectLst/>
                <a:latin typeface="Calibri" panose="020F0502020204030204" pitchFamily="34" charset="0"/>
                <a:ea typeface="Calibri" panose="020F0502020204030204" pitchFamily="34" charset="0"/>
                <a:cs typeface="Times New Roman" panose="02020603050405020304" pitchFamily="18" charset="0"/>
              </a:rPr>
              <a:t> 4 minutes</a:t>
            </a:r>
          </a:p>
          <a:p>
            <a:pPr marL="0" marR="0">
              <a:spcBef>
                <a:spcPts val="0"/>
              </a:spcBef>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Facilitation Tip: </a:t>
            </a:r>
            <a:r>
              <a:rPr lang="en-CA" sz="1800" kern="100">
                <a:effectLst/>
                <a:latin typeface="Calibri" panose="020F0502020204030204" pitchFamily="34" charset="0"/>
                <a:ea typeface="Calibri" panose="020F0502020204030204" pitchFamily="34" charset="0"/>
                <a:cs typeface="Times New Roman" panose="02020603050405020304" pitchFamily="18" charset="0"/>
              </a:rPr>
              <a:t>Consider whether this video is appropriate based on your council’s current knowledge of asset management. This is an effective engagement video if some members of Council are new to asset management.</a:t>
            </a:r>
          </a:p>
          <a:p>
            <a:pPr marL="0" marR="0">
              <a:spcBef>
                <a:spcPts val="0"/>
              </a:spcBef>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Speaking Notes:</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Let's start with a video that highlights the importance of investing in asset management to ensure we effectively maintain our assets and optimize resources to meet the needs of our growing community.</a:t>
            </a:r>
          </a:p>
        </p:txBody>
      </p:sp>
      <p:sp>
        <p:nvSpPr>
          <p:cNvPr id="4" name="Slide Number Placeholder 3"/>
          <p:cNvSpPr>
            <a:spLocks noGrp="1"/>
          </p:cNvSpPr>
          <p:nvPr>
            <p:ph type="sldNum" sz="quarter" idx="5"/>
          </p:nvPr>
        </p:nvSpPr>
        <p:spPr/>
        <p:txBody>
          <a:bodyPr/>
          <a:lstStyle/>
          <a:p>
            <a:fld id="{09BEF198-C802-BC4D-8D4C-0E050E8CEFF5}" type="slidenum">
              <a:rPr lang="en-US" smtClean="0"/>
              <a:t>4</a:t>
            </a:fld>
            <a:endParaRPr lang="en-US"/>
          </a:p>
        </p:txBody>
      </p:sp>
    </p:spTree>
    <p:extLst>
      <p:ext uri="{BB962C8B-B14F-4D97-AF65-F5344CB8AC3E}">
        <p14:creationId xmlns:p14="http://schemas.microsoft.com/office/powerpoint/2010/main" val="745830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*Note to the Facilitator: </a:t>
            </a:r>
            <a:r>
              <a:rPr lang="en-US" sz="1200" kern="100">
                <a:effectLst/>
                <a:latin typeface="Calibri" panose="020F0502020204030204" pitchFamily="34" charset="0"/>
                <a:ea typeface="Calibri" panose="020F0502020204030204" pitchFamily="34" charset="0"/>
                <a:cs typeface="Times New Roman" panose="02020603050405020304" pitchFamily="18" charset="0"/>
              </a:rPr>
              <a:t>See </a:t>
            </a:r>
            <a:r>
              <a:rPr lang="en-US" sz="1200" b="1" kern="100">
                <a:effectLst/>
                <a:latin typeface="Calibri" panose="020F0502020204030204" pitchFamily="34" charset="0"/>
                <a:ea typeface="Calibri" panose="020F0502020204030204" pitchFamily="34" charset="0"/>
                <a:cs typeface="Times New Roman" panose="02020603050405020304" pitchFamily="18" charset="0"/>
              </a:rPr>
              <a:t>Step 4</a:t>
            </a:r>
            <a:r>
              <a:rPr lang="en-US" sz="1200" kern="100">
                <a:effectLst/>
                <a:latin typeface="Calibri" panose="020F0502020204030204" pitchFamily="34" charset="0"/>
                <a:ea typeface="Calibri" panose="020F0502020204030204" pitchFamily="34" charset="0"/>
                <a:cs typeface="Times New Roman" panose="02020603050405020304" pitchFamily="18" charset="0"/>
              </a:rPr>
              <a:t> in the </a:t>
            </a:r>
            <a:r>
              <a:rPr lang="en-US" sz="1200" b="1" kern="100">
                <a:effectLst/>
                <a:latin typeface="Calibri" panose="020F0502020204030204" pitchFamily="34" charset="0"/>
                <a:ea typeface="Calibri" panose="020F0502020204030204" pitchFamily="34" charset="0"/>
                <a:cs typeface="Times New Roman" panose="02020603050405020304" pitchFamily="18" charset="0"/>
              </a:rPr>
              <a:t>Facilitator's Guide</a:t>
            </a:r>
            <a:r>
              <a:rPr lang="en-US" sz="1200" kern="100">
                <a:effectLst/>
                <a:latin typeface="Calibri" panose="020F0502020204030204" pitchFamily="34" charset="0"/>
                <a:ea typeface="Calibri" panose="020F0502020204030204" pitchFamily="34" charset="0"/>
                <a:cs typeface="Times New Roman" panose="02020603050405020304" pitchFamily="18" charset="0"/>
              </a:rPr>
              <a:t> and </a:t>
            </a:r>
            <a:r>
              <a:rPr lang="en-US" sz="1200" b="1" kern="100">
                <a:effectLst/>
                <a:latin typeface="Calibri" panose="020F0502020204030204" pitchFamily="34" charset="0"/>
                <a:ea typeface="Calibri" panose="020F0502020204030204" pitchFamily="34" charset="0"/>
                <a:cs typeface="Times New Roman" panose="02020603050405020304" pitchFamily="18" charset="0"/>
              </a:rPr>
              <a:t>Facilitator's Worksheet</a:t>
            </a:r>
            <a:r>
              <a:rPr lang="en-US" sz="1200" kern="100">
                <a:effectLst/>
                <a:latin typeface="Calibri" panose="020F0502020204030204" pitchFamily="34" charset="0"/>
                <a:ea typeface="Calibri" panose="020F0502020204030204" pitchFamily="34" charset="0"/>
                <a:cs typeface="Times New Roman" panose="02020603050405020304" pitchFamily="18" charset="0"/>
              </a:rPr>
              <a:t> for details and tips on selecting and customizing slides. </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The following Case Study slides provide examples that help demonstrate some of the asset management concepts and considerations discussed in this presentation.</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sng" kern="100">
                <a:effectLst/>
                <a:latin typeface="Calibri" panose="020F0502020204030204" pitchFamily="34" charset="0"/>
                <a:ea typeface="Calibri" panose="020F0502020204030204" pitchFamily="34" charset="0"/>
                <a:cs typeface="Times New Roman" panose="02020603050405020304" pitchFamily="18" charset="0"/>
              </a:rPr>
              <a:t>How to use the Case Studies (slides 41-46):</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tabLst>
                <a:tab pos="457200" algn="l"/>
              </a:tabLst>
            </a:pPr>
            <a:r>
              <a:rPr lang="en-US" sz="1200" kern="100">
                <a:effectLst/>
                <a:latin typeface="Calibri" panose="020F0502020204030204" pitchFamily="34" charset="0"/>
                <a:ea typeface="Calibri" panose="020F0502020204030204" pitchFamily="34" charset="0"/>
                <a:cs typeface="Times New Roman" panose="02020603050405020304" pitchFamily="18" charset="0"/>
              </a:rPr>
              <a:t>Customize these slides and notes by adding or removing content and including local context and visual aids (i.e., photos, graphs, charts)</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pPr>
            <a:r>
              <a:rPr lang="en-US" sz="1200" kern="100">
                <a:effectLst/>
                <a:latin typeface="Calibri" panose="020F0502020204030204" pitchFamily="34" charset="0"/>
                <a:ea typeface="Calibri" panose="020F0502020204030204" pitchFamily="34" charset="0"/>
                <a:cs typeface="Times New Roman" panose="02020603050405020304" pitchFamily="18" charset="0"/>
              </a:rPr>
              <a:t>Create your own Case Study Scenario using slide 47.</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200" kern="100">
                <a:effectLst/>
                <a:latin typeface="Calibri" panose="020F0502020204030204" pitchFamily="34" charset="0"/>
                <a:ea typeface="Calibri" panose="020F0502020204030204" pitchFamily="34" charset="0"/>
                <a:cs typeface="Times New Roman" panose="02020603050405020304" pitchFamily="18" charset="0"/>
              </a:rPr>
              <a:t>Can you think of a local example that illustrates asset management in action?</a:t>
            </a:r>
          </a:p>
          <a:p>
            <a:pPr marL="285750" marR="0" lvl="0" indent="-285750">
              <a:spcBef>
                <a:spcPts val="0"/>
              </a:spcBef>
              <a:spcAft>
                <a:spcPts val="0"/>
              </a:spcAft>
              <a:buFont typeface="Wingdings" panose="05000000000000000000" pitchFamily="2" charset="2"/>
              <a:buChar char="Ø"/>
              <a:tabLst>
                <a:tab pos="9144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Move your ‘Case Study’ slide into the main presentation to illustrate and/or provide more context to ‘Information’ slides.</a:t>
            </a:r>
            <a:endParaRPr lang="en-US">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40</a:t>
            </a:fld>
            <a:endParaRPr lang="en-US"/>
          </a:p>
        </p:txBody>
      </p:sp>
    </p:spTree>
    <p:extLst>
      <p:ext uri="{BB962C8B-B14F-4D97-AF65-F5344CB8AC3E}">
        <p14:creationId xmlns:p14="http://schemas.microsoft.com/office/powerpoint/2010/main" val="6513007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2-3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Example Slide. This slide is intended to highlight the need to assess risk and impact to the community equitably, and highlight how context must be assessed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service is disrupted, the location can significantly affect the impact to your community.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we see an illustration of a community –Would a watermain failure have a higher impact depending on where it failed? Vulnerable users like the hospital would probably need higher levels of service compared to city hall or the recreation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centre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this example.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 simple example of the need for context-sensitive service levels that can be applied to our municipality to identify vulnerable demographic areas.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41</a:t>
            </a:fld>
            <a:endParaRPr lang="en-US"/>
          </a:p>
        </p:txBody>
      </p:sp>
    </p:spTree>
    <p:extLst>
      <p:ext uri="{BB962C8B-B14F-4D97-AF65-F5344CB8AC3E}">
        <p14:creationId xmlns:p14="http://schemas.microsoft.com/office/powerpoint/2010/main" val="2487775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1-2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Example Slide. This is a simple example of the need to consider risk across multiple services – a road closed to essential facilities or communities that highly depend on transit may warrant higher priority.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service is disrupted, it can impair other services our community depends 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we see a flooded street.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Engagement/Reflection question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Other than transportation, what other services might be impacted?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Adjacent drainage areas?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Transit services?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Access to essentials such as fire or ambulance services? drinking water facilities?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Sewer systems?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 simple example of the need to consider risk across multiple services – a road closed to essential facilities or communities that highly depend on transit may warrant higher priority.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42</a:t>
            </a:fld>
            <a:endParaRPr lang="en-US"/>
          </a:p>
        </p:txBody>
      </p:sp>
    </p:spTree>
    <p:extLst>
      <p:ext uri="{BB962C8B-B14F-4D97-AF65-F5344CB8AC3E}">
        <p14:creationId xmlns:p14="http://schemas.microsoft.com/office/powerpoint/2010/main" val="2696581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2-4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Engagement and Example Slide. This slide highlights an ice storm, an increasingly frequent weather event, and provides a discussion point to highlight how resiliency in one area can provide improved resiliency for other services.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service is disrupted, it can impair other services our community depends 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we see fallen trees from the ice storms in Eastern Canada in 2013. Other than power and telecommunication utilities, what other services might be impacted?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Coordination of municipal services?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Road blockages?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Access to or shortages of operating consumables such as fuel and chemicals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 simple example of the need to consider emergency management or contingency plans and identifying critical facilities.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Engagement/Reflection Questions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can you use this information to improve asset management strategies?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often do you replace assets like-for-like?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Are there better ways to deliver existing services?</a:t>
            </a:r>
            <a:endParaRPr lang="en-US" dirty="0">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43</a:t>
            </a:fld>
            <a:endParaRPr lang="en-US"/>
          </a:p>
        </p:txBody>
      </p:sp>
    </p:spTree>
    <p:extLst>
      <p:ext uri="{BB962C8B-B14F-4D97-AF65-F5344CB8AC3E}">
        <p14:creationId xmlns:p14="http://schemas.microsoft.com/office/powerpoint/2010/main" val="3214613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2-4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Example Slide. This slide highlights a historical approach to storm-water management and presents an opportunity to improve through better insight today – specifically, through the use of a naturalized asset, which would provide better water retention, require less hard infrastructure and produce co-benefits for the community such as recreational opportunities.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many cases where assets were designed with good ideas in mind, but better-informed options have been identified decades later.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we see a common approach to storm water management in the 1950s – creeks and streams were lined with concrete to increase storm drainage capacity as subdivisions with reduced permeability were built.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Why might we build something different today?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Significant infrastructure (concrete) to monitor, rehabilitate and repair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Doesn't integrate well into a community and could be a safety hazard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Pre-existing habitat and environment were destroyed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Engagement/Reflection Questions: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Are there other examples where designs should be modernized?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might a natural asset better meet the needs from an asset management perspective? Cost?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Additional Notes: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more on how natural infrastructure assets can promote climate resiliency: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“Explainer: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Natural Infrastructure Solutions for Climate Resilience,” International Institute for Sustainable Development, 2021.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https://www.iisd.org/articles/explainer/natural-infrastructure-solutions-climate-resilience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44</a:t>
            </a:fld>
            <a:endParaRPr lang="en-US"/>
          </a:p>
        </p:txBody>
      </p:sp>
    </p:spTree>
    <p:extLst>
      <p:ext uri="{BB962C8B-B14F-4D97-AF65-F5344CB8AC3E}">
        <p14:creationId xmlns:p14="http://schemas.microsoft.com/office/powerpoint/2010/main" val="2692881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2-4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Example. This slide highlights the example of a discovery of burial grounds, and the respect and actions that must be incorporated into a project. From an asset management perspective, this also has the potential to disrupt services. York Region went on to create a map of sites with archaeological potential.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Some infrastructure, like roads, requires improvements that disturb the surrounding environment, and can require additional land as it is expanded or updated.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case, a road realignment to improve traffic capacity in a rural area resulted in the discovery of a First Nations ossuary.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to Municipalities’ duty to consult, this can result in delays and escalating costs for projects, with cascading impacts on other municipal services.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Engagement/Reflection Questions: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might we gain a better understanding of where project risks might be?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Does our municipality have ESA maps, or maps identifying archaeologically significant areas?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Can these be considered when planning work?</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Additional Notes: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more information on land use planning laws and policies, include the duty to consult: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“First Nation–Municipal Land Use Planning Tool,” CEDI, FCM, Cando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https://fcm.ca/en/resources/cedi/first-nation-municipal-land-use-planning-tool</a:t>
            </a:r>
            <a:endParaRPr lang="en-US" dirty="0">
              <a:cs typeface="Calibri"/>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45</a:t>
            </a:fld>
            <a:endParaRPr lang="en-US"/>
          </a:p>
        </p:txBody>
      </p:sp>
    </p:spTree>
    <p:extLst>
      <p:ext uri="{BB962C8B-B14F-4D97-AF65-F5344CB8AC3E}">
        <p14:creationId xmlns:p14="http://schemas.microsoft.com/office/powerpoint/2010/main" val="2255183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include approx. duration to present your Case Study</a:t>
            </a:r>
            <a:r>
              <a:rPr lang="en-US" sz="1800" kern="100">
                <a:effectLst/>
                <a:latin typeface="Calibri" panose="020F0502020204030204" pitchFamily="34" charset="0"/>
                <a:ea typeface="Calibri" panose="020F0502020204030204" pitchFamily="34" charset="0"/>
                <a:cs typeface="Times New Roman" panose="02020603050405020304" pitchFamily="18" charset="0"/>
              </a:rPr>
              <a:t>]</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a:effectLst/>
                <a:latin typeface="Calibri" panose="020F0502020204030204" pitchFamily="34" charset="0"/>
                <a:ea typeface="Calibri" panose="020F0502020204030204" pitchFamily="34" charset="0"/>
                <a:cs typeface="Times New Roman" panose="02020603050405020304" pitchFamily="18" charset="0"/>
              </a:rPr>
              <a:t> Engagement and Example slide. Use this slide to create your own local case study scenario to incorporate into the presentation.</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Customization Opportunity</a:t>
            </a:r>
            <a:r>
              <a:rPr lang="en-US" sz="1800" kern="100">
                <a:effectLst/>
                <a:latin typeface="Calibri" panose="020F0502020204030204" pitchFamily="34" charset="0"/>
                <a:ea typeface="Calibri" panose="020F0502020204030204" pitchFamily="34" charset="0"/>
                <a:cs typeface="Times New Roman" panose="02020603050405020304" pitchFamily="18" charset="0"/>
              </a:rPr>
              <a:t>: Check-out </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Step 4 </a:t>
            </a:r>
            <a:r>
              <a:rPr lang="en-US" sz="1800" kern="100">
                <a:effectLst/>
                <a:latin typeface="Calibri" panose="020F0502020204030204" pitchFamily="34" charset="0"/>
                <a:ea typeface="Calibri" panose="020F0502020204030204" pitchFamily="34" charset="0"/>
                <a:cs typeface="Times New Roman" panose="02020603050405020304" pitchFamily="18" charset="0"/>
              </a:rPr>
              <a:t>in </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the Facilitator’s Guide </a:t>
            </a:r>
            <a:r>
              <a:rPr lang="en-US" sz="1800" kern="100">
                <a:effectLst/>
                <a:latin typeface="Calibri" panose="020F0502020204030204" pitchFamily="34" charset="0"/>
                <a:ea typeface="Calibri" panose="020F0502020204030204" pitchFamily="34" charset="0"/>
                <a:cs typeface="Times New Roman" panose="02020603050405020304" pitchFamily="18" charset="0"/>
              </a:rPr>
              <a:t>and </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Facilitator’s Worksheet </a:t>
            </a:r>
            <a:r>
              <a:rPr lang="en-US" sz="1800" kern="100">
                <a:effectLst/>
                <a:latin typeface="Calibri" panose="020F0502020204030204" pitchFamily="34" charset="0"/>
                <a:ea typeface="Calibri" panose="020F0502020204030204" pitchFamily="34" charset="0"/>
                <a:cs typeface="Times New Roman" panose="02020603050405020304" pitchFamily="18" charset="0"/>
              </a:rPr>
              <a:t>for more, including ideas for what to include.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add your speaking notes here</a:t>
            </a:r>
            <a:r>
              <a:rPr lang="en-US" sz="1800" kern="100">
                <a:effectLst/>
                <a:latin typeface="Calibri" panose="020F0502020204030204" pitchFamily="34" charset="0"/>
                <a:ea typeface="Calibri" panose="020F0502020204030204" pitchFamily="34" charset="0"/>
                <a:cs typeface="Times New Roman" panose="02020603050405020304" pitchFamily="18" charset="0"/>
              </a:rPr>
              <a:t>]</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46</a:t>
            </a:fld>
            <a:endParaRPr lang="en-US"/>
          </a:p>
        </p:txBody>
      </p:sp>
    </p:spTree>
    <p:extLst>
      <p:ext uri="{BB962C8B-B14F-4D97-AF65-F5344CB8AC3E}">
        <p14:creationId xmlns:p14="http://schemas.microsoft.com/office/powerpoint/2010/main" val="1024998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CA" sz="1800" kern="100">
                <a:effectLst/>
                <a:latin typeface="Calibri" panose="020F0502020204030204" pitchFamily="34" charset="0"/>
                <a:ea typeface="Calibri" panose="020F0502020204030204" pitchFamily="34" charset="0"/>
                <a:cs typeface="Times New Roman" panose="02020603050405020304" pitchFamily="18" charset="0"/>
              </a:rPr>
              <a:t> 5 minutes</a:t>
            </a:r>
          </a:p>
          <a:p>
            <a:pPr marL="0" marR="0">
              <a:spcBef>
                <a:spcPts val="0"/>
              </a:spcBef>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CA" sz="1800" kern="100">
                <a:effectLst/>
                <a:latin typeface="Calibri" panose="020F0502020204030204" pitchFamily="34" charset="0"/>
                <a:ea typeface="Calibri" panose="020F0502020204030204" pitchFamily="34" charset="0"/>
                <a:cs typeface="Times New Roman" panose="02020603050405020304" pitchFamily="18" charset="0"/>
              </a:rPr>
              <a:t> Engagement Slide. Select either Slide 5 or Slide 6. </a:t>
            </a:r>
          </a:p>
          <a:p>
            <a:pPr marL="0" marR="0">
              <a:spcBef>
                <a:spcPts val="0"/>
              </a:spcBef>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“Icebreaker” slides provide an opportunity for the audience to engage with the content of your presentation in more depth by connecting what they are learning with how it applies to their community and role in asset management. </a:t>
            </a:r>
          </a:p>
          <a:p>
            <a:pPr marL="0" marR="0">
              <a:spcBef>
                <a:spcPts val="0"/>
              </a:spcBef>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Choose this “icebreaker” if you have new councillors or an audience that may be new to asset management.  </a:t>
            </a:r>
          </a:p>
          <a:p>
            <a:pPr marL="0" marR="0">
              <a:spcBef>
                <a:spcPts val="0"/>
              </a:spcBef>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CA" sz="18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Let’s take a moment to think about the most important asset in our community. This could be anything from a local park to a community centre to a major roadway.</a:t>
            </a:r>
          </a:p>
          <a:p>
            <a:pPr marL="0" marR="0">
              <a:spcBef>
                <a:spcPts val="0"/>
              </a:spcBef>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Once you have it in mind, turn to the person next to you, introduce yourself and share your choice and why.</a:t>
            </a:r>
          </a:p>
        </p:txBody>
      </p:sp>
      <p:sp>
        <p:nvSpPr>
          <p:cNvPr id="4" name="Slide Number Placeholder 3"/>
          <p:cNvSpPr>
            <a:spLocks noGrp="1"/>
          </p:cNvSpPr>
          <p:nvPr>
            <p:ph type="sldNum" sz="quarter" idx="5"/>
          </p:nvPr>
        </p:nvSpPr>
        <p:spPr/>
        <p:txBody>
          <a:bodyPr/>
          <a:lstStyle/>
          <a:p>
            <a:fld id="{09BEF198-C802-BC4D-8D4C-0E050E8CEFF5}" type="slidenum">
              <a:rPr lang="en-US" smtClean="0"/>
              <a:t>5</a:t>
            </a:fld>
            <a:endParaRPr lang="en-US"/>
          </a:p>
        </p:txBody>
      </p:sp>
    </p:spTree>
    <p:extLst>
      <p:ext uri="{BB962C8B-B14F-4D97-AF65-F5344CB8AC3E}">
        <p14:creationId xmlns:p14="http://schemas.microsoft.com/office/powerpoint/2010/main" val="3648429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Estimated time:</a:t>
            </a:r>
            <a:r>
              <a:rPr lang="en-CA" sz="1800" kern="100">
                <a:effectLst/>
                <a:latin typeface="Calibri" panose="020F0502020204030204" pitchFamily="34" charset="0"/>
                <a:ea typeface="Calibri" panose="020F0502020204030204" pitchFamily="34" charset="0"/>
                <a:cs typeface="Times New Roman" panose="02020603050405020304" pitchFamily="18" charset="0"/>
              </a:rPr>
              <a:t> 5 - 10 minutes</a:t>
            </a:r>
          </a:p>
          <a:p>
            <a:pPr marL="0" marR="0">
              <a:spcBef>
                <a:spcPts val="0"/>
              </a:spcBef>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Facilitation Tip:</a:t>
            </a:r>
            <a:r>
              <a:rPr lang="en-CA" sz="1800" kern="100">
                <a:effectLst/>
                <a:latin typeface="Calibri" panose="020F0502020204030204" pitchFamily="34" charset="0"/>
                <a:ea typeface="Calibri" panose="020F0502020204030204" pitchFamily="34" charset="0"/>
                <a:cs typeface="Times New Roman" panose="02020603050405020304" pitchFamily="18" charset="0"/>
              </a:rPr>
              <a:t> Engagement Slide. Select either Slide 5 or Slide 6. </a:t>
            </a:r>
          </a:p>
          <a:p>
            <a:pPr marL="0" marR="0">
              <a:spcBef>
                <a:spcPts val="0"/>
              </a:spcBef>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This “icebreaker” will require Council to have a basic understanding of asset management and their municipality's services.</a:t>
            </a:r>
          </a:p>
          <a:p>
            <a:pPr marL="0" marR="0">
              <a:spcBef>
                <a:spcPts val="0"/>
              </a:spcBef>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Choose this “icebreaker” if you have councillors that are deeply engaged in asset management.</a:t>
            </a:r>
          </a:p>
          <a:p>
            <a:pPr marL="342900" marR="0" lvl="0" indent="-342900">
              <a:spcBef>
                <a:spcPts val="0"/>
              </a:spcBef>
              <a:spcAft>
                <a:spcPts val="0"/>
              </a:spcAft>
              <a:buFont typeface="Arial" panose="020B0604020202020204" pitchFamily="34" charset="0"/>
              <a:buChar char="•"/>
              <a:tabLst>
                <a:tab pos="457200" algn="l"/>
              </a:tabLst>
            </a:pPr>
            <a:r>
              <a:rPr lang="en-CA" sz="1800" kern="100">
                <a:effectLst/>
                <a:latin typeface="Calibri" panose="020F0502020204030204" pitchFamily="34" charset="0"/>
                <a:ea typeface="Calibri" panose="020F0502020204030204" pitchFamily="34" charset="0"/>
                <a:cs typeface="Times New Roman" panose="02020603050405020304" pitchFamily="18" charset="0"/>
              </a:rPr>
              <a:t>Invite audience members to reflect on what they consider to be the most important service in their community and what critical infrastructure enables this service. (2 min)</a:t>
            </a:r>
          </a:p>
          <a:p>
            <a:pPr marL="342900" marR="0" lvl="0" indent="-342900">
              <a:spcBef>
                <a:spcPts val="0"/>
              </a:spcBef>
              <a:spcAft>
                <a:spcPts val="0"/>
              </a:spcAft>
              <a:buFont typeface="Arial" panose="020B0604020202020204" pitchFamily="34" charset="0"/>
              <a:buChar char="•"/>
              <a:tabLst>
                <a:tab pos="457200" algn="l"/>
              </a:tabLst>
            </a:pPr>
            <a:r>
              <a:rPr lang="en-CA" sz="1800" kern="100">
                <a:effectLst/>
                <a:latin typeface="Calibri" panose="020F0502020204030204" pitchFamily="34" charset="0"/>
                <a:ea typeface="Calibri" panose="020F0502020204030204" pitchFamily="34" charset="0"/>
                <a:cs typeface="Times New Roman" panose="02020603050405020304" pitchFamily="18" charset="0"/>
              </a:rPr>
              <a:t>Ask audience members to share their choice with the person next to them (2 min)</a:t>
            </a:r>
          </a:p>
          <a:p>
            <a:pPr marL="342900" marR="0" lvl="0" indent="-342900">
              <a:spcBef>
                <a:spcPts val="0"/>
              </a:spcBef>
              <a:spcAft>
                <a:spcPts val="0"/>
              </a:spcAft>
              <a:buFont typeface="Arial" panose="020B0604020202020204" pitchFamily="34" charset="0"/>
              <a:buChar char="•"/>
              <a:tabLst>
                <a:tab pos="457200" algn="l"/>
              </a:tabLst>
            </a:pPr>
            <a:r>
              <a:rPr lang="en-CA" sz="1800" kern="100">
                <a:effectLst/>
                <a:latin typeface="Calibri" panose="020F0502020204030204" pitchFamily="34" charset="0"/>
                <a:ea typeface="Calibri" panose="020F0502020204030204" pitchFamily="34" charset="0"/>
                <a:cs typeface="Times New Roman" panose="02020603050405020304" pitchFamily="18" charset="0"/>
              </a:rPr>
              <a:t>Invite audience members to share their examples with the larger group. </a:t>
            </a:r>
          </a:p>
          <a:p>
            <a:pPr marL="342900" marR="0" lvl="0" indent="-342900">
              <a:spcBef>
                <a:spcPts val="0"/>
              </a:spcBef>
              <a:spcAft>
                <a:spcPts val="0"/>
              </a:spcAft>
              <a:buFont typeface="Arial" panose="020B0604020202020204" pitchFamily="34" charset="0"/>
              <a:buChar char="•"/>
              <a:tabLst>
                <a:tab pos="457200" algn="l"/>
              </a:tabLst>
            </a:pPr>
            <a:r>
              <a:rPr lang="en-CA" sz="1800" kern="100">
                <a:effectLst/>
                <a:latin typeface="Calibri" panose="020F0502020204030204" pitchFamily="34" charset="0"/>
                <a:ea typeface="Calibri" panose="020F0502020204030204" pitchFamily="34" charset="0"/>
                <a:cs typeface="Times New Roman" panose="02020603050405020304" pitchFamily="18" charset="0"/>
              </a:rPr>
              <a:t>As optional follow-up questions, you may ask audience members to consider the various tasks and/or aspects involved in delivering the service and who is involved.</a:t>
            </a:r>
          </a:p>
          <a:p>
            <a:pPr marL="0" marR="0">
              <a:spcBef>
                <a:spcPts val="0"/>
              </a:spcBef>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Speaking Notes:</a:t>
            </a:r>
            <a:r>
              <a:rPr lang="en-CA" sz="18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Let’s each take a moment to consider the most critical or important service in our community. What critical infrastructure supports its delivery?</a:t>
            </a:r>
          </a:p>
          <a:p>
            <a:pPr marL="0" marR="0">
              <a:spcBef>
                <a:spcPts val="0"/>
              </a:spcBef>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Once you have it in mind, turn to the person next to you - share your choice and why.</a:t>
            </a:r>
          </a:p>
          <a:p>
            <a:pPr marL="0" marR="0">
              <a:spcBef>
                <a:spcPts val="0"/>
              </a:spcBef>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Would anyone like to share their example?</a:t>
            </a:r>
          </a:p>
        </p:txBody>
      </p:sp>
      <p:sp>
        <p:nvSpPr>
          <p:cNvPr id="4" name="Slide Number Placeholder 3"/>
          <p:cNvSpPr>
            <a:spLocks noGrp="1"/>
          </p:cNvSpPr>
          <p:nvPr>
            <p:ph type="sldNum" sz="quarter" idx="5"/>
          </p:nvPr>
        </p:nvSpPr>
        <p:spPr/>
        <p:txBody>
          <a:bodyPr/>
          <a:lstStyle/>
          <a:p>
            <a:fld id="{09BEF198-C802-BC4D-8D4C-0E050E8CEFF5}" type="slidenum">
              <a:rPr lang="en-US" smtClean="0"/>
              <a:t>6</a:t>
            </a:fld>
            <a:endParaRPr lang="en-US"/>
          </a:p>
        </p:txBody>
      </p:sp>
    </p:spTree>
    <p:extLst>
      <p:ext uri="{BB962C8B-B14F-4D97-AF65-F5344CB8AC3E}">
        <p14:creationId xmlns:p14="http://schemas.microsoft.com/office/powerpoint/2010/main" val="2392596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1 minute</a:t>
            </a:r>
          </a:p>
          <a:p>
            <a:pPr marL="0" marR="0">
              <a:spcBef>
                <a:spcPts val="0"/>
              </a:spcBef>
              <a:spcAft>
                <a:spcPts val="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Inform Slide. </a:t>
            </a:r>
          </a:p>
          <a:p>
            <a:pPr marL="0" marR="0">
              <a:spcBef>
                <a:spcPts val="0"/>
              </a:spcBef>
              <a:spcAft>
                <a:spcPts val="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In simple terms, asset management is the practice of managing a municipality's physical assets, such as buildings, infrastructure, parks, and community centres, in a strategic and effective manner, with an underlying awareness of various factors that impact communities.</a:t>
            </a:r>
          </a:p>
          <a:p>
            <a:pPr marL="0" marR="0">
              <a:spcBef>
                <a:spcPts val="0"/>
              </a:spcBef>
              <a:spcAft>
                <a:spcPts val="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Asset management involves a range of activities, including regular inspections of the assets to assess their condition, estimating the cost of maintenance and replacement over their lifespan, and prioritizing the maintenance and repair of the assets. These activities should also consider the potential influence of changing environmental conditions and the resilience of assets in the face of such changes.</a:t>
            </a:r>
          </a:p>
          <a:p>
            <a:pPr marL="0" marR="0">
              <a:spcBef>
                <a:spcPts val="0"/>
              </a:spcBef>
              <a:spcAft>
                <a:spcPts val="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Ultimately, the goal of asset management is to ensure that the municipality's assets are well-maintained and operating efficiently, which helps reduce costs and extend the lifespan of assets. A holistic approach takes into account the diverse needs of the entire community, recognizing that assets should serve everyone equitably and contribute to a sense of belonging and unity.</a:t>
            </a:r>
          </a:p>
        </p:txBody>
      </p:sp>
      <p:sp>
        <p:nvSpPr>
          <p:cNvPr id="4" name="Slide Number Placeholder 3"/>
          <p:cNvSpPr>
            <a:spLocks noGrp="1"/>
          </p:cNvSpPr>
          <p:nvPr>
            <p:ph type="sldNum" sz="quarter" idx="5"/>
          </p:nvPr>
        </p:nvSpPr>
        <p:spPr/>
        <p:txBody>
          <a:bodyPr/>
          <a:lstStyle/>
          <a:p>
            <a:fld id="{09BEF198-C802-BC4D-8D4C-0E050E8CEFF5}" type="slidenum">
              <a:rPr lang="en-US" smtClean="0"/>
              <a:t>7</a:t>
            </a:fld>
            <a:endParaRPr lang="en-US"/>
          </a:p>
        </p:txBody>
      </p:sp>
    </p:spTree>
    <p:extLst>
      <p:ext uri="{BB962C8B-B14F-4D97-AF65-F5344CB8AC3E}">
        <p14:creationId xmlns:p14="http://schemas.microsoft.com/office/powerpoint/2010/main" val="1773194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 minutes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Give an example of how this might apply to a specific municipal asset in your community. Consider the various lenses of climate, equity, and reconciliation.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discussing asset management, we need to consider the following questions, with an awareness of environmental, social, and economic factors: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 What do we own?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 Where is it?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3. What does it do?</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4. What is it worth?</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5. What condition is it in?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6. What needs to be done?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7. When does it need to be done by?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answering these key questions, we can make informed decisions to allocate resources and manage assets effectively, while taking into account the broader implications for the community and its diverse needs.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According to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Building Sustainable and Resilient Communities with Asset Management,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Triple Bottom Line assessment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[integrates] socio-cultural, economic and environmental considerations when evaluating service delivery options. It recognizes that a holistic and balanced assessment is required to achieve the best long-term outcome.”</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Addition Information: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“Building Sustainable and Resilient Communities with Asset Management: An Introduction for Municipal Leaders,” FCM: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https://fcm.ca/en/resources/mamp/guide-building-sustainable-communities-asset-management</a:t>
            </a:r>
          </a:p>
        </p:txBody>
      </p:sp>
      <p:sp>
        <p:nvSpPr>
          <p:cNvPr id="4" name="Slide Number Placeholder 3"/>
          <p:cNvSpPr>
            <a:spLocks noGrp="1"/>
          </p:cNvSpPr>
          <p:nvPr>
            <p:ph type="sldNum" sz="quarter" idx="5"/>
          </p:nvPr>
        </p:nvSpPr>
        <p:spPr/>
        <p:txBody>
          <a:bodyPr/>
          <a:lstStyle/>
          <a:p>
            <a:fld id="{09BEF198-C802-BC4D-8D4C-0E050E8CEFF5}" type="slidenum">
              <a:rPr lang="en-US" smtClean="0"/>
              <a:t>8</a:t>
            </a:fld>
            <a:endParaRPr lang="en-US"/>
          </a:p>
        </p:txBody>
      </p:sp>
    </p:spTree>
    <p:extLst>
      <p:ext uri="{BB962C8B-B14F-4D97-AF65-F5344CB8AC3E}">
        <p14:creationId xmlns:p14="http://schemas.microsoft.com/office/powerpoint/2010/main" val="474853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Estimated time: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Facilitation Tip: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Select either Slide 9 or Slide 10 based on the assessment of your council’s awareness that you completed in Step 2 of the Facilitator’s Guide. This slide quickly provides a good perspective of asset management.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Customization Opportunity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Either select the “illustrative example” included in the Speaking Notes below or give your own example of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how this might apply to a municipal asset in your community. Consider the lenses of climate, equity, and reconciliation.</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Speaking Notes: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managing assets, it’s essential to take a big picture perspective by focusing on services rather than individual assets, subtly considering the broader context of environmental, social, and cultural factors.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approach allows us to prioritize investments based on overall community needs, ensuring that we provide equitable and accessible services for all, while acknowledging the importance of climate resilience and cultural heritage.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Engagement/Reflection Question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can we apply this big picture perspective to our municipality to better serve our community?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Illustrative Example: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consider two parks in our community – one in a well-served area and another in an underserved area. Focusing on services rather than individual assets might lead us to invest more resources in improving the park in the underserved area, ensuring equitable access to green spaces for all residents. This approach would also involve assessing both parks’ resilience to climate change and considering the cultural significance of the locations to promote reconciliation.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BEF198-C802-BC4D-8D4C-0E050E8CEFF5}" type="slidenum">
              <a:rPr lang="en-US" smtClean="0"/>
              <a:t>9</a:t>
            </a:fld>
            <a:endParaRPr lang="en-US"/>
          </a:p>
        </p:txBody>
      </p:sp>
    </p:spTree>
    <p:extLst>
      <p:ext uri="{BB962C8B-B14F-4D97-AF65-F5344CB8AC3E}">
        <p14:creationId xmlns:p14="http://schemas.microsoft.com/office/powerpoint/2010/main" val="290246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00DB0-B007-315E-6D8F-FB7FE3E87EA1}"/>
              </a:ext>
            </a:extLst>
          </p:cNvPr>
          <p:cNvSpPr>
            <a:spLocks noGrp="1"/>
          </p:cNvSpPr>
          <p:nvPr>
            <p:ph type="ctrTitle"/>
          </p:nvPr>
        </p:nvSpPr>
        <p:spPr>
          <a:xfrm>
            <a:off x="675071" y="3583496"/>
            <a:ext cx="9144000" cy="997196"/>
          </a:xfrm>
        </p:spPr>
        <p:txBody>
          <a:bodyPr lIns="0" tIns="0" rIns="0" bIns="0" anchor="b">
            <a:spAutoFit/>
          </a:bodyPr>
          <a:lstStyle>
            <a:lvl1pPr algn="l">
              <a:defRPr sz="7200" b="1"/>
            </a:lvl1pPr>
          </a:lstStyle>
          <a:p>
            <a:endParaRPr lang="en-US"/>
          </a:p>
        </p:txBody>
      </p:sp>
      <p:sp>
        <p:nvSpPr>
          <p:cNvPr id="3" name="Subtitle 2">
            <a:extLst>
              <a:ext uri="{FF2B5EF4-FFF2-40B4-BE49-F238E27FC236}">
                <a16:creationId xmlns:a16="http://schemas.microsoft.com/office/drawing/2014/main" id="{7A5451DC-E92F-2D0F-7D1B-889FB3632B8E}"/>
              </a:ext>
            </a:extLst>
          </p:cNvPr>
          <p:cNvSpPr>
            <a:spLocks noGrp="1"/>
          </p:cNvSpPr>
          <p:nvPr>
            <p:ph type="subTitle" idx="1"/>
          </p:nvPr>
        </p:nvSpPr>
        <p:spPr>
          <a:xfrm>
            <a:off x="675071" y="4771383"/>
            <a:ext cx="9144000" cy="1584967"/>
          </a:xfrm>
        </p:spPr>
        <p:txBody>
          <a:bodyPr lIns="0" tIns="0" rIns="0" bIns="0"/>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184778-F860-B756-66D8-A620C938C442}"/>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5" name="Footer Placeholder 4">
            <a:extLst>
              <a:ext uri="{FF2B5EF4-FFF2-40B4-BE49-F238E27FC236}">
                <a16:creationId xmlns:a16="http://schemas.microsoft.com/office/drawing/2014/main" id="{F013A051-3ACA-93CD-0901-5A0026F47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73E24-112B-13DC-D938-8E51C0411217}"/>
              </a:ext>
            </a:extLst>
          </p:cNvPr>
          <p:cNvSpPr>
            <a:spLocks noGrp="1"/>
          </p:cNvSpPr>
          <p:nvPr>
            <p:ph type="sldNum" sz="quarter" idx="12"/>
          </p:nvPr>
        </p:nvSpPr>
        <p:spPr/>
        <p:txBody>
          <a:bodyPr/>
          <a:lstStyle/>
          <a:p>
            <a:fld id="{1C7B8696-F484-A244-B123-ED75AC607644}" type="slidenum">
              <a:rPr lang="en-US" smtClean="0"/>
              <a:t>‹#›</a:t>
            </a:fld>
            <a:endParaRPr lang="en-US"/>
          </a:p>
        </p:txBody>
      </p:sp>
      <p:grpSp>
        <p:nvGrpSpPr>
          <p:cNvPr id="48" name="Group 5">
            <a:extLst>
              <a:ext uri="{FF2B5EF4-FFF2-40B4-BE49-F238E27FC236}">
                <a16:creationId xmlns:a16="http://schemas.microsoft.com/office/drawing/2014/main" id="{2AEC8773-79B6-EB80-4678-CD4EF809D6A0}"/>
              </a:ext>
            </a:extLst>
          </p:cNvPr>
          <p:cNvGrpSpPr/>
          <p:nvPr/>
        </p:nvGrpSpPr>
        <p:grpSpPr>
          <a:xfrm>
            <a:off x="9558980" y="1545814"/>
            <a:ext cx="4883947" cy="4229521"/>
            <a:chOff x="0" y="0"/>
            <a:chExt cx="3619627" cy="3134614"/>
          </a:xfrm>
        </p:grpSpPr>
        <p:sp>
          <p:nvSpPr>
            <p:cNvPr id="56" name="Freeform 6">
              <a:extLst>
                <a:ext uri="{FF2B5EF4-FFF2-40B4-BE49-F238E27FC236}">
                  <a16:creationId xmlns:a16="http://schemas.microsoft.com/office/drawing/2014/main" id="{B66A50E9-29F4-0DC7-C87B-39A5DB882652}"/>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49" name="Group 7">
            <a:extLst>
              <a:ext uri="{FF2B5EF4-FFF2-40B4-BE49-F238E27FC236}">
                <a16:creationId xmlns:a16="http://schemas.microsoft.com/office/drawing/2014/main" id="{5F01A585-AD54-E348-FC4A-74E3E33E4867}"/>
              </a:ext>
            </a:extLst>
          </p:cNvPr>
          <p:cNvGrpSpPr/>
          <p:nvPr/>
        </p:nvGrpSpPr>
        <p:grpSpPr>
          <a:xfrm>
            <a:off x="8087359" y="4693216"/>
            <a:ext cx="3315648" cy="2871367"/>
            <a:chOff x="0" y="0"/>
            <a:chExt cx="3619627" cy="3134614"/>
          </a:xfrm>
        </p:grpSpPr>
        <p:sp>
          <p:nvSpPr>
            <p:cNvPr id="55" name="Freeform 8">
              <a:extLst>
                <a:ext uri="{FF2B5EF4-FFF2-40B4-BE49-F238E27FC236}">
                  <a16:creationId xmlns:a16="http://schemas.microsoft.com/office/drawing/2014/main" id="{FC5E6251-EEBC-FA44-AF8A-EDAA7E5CD9F3}"/>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50" name="Group 9">
            <a:extLst>
              <a:ext uri="{FF2B5EF4-FFF2-40B4-BE49-F238E27FC236}">
                <a16:creationId xmlns:a16="http://schemas.microsoft.com/office/drawing/2014/main" id="{E89C537E-C5A3-B26F-B120-07B91AF58A4E}"/>
              </a:ext>
            </a:extLst>
          </p:cNvPr>
          <p:cNvGrpSpPr/>
          <p:nvPr/>
        </p:nvGrpSpPr>
        <p:grpSpPr>
          <a:xfrm>
            <a:off x="8229720" y="3972546"/>
            <a:ext cx="1515464" cy="1312399"/>
            <a:chOff x="0" y="0"/>
            <a:chExt cx="3619627" cy="3134614"/>
          </a:xfrm>
        </p:grpSpPr>
        <p:sp>
          <p:nvSpPr>
            <p:cNvPr id="54" name="Freeform 10">
              <a:extLst>
                <a:ext uri="{FF2B5EF4-FFF2-40B4-BE49-F238E27FC236}">
                  <a16:creationId xmlns:a16="http://schemas.microsoft.com/office/drawing/2014/main" id="{559E526A-DB49-9416-158F-FB4FC50F1D21}"/>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grpSp>
        <p:nvGrpSpPr>
          <p:cNvPr id="51" name="Group 11">
            <a:extLst>
              <a:ext uri="{FF2B5EF4-FFF2-40B4-BE49-F238E27FC236}">
                <a16:creationId xmlns:a16="http://schemas.microsoft.com/office/drawing/2014/main" id="{CD272A77-E69E-4D9F-1A24-A57396FC76C9}"/>
              </a:ext>
            </a:extLst>
          </p:cNvPr>
          <p:cNvGrpSpPr/>
          <p:nvPr/>
        </p:nvGrpSpPr>
        <p:grpSpPr>
          <a:xfrm>
            <a:off x="9164629" y="249237"/>
            <a:ext cx="2534770" cy="2195123"/>
            <a:chOff x="0" y="0"/>
            <a:chExt cx="3619627" cy="3134614"/>
          </a:xfrm>
        </p:grpSpPr>
        <p:sp>
          <p:nvSpPr>
            <p:cNvPr id="53" name="Freeform 12">
              <a:extLst>
                <a:ext uri="{FF2B5EF4-FFF2-40B4-BE49-F238E27FC236}">
                  <a16:creationId xmlns:a16="http://schemas.microsoft.com/office/drawing/2014/main" id="{15BD2884-83A6-C964-8F78-65C3C0F4255D}"/>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spTree>
    <p:extLst>
      <p:ext uri="{BB962C8B-B14F-4D97-AF65-F5344CB8AC3E}">
        <p14:creationId xmlns:p14="http://schemas.microsoft.com/office/powerpoint/2010/main" val="3398106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2">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F66CA5-B673-99D6-C3D9-6DF70E93BD54}"/>
              </a:ext>
            </a:extLst>
          </p:cNvPr>
          <p:cNvSpPr/>
          <p:nvPr userDrawn="1"/>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0647DB9-548F-C064-F38A-42D64DFE09A5}"/>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3" name="Footer Placeholder 2">
            <a:extLst>
              <a:ext uri="{FF2B5EF4-FFF2-40B4-BE49-F238E27FC236}">
                <a16:creationId xmlns:a16="http://schemas.microsoft.com/office/drawing/2014/main" id="{BCD0DBE2-5D6C-06E1-FEBE-DAB0E06EE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4E9762-25A8-1C3A-239C-8E0E26042FFC}"/>
              </a:ext>
            </a:extLst>
          </p:cNvPr>
          <p:cNvSpPr>
            <a:spLocks noGrp="1"/>
          </p:cNvSpPr>
          <p:nvPr>
            <p:ph type="sldNum" sz="quarter" idx="12"/>
          </p:nvPr>
        </p:nvSpPr>
        <p:spPr/>
        <p:txBody>
          <a:bodyPr/>
          <a:lstStyle/>
          <a:p>
            <a:fld id="{1C7B8696-F484-A244-B123-ED75AC607644}" type="slidenum">
              <a:rPr lang="en-US" smtClean="0"/>
              <a:t>‹#›</a:t>
            </a:fld>
            <a:endParaRPr lang="en-US"/>
          </a:p>
        </p:txBody>
      </p:sp>
      <p:grpSp>
        <p:nvGrpSpPr>
          <p:cNvPr id="5" name="Group 2">
            <a:extLst>
              <a:ext uri="{FF2B5EF4-FFF2-40B4-BE49-F238E27FC236}">
                <a16:creationId xmlns:a16="http://schemas.microsoft.com/office/drawing/2014/main" id="{6A558A55-BEBC-E2A5-CFE1-38872CD9AF8E}"/>
              </a:ext>
            </a:extLst>
          </p:cNvPr>
          <p:cNvGrpSpPr/>
          <p:nvPr userDrawn="1"/>
        </p:nvGrpSpPr>
        <p:grpSpPr>
          <a:xfrm rot="10800000">
            <a:off x="-2501154" y="-891094"/>
            <a:ext cx="8704889" cy="7538475"/>
            <a:chOff x="0" y="0"/>
            <a:chExt cx="3619627" cy="3134614"/>
          </a:xfrm>
        </p:grpSpPr>
        <p:sp>
          <p:nvSpPr>
            <p:cNvPr id="6" name="Freeform 3">
              <a:extLst>
                <a:ext uri="{FF2B5EF4-FFF2-40B4-BE49-F238E27FC236}">
                  <a16:creationId xmlns:a16="http://schemas.microsoft.com/office/drawing/2014/main" id="{C367B785-6577-A6A5-4866-3EFC5DDA275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sp>
        <p:nvSpPr>
          <p:cNvPr id="7" name="Content Placeholder 5">
            <a:extLst>
              <a:ext uri="{FF2B5EF4-FFF2-40B4-BE49-F238E27FC236}">
                <a16:creationId xmlns:a16="http://schemas.microsoft.com/office/drawing/2014/main" id="{6F837A23-F4A0-F2EC-34C7-072569EB1FC6}"/>
              </a:ext>
            </a:extLst>
          </p:cNvPr>
          <p:cNvSpPr>
            <a:spLocks noGrp="1"/>
          </p:cNvSpPr>
          <p:nvPr>
            <p:ph sz="quarter" idx="4"/>
          </p:nvPr>
        </p:nvSpPr>
        <p:spPr>
          <a:xfrm>
            <a:off x="6018212" y="2314937"/>
            <a:ext cx="5183188" cy="19492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3521AB2-C529-99DD-8B61-5557AD0EAB74}"/>
              </a:ext>
            </a:extLst>
          </p:cNvPr>
          <p:cNvSpPr>
            <a:spLocks noGrp="1"/>
          </p:cNvSpPr>
          <p:nvPr>
            <p:ph type="title"/>
          </p:nvPr>
        </p:nvSpPr>
        <p:spPr>
          <a:xfrm>
            <a:off x="839788" y="1044001"/>
            <a:ext cx="10515600" cy="113441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36615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se Study">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CF896A-BBEA-90D9-5170-110E90A85982}"/>
              </a:ext>
            </a:extLst>
          </p:cNvPr>
          <p:cNvSpPr/>
          <p:nvPr userDrawn="1"/>
        </p:nvSpPr>
        <p:spPr>
          <a:xfrm>
            <a:off x="241851" y="1622425"/>
            <a:ext cx="11708296" cy="4986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6DE0990-CD22-0ECB-A014-76C7ACA506BF}"/>
              </a:ext>
            </a:extLst>
          </p:cNvPr>
          <p:cNvSpPr>
            <a:spLocks noGrp="1"/>
          </p:cNvSpPr>
          <p:nvPr>
            <p:ph type="pic" idx="1"/>
          </p:nvPr>
        </p:nvSpPr>
        <p:spPr>
          <a:xfrm>
            <a:off x="3279913" y="1808922"/>
            <a:ext cx="5108713" cy="4660979"/>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D979D5D3-5337-2636-5D43-E99F1F42756F}"/>
              </a:ext>
            </a:extLst>
          </p:cNvPr>
          <p:cNvSpPr>
            <a:spLocks noGrp="1"/>
          </p:cNvSpPr>
          <p:nvPr>
            <p:ph type="title"/>
          </p:nvPr>
        </p:nvSpPr>
        <p:spPr>
          <a:xfrm>
            <a:off x="413267" y="388099"/>
            <a:ext cx="11365465" cy="1234326"/>
          </a:xfrm>
        </p:spPr>
        <p:txBody>
          <a:bodyPr anchor="t" anchorCtr="0"/>
          <a:lstStyle>
            <a:lvl1pPr>
              <a:defRPr sz="3200">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6796B1BF-1402-348F-77B5-5FC3E59C5848}"/>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6" name="Footer Placeholder 5">
            <a:extLst>
              <a:ext uri="{FF2B5EF4-FFF2-40B4-BE49-F238E27FC236}">
                <a16:creationId xmlns:a16="http://schemas.microsoft.com/office/drawing/2014/main" id="{ABEBF274-9947-3CA6-3DC9-DED8C9FB0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A0E798-35C3-66EF-8A79-6697CF3AF9F4}"/>
              </a:ext>
            </a:extLst>
          </p:cNvPr>
          <p:cNvSpPr>
            <a:spLocks noGrp="1"/>
          </p:cNvSpPr>
          <p:nvPr>
            <p:ph type="sldNum" sz="quarter" idx="12"/>
          </p:nvPr>
        </p:nvSpPr>
        <p:spPr/>
        <p:txBody>
          <a:bodyPr/>
          <a:lstStyle/>
          <a:p>
            <a:fld id="{1C7B8696-F484-A244-B123-ED75AC607644}" type="slidenum">
              <a:rPr lang="en-US" smtClean="0"/>
              <a:t>‹#›</a:t>
            </a:fld>
            <a:endParaRPr lang="en-US"/>
          </a:p>
        </p:txBody>
      </p:sp>
      <p:sp>
        <p:nvSpPr>
          <p:cNvPr id="10" name="Content Placeholder 5">
            <a:extLst>
              <a:ext uri="{FF2B5EF4-FFF2-40B4-BE49-F238E27FC236}">
                <a16:creationId xmlns:a16="http://schemas.microsoft.com/office/drawing/2014/main" id="{C3E59FBB-EB32-6A88-9334-FAC080DF6987}"/>
              </a:ext>
            </a:extLst>
          </p:cNvPr>
          <p:cNvSpPr>
            <a:spLocks noGrp="1"/>
          </p:cNvSpPr>
          <p:nvPr>
            <p:ph sz="quarter" idx="4"/>
          </p:nvPr>
        </p:nvSpPr>
        <p:spPr>
          <a:xfrm>
            <a:off x="8610600" y="3012588"/>
            <a:ext cx="3168132" cy="2205732"/>
          </a:xfrm>
        </p:spPr>
        <p:txBody>
          <a:bodyPr anchor="ctr"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685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tart">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1D2A328B-3E87-C89D-2964-949255B6F4A8}"/>
              </a:ext>
            </a:extLst>
          </p:cNvPr>
          <p:cNvGrpSpPr/>
          <p:nvPr userDrawn="1"/>
        </p:nvGrpSpPr>
        <p:grpSpPr>
          <a:xfrm>
            <a:off x="9425454" y="2798071"/>
            <a:ext cx="4680511" cy="4053344"/>
            <a:chOff x="0" y="0"/>
            <a:chExt cx="3619627" cy="3134614"/>
          </a:xfrm>
        </p:grpSpPr>
        <p:sp>
          <p:nvSpPr>
            <p:cNvPr id="9" name="Freeform 3">
              <a:extLst>
                <a:ext uri="{FF2B5EF4-FFF2-40B4-BE49-F238E27FC236}">
                  <a16:creationId xmlns:a16="http://schemas.microsoft.com/office/drawing/2014/main" id="{C05A4EA0-BD3B-D45D-FA97-89487F0B80C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10" name="Group 4">
            <a:extLst>
              <a:ext uri="{FF2B5EF4-FFF2-40B4-BE49-F238E27FC236}">
                <a16:creationId xmlns:a16="http://schemas.microsoft.com/office/drawing/2014/main" id="{EA0D065E-1959-45C7-4E9E-EF7D910B9DAA}"/>
              </a:ext>
            </a:extLst>
          </p:cNvPr>
          <p:cNvGrpSpPr/>
          <p:nvPr userDrawn="1"/>
        </p:nvGrpSpPr>
        <p:grpSpPr>
          <a:xfrm>
            <a:off x="6566922" y="375622"/>
            <a:ext cx="3304321" cy="2861558"/>
            <a:chOff x="0" y="0"/>
            <a:chExt cx="3619627" cy="3134614"/>
          </a:xfrm>
        </p:grpSpPr>
        <p:sp>
          <p:nvSpPr>
            <p:cNvPr id="11" name="Freeform 5">
              <a:extLst>
                <a:ext uri="{FF2B5EF4-FFF2-40B4-BE49-F238E27FC236}">
                  <a16:creationId xmlns:a16="http://schemas.microsoft.com/office/drawing/2014/main" id="{520090D6-9098-F571-8219-C386E7B3D1F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sp>
        <p:nvSpPr>
          <p:cNvPr id="5" name="Date Placeholder 4">
            <a:extLst>
              <a:ext uri="{FF2B5EF4-FFF2-40B4-BE49-F238E27FC236}">
                <a16:creationId xmlns:a16="http://schemas.microsoft.com/office/drawing/2014/main" id="{5C3D87B6-C567-35A9-7C14-C31A8F61B245}"/>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6" name="Footer Placeholder 5">
            <a:extLst>
              <a:ext uri="{FF2B5EF4-FFF2-40B4-BE49-F238E27FC236}">
                <a16:creationId xmlns:a16="http://schemas.microsoft.com/office/drawing/2014/main" id="{7F8DDE17-9E76-1E81-4946-EAC1ABE39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33F08F-C514-1BDF-55B2-E6EAD7DE79F9}"/>
              </a:ext>
            </a:extLst>
          </p:cNvPr>
          <p:cNvSpPr>
            <a:spLocks noGrp="1"/>
          </p:cNvSpPr>
          <p:nvPr>
            <p:ph type="sldNum" sz="quarter" idx="12"/>
          </p:nvPr>
        </p:nvSpPr>
        <p:spPr/>
        <p:txBody>
          <a:bodyPr/>
          <a:lstStyle/>
          <a:p>
            <a:fld id="{1C7B8696-F484-A244-B123-ED75AC607644}" type="slidenum">
              <a:rPr lang="en-US" smtClean="0"/>
              <a:t>‹#›</a:t>
            </a:fld>
            <a:endParaRPr lang="en-US"/>
          </a:p>
        </p:txBody>
      </p:sp>
      <p:sp>
        <p:nvSpPr>
          <p:cNvPr id="15" name="Title 1">
            <a:extLst>
              <a:ext uri="{FF2B5EF4-FFF2-40B4-BE49-F238E27FC236}">
                <a16:creationId xmlns:a16="http://schemas.microsoft.com/office/drawing/2014/main" id="{85098A03-ED0C-7C98-867D-EAAC088B3DDD}"/>
              </a:ext>
            </a:extLst>
          </p:cNvPr>
          <p:cNvSpPr>
            <a:spLocks noGrp="1"/>
          </p:cNvSpPr>
          <p:nvPr>
            <p:ph type="title"/>
          </p:nvPr>
        </p:nvSpPr>
        <p:spPr>
          <a:xfrm>
            <a:off x="630464" y="2319579"/>
            <a:ext cx="10515600" cy="747897"/>
          </a:xfrm>
        </p:spPr>
        <p:txBody>
          <a:bodyPr/>
          <a:lstStyle/>
          <a:p>
            <a:r>
              <a:rPr lang="en-US"/>
              <a:t>Click to edit Master title style</a:t>
            </a:r>
          </a:p>
        </p:txBody>
      </p:sp>
    </p:spTree>
    <p:extLst>
      <p:ext uri="{BB962C8B-B14F-4D97-AF65-F5344CB8AC3E}">
        <p14:creationId xmlns:p14="http://schemas.microsoft.com/office/powerpoint/2010/main" val="2688133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lid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00077-25C2-6EB0-EED6-1566CFF569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2CBEB0-7D6B-5E29-35B4-FFF161308CDC}"/>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4" name="Footer Placeholder 3">
            <a:extLst>
              <a:ext uri="{FF2B5EF4-FFF2-40B4-BE49-F238E27FC236}">
                <a16:creationId xmlns:a16="http://schemas.microsoft.com/office/drawing/2014/main" id="{A3A86EB9-B399-C004-A52B-B38A013D7A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774BF3-42E5-DCA3-1D5D-E6DE062F268F}"/>
              </a:ext>
            </a:extLst>
          </p:cNvPr>
          <p:cNvSpPr>
            <a:spLocks noGrp="1"/>
          </p:cNvSpPr>
          <p:nvPr>
            <p:ph type="sldNum" sz="quarter" idx="12"/>
          </p:nvPr>
        </p:nvSpPr>
        <p:spPr/>
        <p:txBody>
          <a:bodyPr/>
          <a:lstStyle/>
          <a:p>
            <a:fld id="{1C7B8696-F484-A244-B123-ED75AC607644}" type="slidenum">
              <a:rPr lang="en-US" smtClean="0"/>
              <a:t>‹#›</a:t>
            </a:fld>
            <a:endParaRPr lang="en-US"/>
          </a:p>
        </p:txBody>
      </p:sp>
      <p:sp>
        <p:nvSpPr>
          <p:cNvPr id="6" name="Content Placeholder 5">
            <a:extLst>
              <a:ext uri="{FF2B5EF4-FFF2-40B4-BE49-F238E27FC236}">
                <a16:creationId xmlns:a16="http://schemas.microsoft.com/office/drawing/2014/main" id="{1C566884-3881-EEF2-B56C-832EE70C1217}"/>
              </a:ext>
            </a:extLst>
          </p:cNvPr>
          <p:cNvSpPr>
            <a:spLocks noGrp="1"/>
          </p:cNvSpPr>
          <p:nvPr>
            <p:ph sz="quarter" idx="4"/>
          </p:nvPr>
        </p:nvSpPr>
        <p:spPr>
          <a:xfrm>
            <a:off x="6018212" y="2314937"/>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69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E434-1C3D-3267-3271-CCADBFE34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B1780-1A81-BF07-3F77-179F6C65F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6D546-A521-9BB3-5E10-B2274CB03D7A}"/>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5" name="Footer Placeholder 4">
            <a:extLst>
              <a:ext uri="{FF2B5EF4-FFF2-40B4-BE49-F238E27FC236}">
                <a16:creationId xmlns:a16="http://schemas.microsoft.com/office/drawing/2014/main" id="{B0804551-8E49-12B7-3415-6189C0644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F0261-6955-F3E2-418F-2F8F3F30F241}"/>
              </a:ext>
            </a:extLst>
          </p:cNvPr>
          <p:cNvSpPr>
            <a:spLocks noGrp="1"/>
          </p:cNvSpPr>
          <p:nvPr>
            <p:ph type="sldNum" sz="quarter" idx="12"/>
          </p:nvPr>
        </p:nvSpPr>
        <p:spPr/>
        <p:txBody>
          <a:bodyPr/>
          <a:lstStyle/>
          <a:p>
            <a:fld id="{1C7B8696-F484-A244-B123-ED75AC607644}" type="slidenum">
              <a:rPr lang="en-US" smtClean="0"/>
              <a:t>‹#›</a:t>
            </a:fld>
            <a:endParaRPr lang="en-US"/>
          </a:p>
        </p:txBody>
      </p:sp>
      <p:grpSp>
        <p:nvGrpSpPr>
          <p:cNvPr id="7" name="Group 2">
            <a:extLst>
              <a:ext uri="{FF2B5EF4-FFF2-40B4-BE49-F238E27FC236}">
                <a16:creationId xmlns:a16="http://schemas.microsoft.com/office/drawing/2014/main" id="{77E1327F-B3FC-8873-3D76-D4CEF56FCAC5}"/>
              </a:ext>
            </a:extLst>
          </p:cNvPr>
          <p:cNvGrpSpPr/>
          <p:nvPr userDrawn="1"/>
        </p:nvGrpSpPr>
        <p:grpSpPr>
          <a:xfrm rot="10800000">
            <a:off x="7895391" y="3883784"/>
            <a:ext cx="4944570" cy="4282021"/>
            <a:chOff x="0" y="0"/>
            <a:chExt cx="3619627" cy="3134614"/>
          </a:xfrm>
        </p:grpSpPr>
        <p:sp>
          <p:nvSpPr>
            <p:cNvPr id="8" name="Freeform 3">
              <a:extLst>
                <a:ext uri="{FF2B5EF4-FFF2-40B4-BE49-F238E27FC236}">
                  <a16:creationId xmlns:a16="http://schemas.microsoft.com/office/drawing/2014/main" id="{3D62EEF5-8C3F-D88E-EC7D-1334EF80712D}"/>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9" name="Group 4">
            <a:extLst>
              <a:ext uri="{FF2B5EF4-FFF2-40B4-BE49-F238E27FC236}">
                <a16:creationId xmlns:a16="http://schemas.microsoft.com/office/drawing/2014/main" id="{11B0EB62-07D9-3D90-4AA7-1CA41E1B48E1}"/>
              </a:ext>
            </a:extLst>
          </p:cNvPr>
          <p:cNvGrpSpPr/>
          <p:nvPr userDrawn="1"/>
        </p:nvGrpSpPr>
        <p:grpSpPr>
          <a:xfrm rot="10800000">
            <a:off x="9628551" y="288230"/>
            <a:ext cx="3531360" cy="3058175"/>
            <a:chOff x="0" y="0"/>
            <a:chExt cx="3619627" cy="3134614"/>
          </a:xfrm>
          <a:solidFill>
            <a:schemeClr val="accent3"/>
          </a:solidFill>
        </p:grpSpPr>
        <p:sp>
          <p:nvSpPr>
            <p:cNvPr id="10" name="Freeform 5">
              <a:extLst>
                <a:ext uri="{FF2B5EF4-FFF2-40B4-BE49-F238E27FC236}">
                  <a16:creationId xmlns:a16="http://schemas.microsoft.com/office/drawing/2014/main" id="{FF201698-DDC9-43FB-0551-C6E5BE93B698}"/>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sp>
      </p:grpSp>
      <p:grpSp>
        <p:nvGrpSpPr>
          <p:cNvPr id="13" name="Group 8">
            <a:extLst>
              <a:ext uri="{FF2B5EF4-FFF2-40B4-BE49-F238E27FC236}">
                <a16:creationId xmlns:a16="http://schemas.microsoft.com/office/drawing/2014/main" id="{59ECE960-09F2-876C-4243-51C0AEA47223}"/>
              </a:ext>
            </a:extLst>
          </p:cNvPr>
          <p:cNvGrpSpPr/>
          <p:nvPr userDrawn="1"/>
        </p:nvGrpSpPr>
        <p:grpSpPr>
          <a:xfrm rot="10800000">
            <a:off x="4448287" y="4923189"/>
            <a:ext cx="2544108" cy="2203210"/>
            <a:chOff x="0" y="0"/>
            <a:chExt cx="3619627" cy="3134614"/>
          </a:xfrm>
          <a:solidFill>
            <a:schemeClr val="accent2"/>
          </a:solidFill>
        </p:grpSpPr>
        <p:sp>
          <p:nvSpPr>
            <p:cNvPr id="14" name="Freeform 9">
              <a:extLst>
                <a:ext uri="{FF2B5EF4-FFF2-40B4-BE49-F238E27FC236}">
                  <a16:creationId xmlns:a16="http://schemas.microsoft.com/office/drawing/2014/main" id="{2FC2473B-C9D9-497F-C19F-376CC64E19D1}"/>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sp>
      </p:grpSp>
    </p:spTree>
    <p:extLst>
      <p:ext uri="{BB962C8B-B14F-4D97-AF65-F5344CB8AC3E}">
        <p14:creationId xmlns:p14="http://schemas.microsoft.com/office/powerpoint/2010/main" val="1757057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19787-0F60-1BAD-A911-9C6223A7B15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7C795E6A-3EFB-3FD6-D8C8-8C0E5AF9630B}"/>
              </a:ext>
            </a:extLst>
          </p:cNvPr>
          <p:cNvSpPr>
            <a:spLocks noGrp="1"/>
          </p:cNvSpPr>
          <p:nvPr>
            <p:ph sz="half" idx="2"/>
          </p:nvPr>
        </p:nvSpPr>
        <p:spPr>
          <a:xfrm>
            <a:off x="6019800" y="2314937"/>
            <a:ext cx="5181600" cy="38620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9977F3-386B-4486-047D-053F6BEBFF76}"/>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6" name="Footer Placeholder 5">
            <a:extLst>
              <a:ext uri="{FF2B5EF4-FFF2-40B4-BE49-F238E27FC236}">
                <a16:creationId xmlns:a16="http://schemas.microsoft.com/office/drawing/2014/main" id="{405CF00E-99C5-73FF-6437-EA4BE0350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987526-8CB0-9D1B-3B66-93556D40DEF3}"/>
              </a:ext>
            </a:extLst>
          </p:cNvPr>
          <p:cNvSpPr>
            <a:spLocks noGrp="1"/>
          </p:cNvSpPr>
          <p:nvPr>
            <p:ph type="sldNum" sz="quarter" idx="12"/>
          </p:nvPr>
        </p:nvSpPr>
        <p:spPr/>
        <p:txBody>
          <a:bodyPr/>
          <a:lstStyle/>
          <a:p>
            <a:fld id="{1C7B8696-F484-A244-B123-ED75AC607644}" type="slidenum">
              <a:rPr lang="en-US" smtClean="0"/>
              <a:t>‹#›</a:t>
            </a:fld>
            <a:endParaRPr lang="en-US"/>
          </a:p>
        </p:txBody>
      </p:sp>
      <p:grpSp>
        <p:nvGrpSpPr>
          <p:cNvPr id="10" name="Group 3">
            <a:extLst>
              <a:ext uri="{FF2B5EF4-FFF2-40B4-BE49-F238E27FC236}">
                <a16:creationId xmlns:a16="http://schemas.microsoft.com/office/drawing/2014/main" id="{9C695AE5-2E1A-2A6D-E1D4-33D937FC97A8}"/>
              </a:ext>
            </a:extLst>
          </p:cNvPr>
          <p:cNvGrpSpPr/>
          <p:nvPr/>
        </p:nvGrpSpPr>
        <p:grpSpPr>
          <a:xfrm rot="10800000">
            <a:off x="-879676" y="3257919"/>
            <a:ext cx="3341130" cy="2893435"/>
            <a:chOff x="0" y="0"/>
            <a:chExt cx="3619627" cy="3134614"/>
          </a:xfrm>
        </p:grpSpPr>
        <p:sp>
          <p:nvSpPr>
            <p:cNvPr id="21" name="Freeform 4">
              <a:extLst>
                <a:ext uri="{FF2B5EF4-FFF2-40B4-BE49-F238E27FC236}">
                  <a16:creationId xmlns:a16="http://schemas.microsoft.com/office/drawing/2014/main" id="{CFAF4E07-6286-B419-A4EA-92CDF04E533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11" name="Group 5">
            <a:extLst>
              <a:ext uri="{FF2B5EF4-FFF2-40B4-BE49-F238E27FC236}">
                <a16:creationId xmlns:a16="http://schemas.microsoft.com/office/drawing/2014/main" id="{7E7B5E0B-CAF0-DC4D-E9B8-64C87F70CBF7}"/>
              </a:ext>
            </a:extLst>
          </p:cNvPr>
          <p:cNvGrpSpPr/>
          <p:nvPr/>
        </p:nvGrpSpPr>
        <p:grpSpPr>
          <a:xfrm rot="10800000">
            <a:off x="2047127" y="5056939"/>
            <a:ext cx="2332415" cy="2019882"/>
            <a:chOff x="0" y="0"/>
            <a:chExt cx="3619627" cy="3134614"/>
          </a:xfrm>
        </p:grpSpPr>
        <p:sp>
          <p:nvSpPr>
            <p:cNvPr id="20" name="Freeform 6">
              <a:extLst>
                <a:ext uri="{FF2B5EF4-FFF2-40B4-BE49-F238E27FC236}">
                  <a16:creationId xmlns:a16="http://schemas.microsoft.com/office/drawing/2014/main" id="{93C6E56C-2A91-DCA8-C210-636D3C7958F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grpSp>
        <p:nvGrpSpPr>
          <p:cNvPr id="12" name="Group 7">
            <a:extLst>
              <a:ext uri="{FF2B5EF4-FFF2-40B4-BE49-F238E27FC236}">
                <a16:creationId xmlns:a16="http://schemas.microsoft.com/office/drawing/2014/main" id="{FAFEE501-FC1F-F091-024B-561AE6ED8C68}"/>
              </a:ext>
            </a:extLst>
          </p:cNvPr>
          <p:cNvGrpSpPr/>
          <p:nvPr/>
        </p:nvGrpSpPr>
        <p:grpSpPr>
          <a:xfrm rot="10800000">
            <a:off x="1858773" y="2735994"/>
            <a:ext cx="1205362" cy="1043849"/>
            <a:chOff x="0" y="0"/>
            <a:chExt cx="3619627" cy="3134614"/>
          </a:xfrm>
        </p:grpSpPr>
        <p:sp>
          <p:nvSpPr>
            <p:cNvPr id="19" name="Freeform 8">
              <a:extLst>
                <a:ext uri="{FF2B5EF4-FFF2-40B4-BE49-F238E27FC236}">
                  <a16:creationId xmlns:a16="http://schemas.microsoft.com/office/drawing/2014/main" id="{F3B7B6EE-F2DE-5BAF-6C4B-021666EE8C3A}"/>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13" name="Group 9">
            <a:extLst>
              <a:ext uri="{FF2B5EF4-FFF2-40B4-BE49-F238E27FC236}">
                <a16:creationId xmlns:a16="http://schemas.microsoft.com/office/drawing/2014/main" id="{24F99C34-26B7-844F-3558-A9AD503CC207}"/>
              </a:ext>
            </a:extLst>
          </p:cNvPr>
          <p:cNvGrpSpPr/>
          <p:nvPr/>
        </p:nvGrpSpPr>
        <p:grpSpPr>
          <a:xfrm rot="10800000">
            <a:off x="197341" y="5275859"/>
            <a:ext cx="2264112" cy="1960732"/>
            <a:chOff x="0" y="0"/>
            <a:chExt cx="3619627" cy="3134614"/>
          </a:xfrm>
        </p:grpSpPr>
        <p:sp>
          <p:nvSpPr>
            <p:cNvPr id="18" name="Freeform 10">
              <a:extLst>
                <a:ext uri="{FF2B5EF4-FFF2-40B4-BE49-F238E27FC236}">
                  <a16:creationId xmlns:a16="http://schemas.microsoft.com/office/drawing/2014/main" id="{CB77A4F5-EDFF-2D3E-828C-E7772E0E8D9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spTree>
    <p:extLst>
      <p:ext uri="{BB962C8B-B14F-4D97-AF65-F5344CB8AC3E}">
        <p14:creationId xmlns:p14="http://schemas.microsoft.com/office/powerpoint/2010/main" val="4293788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grpSp>
        <p:nvGrpSpPr>
          <p:cNvPr id="19" name="Group 24">
            <a:extLst>
              <a:ext uri="{FF2B5EF4-FFF2-40B4-BE49-F238E27FC236}">
                <a16:creationId xmlns:a16="http://schemas.microsoft.com/office/drawing/2014/main" id="{4333119D-4ECF-D01C-AE6B-45952B5943ED}"/>
              </a:ext>
            </a:extLst>
          </p:cNvPr>
          <p:cNvGrpSpPr/>
          <p:nvPr/>
        </p:nvGrpSpPr>
        <p:grpSpPr>
          <a:xfrm>
            <a:off x="11358701" y="1481222"/>
            <a:ext cx="1983226" cy="1717483"/>
            <a:chOff x="0" y="0"/>
            <a:chExt cx="3619627" cy="3134614"/>
          </a:xfrm>
        </p:grpSpPr>
        <p:sp>
          <p:nvSpPr>
            <p:cNvPr id="25" name="Freeform 25">
              <a:extLst>
                <a:ext uri="{FF2B5EF4-FFF2-40B4-BE49-F238E27FC236}">
                  <a16:creationId xmlns:a16="http://schemas.microsoft.com/office/drawing/2014/main" id="{20DBCB10-B183-4DC2-F2F6-570606D7AC6E}"/>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20" name="Group 26">
            <a:extLst>
              <a:ext uri="{FF2B5EF4-FFF2-40B4-BE49-F238E27FC236}">
                <a16:creationId xmlns:a16="http://schemas.microsoft.com/office/drawing/2014/main" id="{5146D7EE-0C71-E40C-2357-C4BD7AA451B3}"/>
              </a:ext>
            </a:extLst>
          </p:cNvPr>
          <p:cNvGrpSpPr/>
          <p:nvPr/>
        </p:nvGrpSpPr>
        <p:grpSpPr>
          <a:xfrm>
            <a:off x="9097737" y="-83329"/>
            <a:ext cx="2798245" cy="2423293"/>
            <a:chOff x="0" y="0"/>
            <a:chExt cx="3619627" cy="3134614"/>
          </a:xfrm>
        </p:grpSpPr>
        <p:sp>
          <p:nvSpPr>
            <p:cNvPr id="24" name="Freeform 27">
              <a:extLst>
                <a:ext uri="{FF2B5EF4-FFF2-40B4-BE49-F238E27FC236}">
                  <a16:creationId xmlns:a16="http://schemas.microsoft.com/office/drawing/2014/main" id="{4674213E-15B8-A9C2-C6E7-EB1A50720273}"/>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21" name="Group 28">
            <a:extLst>
              <a:ext uri="{FF2B5EF4-FFF2-40B4-BE49-F238E27FC236}">
                <a16:creationId xmlns:a16="http://schemas.microsoft.com/office/drawing/2014/main" id="{0336C29A-2BF6-ED9B-388A-E066CB5F2378}"/>
              </a:ext>
            </a:extLst>
          </p:cNvPr>
          <p:cNvGrpSpPr/>
          <p:nvPr/>
        </p:nvGrpSpPr>
        <p:grpSpPr>
          <a:xfrm>
            <a:off x="8820577" y="-630036"/>
            <a:ext cx="1652627" cy="1431182"/>
            <a:chOff x="0" y="0"/>
            <a:chExt cx="3619627" cy="3134614"/>
          </a:xfrm>
        </p:grpSpPr>
        <p:sp>
          <p:nvSpPr>
            <p:cNvPr id="23" name="Freeform 29">
              <a:extLst>
                <a:ext uri="{FF2B5EF4-FFF2-40B4-BE49-F238E27FC236}">
                  <a16:creationId xmlns:a16="http://schemas.microsoft.com/office/drawing/2014/main" id="{6029541A-DA21-0832-41EE-168F75949680}"/>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sp>
        <p:nvSpPr>
          <p:cNvPr id="2" name="Title 1">
            <a:extLst>
              <a:ext uri="{FF2B5EF4-FFF2-40B4-BE49-F238E27FC236}">
                <a16:creationId xmlns:a16="http://schemas.microsoft.com/office/drawing/2014/main" id="{2FB8FE72-12D6-C6D6-784A-D355784F108B}"/>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96D3DFF5-2061-3802-61A2-C8474454668E}"/>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5" name="Footer Placeholder 4">
            <a:extLst>
              <a:ext uri="{FF2B5EF4-FFF2-40B4-BE49-F238E27FC236}">
                <a16:creationId xmlns:a16="http://schemas.microsoft.com/office/drawing/2014/main" id="{658EF310-D424-12A2-39EB-DF2525BF8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12A83-E266-0691-96E3-DAD7363361B9}"/>
              </a:ext>
            </a:extLst>
          </p:cNvPr>
          <p:cNvSpPr>
            <a:spLocks noGrp="1"/>
          </p:cNvSpPr>
          <p:nvPr>
            <p:ph type="sldNum" sz="quarter" idx="12"/>
          </p:nvPr>
        </p:nvSpPr>
        <p:spPr/>
        <p:txBody>
          <a:bodyPr/>
          <a:lstStyle/>
          <a:p>
            <a:fld id="{1C7B8696-F484-A244-B123-ED75AC607644}" type="slidenum">
              <a:rPr lang="en-US" smtClean="0"/>
              <a:t>‹#›</a:t>
            </a:fld>
            <a:endParaRPr lang="en-US"/>
          </a:p>
        </p:txBody>
      </p:sp>
      <p:sp>
        <p:nvSpPr>
          <p:cNvPr id="7" name="Content Placeholder 2">
            <a:extLst>
              <a:ext uri="{FF2B5EF4-FFF2-40B4-BE49-F238E27FC236}">
                <a16:creationId xmlns:a16="http://schemas.microsoft.com/office/drawing/2014/main" id="{F2C8A64F-39F9-3161-3335-22F129244F7A}"/>
              </a:ext>
            </a:extLst>
          </p:cNvPr>
          <p:cNvSpPr>
            <a:spLocks noGrp="1"/>
          </p:cNvSpPr>
          <p:nvPr>
            <p:ph idx="1"/>
          </p:nvPr>
        </p:nvSpPr>
        <p:spPr>
          <a:xfrm>
            <a:off x="630464" y="2332785"/>
            <a:ext cx="10515600" cy="19492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730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id Green backgroun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9ED97E-589D-A8CB-2425-D0105ECDA88B}"/>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068725A-0CAB-C7D7-126A-E2FD028B1C80}"/>
              </a:ext>
            </a:extLst>
          </p:cNvPr>
          <p:cNvSpPr>
            <a:spLocks noGrp="1"/>
          </p:cNvSpPr>
          <p:nvPr>
            <p:ph sz="quarter" idx="4"/>
          </p:nvPr>
        </p:nvSpPr>
        <p:spPr>
          <a:xfrm>
            <a:off x="6018212" y="2314937"/>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653B572-79D5-5093-EDE1-85EA9FF301F4}"/>
              </a:ext>
            </a:extLst>
          </p:cNvPr>
          <p:cNvSpPr>
            <a:spLocks noGrp="1"/>
          </p:cNvSpPr>
          <p:nvPr>
            <p:ph type="title"/>
          </p:nvPr>
        </p:nvSpPr>
        <p:spPr>
          <a:xfrm>
            <a:off x="839788" y="1044001"/>
            <a:ext cx="10515600" cy="1134412"/>
          </a:xfrm>
        </p:spPr>
        <p:txBody>
          <a:bodyPr/>
          <a:lstStyle>
            <a:lvl1pPr>
              <a:defRPr>
                <a:solidFill>
                  <a:schemeClr val="bg1"/>
                </a:solidFill>
              </a:defRPr>
            </a:lvl1pPr>
          </a:lstStyle>
          <a:p>
            <a:r>
              <a:rPr lang="en-US"/>
              <a:t>Click to edit Master title style</a:t>
            </a:r>
          </a:p>
        </p:txBody>
      </p:sp>
      <p:sp>
        <p:nvSpPr>
          <p:cNvPr id="7" name="Date Placeholder 6">
            <a:extLst>
              <a:ext uri="{FF2B5EF4-FFF2-40B4-BE49-F238E27FC236}">
                <a16:creationId xmlns:a16="http://schemas.microsoft.com/office/drawing/2014/main" id="{4C6FF3ED-7AB6-2BAE-842F-D8816E43B012}"/>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8" name="Footer Placeholder 7">
            <a:extLst>
              <a:ext uri="{FF2B5EF4-FFF2-40B4-BE49-F238E27FC236}">
                <a16:creationId xmlns:a16="http://schemas.microsoft.com/office/drawing/2014/main" id="{C91E3EA6-C63B-2E7D-4F41-E55A0737C4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C321BE-DF34-CFCA-2139-457BE96A1E04}"/>
              </a:ext>
            </a:extLst>
          </p:cNvPr>
          <p:cNvSpPr>
            <a:spLocks noGrp="1"/>
          </p:cNvSpPr>
          <p:nvPr>
            <p:ph type="sldNum" sz="quarter" idx="12"/>
          </p:nvPr>
        </p:nvSpPr>
        <p:spPr/>
        <p:txBody>
          <a:bodyPr/>
          <a:lstStyle/>
          <a:p>
            <a:fld id="{1C7B8696-F484-A244-B123-ED75AC607644}" type="slidenum">
              <a:rPr lang="en-US" smtClean="0"/>
              <a:t>‹#›</a:t>
            </a:fld>
            <a:endParaRPr lang="en-US"/>
          </a:p>
        </p:txBody>
      </p:sp>
    </p:spTree>
    <p:extLst>
      <p:ext uri="{BB962C8B-B14F-4D97-AF65-F5344CB8AC3E}">
        <p14:creationId xmlns:p14="http://schemas.microsoft.com/office/powerpoint/2010/main" val="1140512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Gree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40B7-2B4A-7A33-A096-0BCABCE6CD3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454E048-D883-71E6-E499-6AD88357F23E}"/>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4" name="Footer Placeholder 3">
            <a:extLst>
              <a:ext uri="{FF2B5EF4-FFF2-40B4-BE49-F238E27FC236}">
                <a16:creationId xmlns:a16="http://schemas.microsoft.com/office/drawing/2014/main" id="{B92189DD-3713-68FC-0562-97E95F9EFE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C53D67-1F06-237B-D883-DB6E4504E816}"/>
              </a:ext>
            </a:extLst>
          </p:cNvPr>
          <p:cNvSpPr>
            <a:spLocks noGrp="1"/>
          </p:cNvSpPr>
          <p:nvPr>
            <p:ph type="sldNum" sz="quarter" idx="12"/>
          </p:nvPr>
        </p:nvSpPr>
        <p:spPr/>
        <p:txBody>
          <a:bodyPr/>
          <a:lstStyle/>
          <a:p>
            <a:fld id="{1C7B8696-F484-A244-B123-ED75AC607644}" type="slidenum">
              <a:rPr lang="en-US" smtClean="0"/>
              <a:t>‹#›</a:t>
            </a:fld>
            <a:endParaRPr lang="en-US"/>
          </a:p>
        </p:txBody>
      </p:sp>
      <p:sp>
        <p:nvSpPr>
          <p:cNvPr id="6" name="Content Placeholder 2">
            <a:extLst>
              <a:ext uri="{FF2B5EF4-FFF2-40B4-BE49-F238E27FC236}">
                <a16:creationId xmlns:a16="http://schemas.microsoft.com/office/drawing/2014/main" id="{57CCF2DB-50B8-9A68-214E-2440F1D8896B}"/>
              </a:ext>
            </a:extLst>
          </p:cNvPr>
          <p:cNvSpPr>
            <a:spLocks noGrp="1"/>
          </p:cNvSpPr>
          <p:nvPr>
            <p:ph idx="1"/>
          </p:nvPr>
        </p:nvSpPr>
        <p:spPr>
          <a:xfrm>
            <a:off x="630464" y="2332785"/>
            <a:ext cx="10515600" cy="39523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2">
            <a:extLst>
              <a:ext uri="{FF2B5EF4-FFF2-40B4-BE49-F238E27FC236}">
                <a16:creationId xmlns:a16="http://schemas.microsoft.com/office/drawing/2014/main" id="{68C9203B-BD51-C353-C863-E9F9B0DB87EA}"/>
              </a:ext>
            </a:extLst>
          </p:cNvPr>
          <p:cNvGrpSpPr/>
          <p:nvPr userDrawn="1"/>
        </p:nvGrpSpPr>
        <p:grpSpPr>
          <a:xfrm rot="10800000">
            <a:off x="7895391" y="3883784"/>
            <a:ext cx="4944570" cy="4282021"/>
            <a:chOff x="0" y="0"/>
            <a:chExt cx="3619627" cy="3134614"/>
          </a:xfrm>
        </p:grpSpPr>
        <p:sp>
          <p:nvSpPr>
            <p:cNvPr id="8" name="Freeform 3">
              <a:extLst>
                <a:ext uri="{FF2B5EF4-FFF2-40B4-BE49-F238E27FC236}">
                  <a16:creationId xmlns:a16="http://schemas.microsoft.com/office/drawing/2014/main" id="{8165398D-F845-C313-8AEE-FC3C2242CF50}"/>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sp>
      </p:grpSp>
      <p:grpSp>
        <p:nvGrpSpPr>
          <p:cNvPr id="9" name="Group 4">
            <a:extLst>
              <a:ext uri="{FF2B5EF4-FFF2-40B4-BE49-F238E27FC236}">
                <a16:creationId xmlns:a16="http://schemas.microsoft.com/office/drawing/2014/main" id="{A0C5A3D0-82CE-C2D4-C6BA-7459C34EB6DC}"/>
              </a:ext>
            </a:extLst>
          </p:cNvPr>
          <p:cNvGrpSpPr/>
          <p:nvPr userDrawn="1"/>
        </p:nvGrpSpPr>
        <p:grpSpPr>
          <a:xfrm rot="10800000">
            <a:off x="9628551" y="288230"/>
            <a:ext cx="3531360" cy="3058175"/>
            <a:chOff x="0" y="0"/>
            <a:chExt cx="3619627" cy="3134614"/>
          </a:xfrm>
        </p:grpSpPr>
        <p:sp>
          <p:nvSpPr>
            <p:cNvPr id="10" name="Freeform 5">
              <a:extLst>
                <a:ext uri="{FF2B5EF4-FFF2-40B4-BE49-F238E27FC236}">
                  <a16:creationId xmlns:a16="http://schemas.microsoft.com/office/drawing/2014/main" id="{19B3E64F-253F-4D58-2740-2098C910D6CE}"/>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11" name="Group 8">
            <a:extLst>
              <a:ext uri="{FF2B5EF4-FFF2-40B4-BE49-F238E27FC236}">
                <a16:creationId xmlns:a16="http://schemas.microsoft.com/office/drawing/2014/main" id="{38F32804-938C-D1DB-152B-8F98C29BF662}"/>
              </a:ext>
            </a:extLst>
          </p:cNvPr>
          <p:cNvGrpSpPr/>
          <p:nvPr userDrawn="1"/>
        </p:nvGrpSpPr>
        <p:grpSpPr>
          <a:xfrm rot="10800000">
            <a:off x="4448287" y="4923189"/>
            <a:ext cx="2544108" cy="2203210"/>
            <a:chOff x="0" y="0"/>
            <a:chExt cx="3619627" cy="3134614"/>
          </a:xfrm>
        </p:grpSpPr>
        <p:sp>
          <p:nvSpPr>
            <p:cNvPr id="12" name="Freeform 9">
              <a:extLst>
                <a:ext uri="{FF2B5EF4-FFF2-40B4-BE49-F238E27FC236}">
                  <a16:creationId xmlns:a16="http://schemas.microsoft.com/office/drawing/2014/main" id="{E16F05E5-7D2C-7253-099D-2B1D26798268}"/>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spTree>
    <p:extLst>
      <p:ext uri="{BB962C8B-B14F-4D97-AF65-F5344CB8AC3E}">
        <p14:creationId xmlns:p14="http://schemas.microsoft.com/office/powerpoint/2010/main" val="3094097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3ED140-C23D-642D-5D4B-EE8DD8EFC4B7}"/>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2">
            <a:extLst>
              <a:ext uri="{FF2B5EF4-FFF2-40B4-BE49-F238E27FC236}">
                <a16:creationId xmlns:a16="http://schemas.microsoft.com/office/drawing/2014/main" id="{45E59921-5B7F-631E-6490-F6257AF0ADAD}"/>
              </a:ext>
            </a:extLst>
          </p:cNvPr>
          <p:cNvGrpSpPr/>
          <p:nvPr/>
        </p:nvGrpSpPr>
        <p:grpSpPr>
          <a:xfrm>
            <a:off x="9936823" y="-349534"/>
            <a:ext cx="3015061" cy="2611057"/>
            <a:chOff x="0" y="0"/>
            <a:chExt cx="3619627" cy="3134614"/>
          </a:xfrm>
        </p:grpSpPr>
        <p:sp>
          <p:nvSpPr>
            <p:cNvPr id="21" name="Freeform 3">
              <a:extLst>
                <a:ext uri="{FF2B5EF4-FFF2-40B4-BE49-F238E27FC236}">
                  <a16:creationId xmlns:a16="http://schemas.microsoft.com/office/drawing/2014/main" id="{8A318AD2-E45D-4376-9357-E836E2C0C84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sp>
      </p:grpSp>
      <p:grpSp>
        <p:nvGrpSpPr>
          <p:cNvPr id="16" name="Group 4">
            <a:extLst>
              <a:ext uri="{FF2B5EF4-FFF2-40B4-BE49-F238E27FC236}">
                <a16:creationId xmlns:a16="http://schemas.microsoft.com/office/drawing/2014/main" id="{7E6D8B74-3C27-3EC5-3037-F6A99A186406}"/>
              </a:ext>
            </a:extLst>
          </p:cNvPr>
          <p:cNvGrpSpPr/>
          <p:nvPr/>
        </p:nvGrpSpPr>
        <p:grpSpPr>
          <a:xfrm>
            <a:off x="8885517" y="200333"/>
            <a:ext cx="1530251" cy="1325204"/>
            <a:chOff x="0" y="0"/>
            <a:chExt cx="3619627" cy="3134614"/>
          </a:xfrm>
        </p:grpSpPr>
        <p:sp>
          <p:nvSpPr>
            <p:cNvPr id="20" name="Freeform 5">
              <a:extLst>
                <a:ext uri="{FF2B5EF4-FFF2-40B4-BE49-F238E27FC236}">
                  <a16:creationId xmlns:a16="http://schemas.microsoft.com/office/drawing/2014/main" id="{E0F54572-D74B-563F-CA24-1B8F3945DB9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sp>
      </p:grpSp>
      <p:sp>
        <p:nvSpPr>
          <p:cNvPr id="4" name="Date Placeholder 3">
            <a:extLst>
              <a:ext uri="{FF2B5EF4-FFF2-40B4-BE49-F238E27FC236}">
                <a16:creationId xmlns:a16="http://schemas.microsoft.com/office/drawing/2014/main" id="{699238FB-A4AA-CD41-760E-9D450F96033A}"/>
              </a:ext>
            </a:extLst>
          </p:cNvPr>
          <p:cNvSpPr>
            <a:spLocks noGrp="1"/>
          </p:cNvSpPr>
          <p:nvPr>
            <p:ph type="dt" sz="half" idx="10"/>
          </p:nvPr>
        </p:nvSpPr>
        <p:spPr/>
        <p:txBody>
          <a:bodyPr/>
          <a:lstStyle/>
          <a:p>
            <a:fld id="{7A312161-38EF-0641-A86B-E59F196D3611}" type="datetimeFigureOut">
              <a:rPr lang="en-US" smtClean="0"/>
              <a:t>11/23/2023</a:t>
            </a:fld>
            <a:endParaRPr lang="en-US"/>
          </a:p>
        </p:txBody>
      </p:sp>
      <p:sp>
        <p:nvSpPr>
          <p:cNvPr id="5" name="Footer Placeholder 4">
            <a:extLst>
              <a:ext uri="{FF2B5EF4-FFF2-40B4-BE49-F238E27FC236}">
                <a16:creationId xmlns:a16="http://schemas.microsoft.com/office/drawing/2014/main" id="{FEBAF15F-4909-C8EF-8878-936D2E192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FF3DC-060F-9EA1-A70D-4FD3C416BDAD}"/>
              </a:ext>
            </a:extLst>
          </p:cNvPr>
          <p:cNvSpPr>
            <a:spLocks noGrp="1"/>
          </p:cNvSpPr>
          <p:nvPr>
            <p:ph type="sldNum" sz="quarter" idx="12"/>
          </p:nvPr>
        </p:nvSpPr>
        <p:spPr/>
        <p:txBody>
          <a:bodyPr/>
          <a:lstStyle/>
          <a:p>
            <a:fld id="{1C7B8696-F484-A244-B123-ED75AC607644}" type="slidenum">
              <a:rPr lang="en-US" smtClean="0"/>
              <a:t>‹#›</a:t>
            </a:fld>
            <a:endParaRPr lang="en-US"/>
          </a:p>
        </p:txBody>
      </p:sp>
      <p:sp>
        <p:nvSpPr>
          <p:cNvPr id="9" name="Title Placeholder 1">
            <a:extLst>
              <a:ext uri="{FF2B5EF4-FFF2-40B4-BE49-F238E27FC236}">
                <a16:creationId xmlns:a16="http://schemas.microsoft.com/office/drawing/2014/main" id="{272C8CE8-2603-9B4C-02EC-B3FF289C76D6}"/>
              </a:ext>
            </a:extLst>
          </p:cNvPr>
          <p:cNvSpPr>
            <a:spLocks noGrp="1"/>
          </p:cNvSpPr>
          <p:nvPr>
            <p:ph type="title"/>
          </p:nvPr>
        </p:nvSpPr>
        <p:spPr>
          <a:xfrm>
            <a:off x="630464" y="1044001"/>
            <a:ext cx="10515600" cy="1217524"/>
          </a:xfrm>
          <a:prstGeom prst="rect">
            <a:avLst/>
          </a:prstGeom>
          <a:noFill/>
        </p:spPr>
        <p:txBody>
          <a:bodyPr vert="horz" lIns="0" tIns="0" rIns="0" bIns="0" rtlCol="0" anchor="t" anchorCtr="0">
            <a:normAutofit/>
          </a:bodyPr>
          <a:lstStyle>
            <a:lvl1pPr>
              <a:defRPr>
                <a:solidFill>
                  <a:schemeClr val="bg1"/>
                </a:solidFill>
              </a:defRPr>
            </a:lvl1pPr>
          </a:lstStyle>
          <a:p>
            <a:endParaRPr lang="en-US"/>
          </a:p>
        </p:txBody>
      </p:sp>
      <p:sp>
        <p:nvSpPr>
          <p:cNvPr id="13" name="Content Placeholder 2">
            <a:extLst>
              <a:ext uri="{FF2B5EF4-FFF2-40B4-BE49-F238E27FC236}">
                <a16:creationId xmlns:a16="http://schemas.microsoft.com/office/drawing/2014/main" id="{3D844023-3669-43D6-794B-EB6FFB713DF2}"/>
              </a:ext>
            </a:extLst>
          </p:cNvPr>
          <p:cNvSpPr>
            <a:spLocks noGrp="1"/>
          </p:cNvSpPr>
          <p:nvPr>
            <p:ph idx="1"/>
          </p:nvPr>
        </p:nvSpPr>
        <p:spPr>
          <a:xfrm>
            <a:off x="630464" y="2332785"/>
            <a:ext cx="10515600" cy="39523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8710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C86EC7-98D2-BB88-A3B2-66BE28E7C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12161-38EF-0641-A86B-E59F196D3611}" type="datetimeFigureOut">
              <a:rPr lang="en-US" smtClean="0"/>
              <a:t>11/23/2023</a:t>
            </a:fld>
            <a:endParaRPr lang="en-US"/>
          </a:p>
        </p:txBody>
      </p:sp>
      <p:sp>
        <p:nvSpPr>
          <p:cNvPr id="5" name="Footer Placeholder 4">
            <a:extLst>
              <a:ext uri="{FF2B5EF4-FFF2-40B4-BE49-F238E27FC236}">
                <a16:creationId xmlns:a16="http://schemas.microsoft.com/office/drawing/2014/main" id="{D8AA7707-F1BE-3817-9BE3-BD1EEE2FBF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BE78D5-A2F9-C042-7CF5-947A3D35A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B8696-F484-A244-B123-ED75AC607644}" type="slidenum">
              <a:rPr lang="en-US" smtClean="0"/>
              <a:t>‹#›</a:t>
            </a:fld>
            <a:endParaRPr lang="en-US"/>
          </a:p>
        </p:txBody>
      </p:sp>
      <p:sp>
        <p:nvSpPr>
          <p:cNvPr id="2" name="Title Placeholder 1">
            <a:extLst>
              <a:ext uri="{FF2B5EF4-FFF2-40B4-BE49-F238E27FC236}">
                <a16:creationId xmlns:a16="http://schemas.microsoft.com/office/drawing/2014/main" id="{7AC6212E-9E7E-A6D3-838A-07DC832FF616}"/>
              </a:ext>
            </a:extLst>
          </p:cNvPr>
          <p:cNvSpPr>
            <a:spLocks noGrp="1"/>
          </p:cNvSpPr>
          <p:nvPr>
            <p:ph type="title"/>
          </p:nvPr>
        </p:nvSpPr>
        <p:spPr>
          <a:xfrm>
            <a:off x="630464" y="1044539"/>
            <a:ext cx="10515600" cy="747897"/>
          </a:xfrm>
          <a:prstGeom prst="rect">
            <a:avLst/>
          </a:prstGeom>
        </p:spPr>
        <p:txBody>
          <a:bodyPr vert="horz" wrap="square" lIns="0" tIns="0" rIns="0" bIns="0" rtlCol="0" anchor="t" anchorCtr="0">
            <a:spAutoFit/>
          </a:bodyPr>
          <a:lstStyle/>
          <a:p>
            <a:endParaRPr lang="en-US"/>
          </a:p>
        </p:txBody>
      </p:sp>
      <p:sp>
        <p:nvSpPr>
          <p:cNvPr id="3" name="Text Placeholder 2">
            <a:extLst>
              <a:ext uri="{FF2B5EF4-FFF2-40B4-BE49-F238E27FC236}">
                <a16:creationId xmlns:a16="http://schemas.microsoft.com/office/drawing/2014/main" id="{5EAAF467-E632-2F53-D75D-BF1448BA23BC}"/>
              </a:ext>
            </a:extLst>
          </p:cNvPr>
          <p:cNvSpPr>
            <a:spLocks noGrp="1"/>
          </p:cNvSpPr>
          <p:nvPr>
            <p:ph type="body" idx="1"/>
          </p:nvPr>
        </p:nvSpPr>
        <p:spPr>
          <a:xfrm>
            <a:off x="630464" y="2332785"/>
            <a:ext cx="10515600" cy="2205732"/>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538027"/>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4" r:id="rId3"/>
    <p:sldLayoutId id="2147483650" r:id="rId4"/>
    <p:sldLayoutId id="2147483652" r:id="rId5"/>
    <p:sldLayoutId id="2147483658" r:id="rId6"/>
    <p:sldLayoutId id="2147483653" r:id="rId7"/>
    <p:sldLayoutId id="2147483660" r:id="rId8"/>
    <p:sldLayoutId id="2147483651" r:id="rId9"/>
    <p:sldLayoutId id="2147483655" r:id="rId10"/>
    <p:sldLayoutId id="2147483657" r:id="rId11"/>
  </p:sldLayoutIdLst>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spcAft>
          <a:spcPts val="3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spcAft>
          <a:spcPts val="3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5.jpe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video" Target="https://www.youtube.com/embed/Wx6YxOZkWZc?feature=oembed"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4.sv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4.sv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8.sv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8.sv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image" Target="../media/image68.sv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A001-769D-5E56-3038-9DBC6906EDCA}"/>
              </a:ext>
            </a:extLst>
          </p:cNvPr>
          <p:cNvSpPr>
            <a:spLocks noGrp="1"/>
          </p:cNvSpPr>
          <p:nvPr>
            <p:ph type="ctrTitle"/>
          </p:nvPr>
        </p:nvSpPr>
        <p:spPr>
          <a:xfrm>
            <a:off x="675071" y="2586300"/>
            <a:ext cx="9144000" cy="1994392"/>
          </a:xfrm>
        </p:spPr>
        <p:txBody>
          <a:bodyPr/>
          <a:lstStyle/>
          <a:p>
            <a:r>
              <a:rPr lang="en-US"/>
              <a:t>Asset</a:t>
            </a:r>
            <a:br>
              <a:rPr lang="en-US"/>
            </a:br>
            <a:r>
              <a:rPr lang="en-US"/>
              <a:t>management</a:t>
            </a:r>
          </a:p>
        </p:txBody>
      </p:sp>
      <p:sp>
        <p:nvSpPr>
          <p:cNvPr id="3" name="Subtitle 2">
            <a:extLst>
              <a:ext uri="{FF2B5EF4-FFF2-40B4-BE49-F238E27FC236}">
                <a16:creationId xmlns:a16="http://schemas.microsoft.com/office/drawing/2014/main" id="{6280A9B8-F234-C7DC-C79A-21F23A369010}"/>
              </a:ext>
            </a:extLst>
          </p:cNvPr>
          <p:cNvSpPr>
            <a:spLocks noGrp="1"/>
          </p:cNvSpPr>
          <p:nvPr>
            <p:ph type="subTitle" idx="1"/>
          </p:nvPr>
        </p:nvSpPr>
        <p:spPr/>
        <p:txBody>
          <a:bodyPr/>
          <a:lstStyle/>
          <a:p>
            <a:r>
              <a:rPr lang="en-US"/>
              <a:t>Starting the conversation for </a:t>
            </a:r>
            <a:br>
              <a:rPr lang="en-US"/>
            </a:br>
            <a:r>
              <a:rPr lang="en-US"/>
              <a:t>sustainable service delivery</a:t>
            </a:r>
          </a:p>
        </p:txBody>
      </p:sp>
    </p:spTree>
    <p:extLst>
      <p:ext uri="{BB962C8B-B14F-4D97-AF65-F5344CB8AC3E}">
        <p14:creationId xmlns:p14="http://schemas.microsoft.com/office/powerpoint/2010/main" val="2088518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1442-DF4C-B919-6356-0E2B58784342}"/>
              </a:ext>
            </a:extLst>
          </p:cNvPr>
          <p:cNvSpPr>
            <a:spLocks noGrp="1"/>
          </p:cNvSpPr>
          <p:nvPr>
            <p:ph type="title"/>
          </p:nvPr>
        </p:nvSpPr>
        <p:spPr>
          <a:xfrm>
            <a:off x="630464" y="1044000"/>
            <a:ext cx="5134232" cy="1495794"/>
          </a:xfrm>
        </p:spPr>
        <p:txBody>
          <a:bodyPr/>
          <a:lstStyle/>
          <a:p>
            <a:r>
              <a:rPr lang="en-US"/>
              <a:t>Complete thinking</a:t>
            </a:r>
          </a:p>
        </p:txBody>
      </p:sp>
      <p:pic>
        <p:nvPicPr>
          <p:cNvPr id="4" name="Picture 8" descr="This illustration is a circle chart showing three elements flowing into each other, which are building the community plan, determining community needs and adapting the community plan. ">
            <a:extLst>
              <a:ext uri="{FF2B5EF4-FFF2-40B4-BE49-F238E27FC236}">
                <a16:creationId xmlns:a16="http://schemas.microsoft.com/office/drawing/2014/main" id="{7CFB6A2E-3C54-A356-1DFF-3D12D287D81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698641" y="624159"/>
            <a:ext cx="5807559" cy="5807559"/>
          </a:xfrm>
          <a:prstGeom prst="rect">
            <a:avLst/>
          </a:prstGeom>
        </p:spPr>
      </p:pic>
      <p:sp>
        <p:nvSpPr>
          <p:cNvPr id="6" name="TextBox 10">
            <a:extLst>
              <a:ext uri="{FF2B5EF4-FFF2-40B4-BE49-F238E27FC236}">
                <a16:creationId xmlns:a16="http://schemas.microsoft.com/office/drawing/2014/main" id="{B09C44B9-9609-0095-6F2D-12395D980113}"/>
              </a:ext>
            </a:extLst>
          </p:cNvPr>
          <p:cNvSpPr txBox="1"/>
          <p:nvPr/>
        </p:nvSpPr>
        <p:spPr>
          <a:xfrm>
            <a:off x="5907740" y="2252703"/>
            <a:ext cx="1927893" cy="969496"/>
          </a:xfrm>
          <a:prstGeom prst="rect">
            <a:avLst/>
          </a:prstGeom>
        </p:spPr>
        <p:txBody>
          <a:bodyPr lIns="0" tIns="0" rIns="0" bIns="0" rtlCol="0" anchor="t">
            <a:spAutoFit/>
          </a:bodyPr>
          <a:lstStyle/>
          <a:p>
            <a:pPr algn="ctr"/>
            <a:r>
              <a:rPr lang="en-US" sz="2100">
                <a:solidFill>
                  <a:srgbClr val="F3F3F3"/>
                </a:solidFill>
              </a:rPr>
              <a:t>Adapting the Community </a:t>
            </a:r>
            <a:endParaRPr lang="en-US" sz="2100"/>
          </a:p>
          <a:p>
            <a:pPr algn="ctr"/>
            <a:r>
              <a:rPr lang="en-US" sz="2100">
                <a:solidFill>
                  <a:srgbClr val="F3F3F3"/>
                </a:solidFill>
              </a:rPr>
              <a:t> Plan</a:t>
            </a:r>
            <a:endParaRPr lang="en-US" sz="2100"/>
          </a:p>
        </p:txBody>
      </p:sp>
      <p:sp>
        <p:nvSpPr>
          <p:cNvPr id="7" name="TextBox 11">
            <a:extLst>
              <a:ext uri="{FF2B5EF4-FFF2-40B4-BE49-F238E27FC236}">
                <a16:creationId xmlns:a16="http://schemas.microsoft.com/office/drawing/2014/main" id="{28C52C8B-122B-AE70-D579-9B91EFC4F086}"/>
              </a:ext>
            </a:extLst>
          </p:cNvPr>
          <p:cNvSpPr txBox="1"/>
          <p:nvPr/>
        </p:nvSpPr>
        <p:spPr>
          <a:xfrm>
            <a:off x="8640520" y="1783622"/>
            <a:ext cx="2495579" cy="646331"/>
          </a:xfrm>
          <a:prstGeom prst="rect">
            <a:avLst/>
          </a:prstGeom>
        </p:spPr>
        <p:txBody>
          <a:bodyPr wrap="square" lIns="0" tIns="0" rIns="0" bIns="0" rtlCol="0" anchor="t">
            <a:spAutoFit/>
          </a:bodyPr>
          <a:lstStyle/>
          <a:p>
            <a:pPr algn="ctr"/>
            <a:r>
              <a:rPr lang="en-US" sz="2100"/>
              <a:t>Determining community needs</a:t>
            </a:r>
          </a:p>
        </p:txBody>
      </p:sp>
      <p:sp>
        <p:nvSpPr>
          <p:cNvPr id="8" name="TextBox 12">
            <a:extLst>
              <a:ext uri="{FF2B5EF4-FFF2-40B4-BE49-F238E27FC236}">
                <a16:creationId xmlns:a16="http://schemas.microsoft.com/office/drawing/2014/main" id="{6516555E-4318-3E62-67C7-7A3E5152BE68}"/>
              </a:ext>
            </a:extLst>
          </p:cNvPr>
          <p:cNvSpPr txBox="1"/>
          <p:nvPr/>
        </p:nvSpPr>
        <p:spPr>
          <a:xfrm>
            <a:off x="7193544" y="5074378"/>
            <a:ext cx="2495579" cy="646331"/>
          </a:xfrm>
          <a:prstGeom prst="rect">
            <a:avLst/>
          </a:prstGeom>
        </p:spPr>
        <p:txBody>
          <a:bodyPr wrap="square" lIns="0" tIns="0" rIns="0" bIns="0" rtlCol="0" anchor="t">
            <a:spAutoFit/>
          </a:bodyPr>
          <a:lstStyle/>
          <a:p>
            <a:pPr algn="ctr"/>
            <a:r>
              <a:rPr lang="en-US" sz="2100">
                <a:solidFill>
                  <a:srgbClr val="F3F3F3"/>
                </a:solidFill>
              </a:rPr>
              <a:t>Building the Community Plan</a:t>
            </a:r>
          </a:p>
        </p:txBody>
      </p:sp>
      <p:pic>
        <p:nvPicPr>
          <p:cNvPr id="5" name="Picture 4" descr="This icon shows an outline of two heads and shoulders with speech bubbles overlapping.">
            <a:extLst>
              <a:ext uri="{FF2B5EF4-FFF2-40B4-BE49-F238E27FC236}">
                <a16:creationId xmlns:a16="http://schemas.microsoft.com/office/drawing/2014/main" id="{14C62DBD-86C8-DD22-2E5D-122CBFCB63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3" name="Picture 2" descr="This icon shows a megaphone with lines coming out to indicate speech.">
            <a:extLst>
              <a:ext uri="{FF2B5EF4-FFF2-40B4-BE49-F238E27FC236}">
                <a16:creationId xmlns:a16="http://schemas.microsoft.com/office/drawing/2014/main" id="{EBE69807-3EC5-A423-4A27-9C67D44810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3187" y="165280"/>
            <a:ext cx="668800" cy="668800"/>
          </a:xfrm>
          <a:prstGeom prst="rect">
            <a:avLst/>
          </a:prstGeom>
        </p:spPr>
      </p:pic>
    </p:spTree>
    <p:extLst>
      <p:ext uri="{BB962C8B-B14F-4D97-AF65-F5344CB8AC3E}">
        <p14:creationId xmlns:p14="http://schemas.microsoft.com/office/powerpoint/2010/main" val="4087917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6774-5685-ACDE-4AA3-AF13C1575C94}"/>
              </a:ext>
            </a:extLst>
          </p:cNvPr>
          <p:cNvSpPr>
            <a:spLocks noGrp="1"/>
          </p:cNvSpPr>
          <p:nvPr>
            <p:ph type="title"/>
          </p:nvPr>
        </p:nvSpPr>
        <p:spPr>
          <a:xfrm>
            <a:off x="630464" y="1044539"/>
            <a:ext cx="10515600" cy="1125937"/>
          </a:xfrm>
        </p:spPr>
        <p:txBody>
          <a:bodyPr>
            <a:normAutofit fontScale="90000"/>
          </a:bodyPr>
          <a:lstStyle/>
          <a:p>
            <a:r>
              <a:rPr lang="en-US" sz="3100"/>
              <a:t>Complete thinking:</a:t>
            </a:r>
            <a:br>
              <a:rPr lang="en-US" sz="3100"/>
            </a:br>
            <a:r>
              <a:rPr lang="en-US"/>
              <a:t>Planning for thriving communities</a:t>
            </a:r>
          </a:p>
        </p:txBody>
      </p:sp>
      <p:sp>
        <p:nvSpPr>
          <p:cNvPr id="3" name="Content Placeholder 2">
            <a:extLst>
              <a:ext uri="{FF2B5EF4-FFF2-40B4-BE49-F238E27FC236}">
                <a16:creationId xmlns:a16="http://schemas.microsoft.com/office/drawing/2014/main" id="{B5B7D65D-4D76-A4F7-573A-F20D354EC80B}"/>
              </a:ext>
            </a:extLst>
          </p:cNvPr>
          <p:cNvSpPr>
            <a:spLocks noGrp="1"/>
          </p:cNvSpPr>
          <p:nvPr>
            <p:ph sz="half" idx="2"/>
          </p:nvPr>
        </p:nvSpPr>
        <p:spPr>
          <a:xfrm>
            <a:off x="5340368" y="2314937"/>
            <a:ext cx="5961486" cy="3616375"/>
          </a:xfrm>
        </p:spPr>
        <p:txBody>
          <a:bodyPr>
            <a:spAutoFit/>
          </a:bodyPr>
          <a:lstStyle/>
          <a:p>
            <a:pPr marL="0" indent="0">
              <a:lnSpc>
                <a:spcPct val="100000"/>
              </a:lnSpc>
              <a:spcBef>
                <a:spcPts val="300"/>
              </a:spcBef>
              <a:spcAft>
                <a:spcPts val="300"/>
              </a:spcAft>
              <a:buNone/>
            </a:pPr>
            <a:r>
              <a:rPr lang="en-US" b="1"/>
              <a:t>Identify essential services</a:t>
            </a:r>
          </a:p>
          <a:p>
            <a:pPr marL="0" indent="0">
              <a:lnSpc>
                <a:spcPct val="100000"/>
              </a:lnSpc>
              <a:spcBef>
                <a:spcPts val="300"/>
              </a:spcBef>
              <a:spcAft>
                <a:spcPts val="300"/>
              </a:spcAft>
              <a:buNone/>
            </a:pPr>
            <a:r>
              <a:rPr lang="en-US" sz="1600"/>
              <a:t>Assess the needs of the community to determine required services for a prosperous and sustainable future.</a:t>
            </a:r>
          </a:p>
          <a:p>
            <a:pPr marL="0" indent="0">
              <a:lnSpc>
                <a:spcPct val="100000"/>
              </a:lnSpc>
              <a:spcBef>
                <a:spcPts val="300"/>
              </a:spcBef>
              <a:spcAft>
                <a:spcPts val="300"/>
              </a:spcAft>
              <a:buNone/>
            </a:pPr>
            <a:endParaRPr lang="en-US" sz="1600"/>
          </a:p>
          <a:p>
            <a:pPr marL="0" indent="0">
              <a:lnSpc>
                <a:spcPct val="100000"/>
              </a:lnSpc>
              <a:spcBef>
                <a:spcPts val="300"/>
              </a:spcBef>
              <a:spcAft>
                <a:spcPts val="300"/>
              </a:spcAft>
              <a:buNone/>
            </a:pPr>
            <a:r>
              <a:rPr lang="en-US" b="1"/>
              <a:t>Engage stakeholders</a:t>
            </a:r>
          </a:p>
          <a:p>
            <a:pPr marL="0" indent="0">
              <a:lnSpc>
                <a:spcPct val="100000"/>
              </a:lnSpc>
              <a:spcBef>
                <a:spcPts val="300"/>
              </a:spcBef>
              <a:spcAft>
                <a:spcPts val="300"/>
              </a:spcAft>
              <a:buNone/>
            </a:pPr>
            <a:r>
              <a:rPr lang="en-US" sz="1600"/>
              <a:t>Collaborate with all voices in the community to ensure complete representation of perspectives in the planning process.</a:t>
            </a:r>
          </a:p>
          <a:p>
            <a:pPr marL="0" indent="0">
              <a:lnSpc>
                <a:spcPct val="100000"/>
              </a:lnSpc>
              <a:spcBef>
                <a:spcPts val="300"/>
              </a:spcBef>
              <a:spcAft>
                <a:spcPts val="300"/>
              </a:spcAft>
              <a:buNone/>
            </a:pPr>
            <a:endParaRPr lang="en-US" sz="1600"/>
          </a:p>
          <a:p>
            <a:pPr marL="0" indent="0">
              <a:lnSpc>
                <a:spcPct val="100000"/>
              </a:lnSpc>
              <a:spcBef>
                <a:spcPts val="300"/>
              </a:spcBef>
              <a:spcAft>
                <a:spcPts val="300"/>
              </a:spcAft>
              <a:buNone/>
            </a:pPr>
            <a:r>
              <a:rPr lang="en-US" b="1"/>
              <a:t>Balance long-term and short-term goals</a:t>
            </a:r>
          </a:p>
          <a:p>
            <a:pPr marL="0" indent="0">
              <a:lnSpc>
                <a:spcPct val="100000"/>
              </a:lnSpc>
              <a:spcBef>
                <a:spcPts val="300"/>
              </a:spcBef>
              <a:spcAft>
                <a:spcPts val="300"/>
              </a:spcAft>
              <a:buNone/>
            </a:pPr>
            <a:r>
              <a:rPr lang="en-US" sz="1600"/>
              <a:t>Integrate short-term initiatives with long-term strategies for sustainable growth and development.</a:t>
            </a:r>
          </a:p>
        </p:txBody>
      </p:sp>
      <p:sp>
        <p:nvSpPr>
          <p:cNvPr id="10" name="AutoShape 8">
            <a:extLst>
              <a:ext uri="{FF2B5EF4-FFF2-40B4-BE49-F238E27FC236}">
                <a16:creationId xmlns:a16="http://schemas.microsoft.com/office/drawing/2014/main" id="{A76CD704-875A-FE82-F1CA-4A4AF3C02F69}"/>
              </a:ext>
            </a:extLst>
          </p:cNvPr>
          <p:cNvSpPr/>
          <p:nvPr/>
        </p:nvSpPr>
        <p:spPr>
          <a:xfrm>
            <a:off x="5340368" y="3490301"/>
            <a:ext cx="5961486"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12" name="Group 10" descr="This image shows a signpost with five signs labelled plan A, B, C, D and E, all pointing in different directions.">
            <a:extLst>
              <a:ext uri="{FF2B5EF4-FFF2-40B4-BE49-F238E27FC236}">
                <a16:creationId xmlns:a16="http://schemas.microsoft.com/office/drawing/2014/main" id="{72426CDE-3F04-22EB-9995-93CB4FFFD18D}"/>
              </a:ext>
            </a:extLst>
          </p:cNvPr>
          <p:cNvGrpSpPr>
            <a:grpSpLocks noChangeAspect="1"/>
          </p:cNvGrpSpPr>
          <p:nvPr/>
        </p:nvGrpSpPr>
        <p:grpSpPr>
          <a:xfrm>
            <a:off x="1160698" y="3196903"/>
            <a:ext cx="3481596" cy="3014905"/>
            <a:chOff x="0" y="0"/>
            <a:chExt cx="4282440" cy="3708400"/>
          </a:xfrm>
        </p:grpSpPr>
        <p:sp>
          <p:nvSpPr>
            <p:cNvPr id="13" name="Freeform 11">
              <a:extLst>
                <a:ext uri="{FF2B5EF4-FFF2-40B4-BE49-F238E27FC236}">
                  <a16:creationId xmlns:a16="http://schemas.microsoft.com/office/drawing/2014/main" id="{4E2B4A1B-76CD-B47D-DE18-6437A5CE7D77}"/>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CA"/>
            </a:p>
          </p:txBody>
        </p:sp>
      </p:grpSp>
      <p:grpSp>
        <p:nvGrpSpPr>
          <p:cNvPr id="29" name="Group 7">
            <a:extLst>
              <a:ext uri="{FF2B5EF4-FFF2-40B4-BE49-F238E27FC236}">
                <a16:creationId xmlns:a16="http://schemas.microsoft.com/office/drawing/2014/main" id="{BC48A3D9-047B-A94D-F83B-39CED3E5210C}"/>
              </a:ext>
            </a:extLst>
          </p:cNvPr>
          <p:cNvGrpSpPr/>
          <p:nvPr/>
        </p:nvGrpSpPr>
        <p:grpSpPr>
          <a:xfrm rot="10800000">
            <a:off x="1858773" y="2735994"/>
            <a:ext cx="1205362" cy="1043849"/>
            <a:chOff x="0" y="0"/>
            <a:chExt cx="3619627" cy="3134614"/>
          </a:xfrm>
        </p:grpSpPr>
        <p:sp>
          <p:nvSpPr>
            <p:cNvPr id="30" name="Freeform 8">
              <a:extLst>
                <a:ext uri="{FF2B5EF4-FFF2-40B4-BE49-F238E27FC236}">
                  <a16:creationId xmlns:a16="http://schemas.microsoft.com/office/drawing/2014/main" id="{540D7535-8D51-1CBF-B18A-2E65B6E32B83}"/>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grpSp>
      <p:sp>
        <p:nvSpPr>
          <p:cNvPr id="31" name="AutoShape 8">
            <a:extLst>
              <a:ext uri="{FF2B5EF4-FFF2-40B4-BE49-F238E27FC236}">
                <a16:creationId xmlns:a16="http://schemas.microsoft.com/office/drawing/2014/main" id="{DEC8BCA4-D26C-ED97-845E-C220984D9C67}"/>
              </a:ext>
            </a:extLst>
          </p:cNvPr>
          <p:cNvSpPr/>
          <p:nvPr/>
        </p:nvSpPr>
        <p:spPr>
          <a:xfrm>
            <a:off x="5340368" y="4810125"/>
            <a:ext cx="5961486" cy="0"/>
          </a:xfrm>
          <a:prstGeom prst="line">
            <a:avLst/>
          </a:prstGeom>
          <a:ln w="9525" cap="flat">
            <a:solidFill>
              <a:srgbClr val="000000"/>
            </a:solidFill>
            <a:prstDash val="solid"/>
            <a:headEnd type="none" w="sm" len="sm"/>
            <a:tailEnd type="none" w="sm" len="sm"/>
          </a:ln>
        </p:spPr>
        <p:txBody>
          <a:bodyPr/>
          <a:lstStyle/>
          <a:p>
            <a:endParaRPr lang="en-CA"/>
          </a:p>
        </p:txBody>
      </p:sp>
      <p:pic>
        <p:nvPicPr>
          <p:cNvPr id="5" name="Picture 4" descr="This icon shows an outline of two heads and shoulders with speech bubbles overlapping.">
            <a:extLst>
              <a:ext uri="{FF2B5EF4-FFF2-40B4-BE49-F238E27FC236}">
                <a16:creationId xmlns:a16="http://schemas.microsoft.com/office/drawing/2014/main" id="{AB48BFCD-873A-9E1F-6125-7915B252CF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2628792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7722-427B-4ADC-CF85-D325282D80B2}"/>
              </a:ext>
            </a:extLst>
          </p:cNvPr>
          <p:cNvSpPr>
            <a:spLocks noGrp="1"/>
          </p:cNvSpPr>
          <p:nvPr>
            <p:ph type="title"/>
          </p:nvPr>
        </p:nvSpPr>
        <p:spPr>
          <a:xfrm>
            <a:off x="630464" y="1044539"/>
            <a:ext cx="10515600" cy="1153234"/>
          </a:xfrm>
        </p:spPr>
        <p:txBody>
          <a:bodyPr>
            <a:normAutofit fontScale="90000"/>
          </a:bodyPr>
          <a:lstStyle/>
          <a:p>
            <a:r>
              <a:rPr lang="en-US" sz="3100"/>
              <a:t>Complete thinking:</a:t>
            </a:r>
            <a:br>
              <a:rPr lang="en-US" sz="3100"/>
            </a:br>
            <a:r>
              <a:rPr lang="en-US"/>
              <a:t>Building the community vision</a:t>
            </a:r>
          </a:p>
        </p:txBody>
      </p:sp>
      <p:sp>
        <p:nvSpPr>
          <p:cNvPr id="8" name="Content Placeholder 7">
            <a:extLst>
              <a:ext uri="{FF2B5EF4-FFF2-40B4-BE49-F238E27FC236}">
                <a16:creationId xmlns:a16="http://schemas.microsoft.com/office/drawing/2014/main" id="{AD8AD843-CD7C-96D3-BB98-CE1BF442B6D1}"/>
              </a:ext>
            </a:extLst>
          </p:cNvPr>
          <p:cNvSpPr>
            <a:spLocks noGrp="1"/>
          </p:cNvSpPr>
          <p:nvPr>
            <p:ph sz="half" idx="2"/>
          </p:nvPr>
        </p:nvSpPr>
        <p:spPr>
          <a:xfrm>
            <a:off x="5340367" y="2314937"/>
            <a:ext cx="5805697" cy="3616375"/>
          </a:xfrm>
        </p:spPr>
        <p:txBody>
          <a:bodyPr wrap="square">
            <a:spAutoFit/>
          </a:bodyPr>
          <a:lstStyle/>
          <a:p>
            <a:pPr marL="0" indent="0">
              <a:lnSpc>
                <a:spcPct val="100000"/>
              </a:lnSpc>
              <a:spcBef>
                <a:spcPts val="300"/>
              </a:spcBef>
              <a:spcAft>
                <a:spcPts val="300"/>
              </a:spcAft>
              <a:buNone/>
            </a:pPr>
            <a:r>
              <a:rPr lang="en-US" b="1"/>
              <a:t>Prioritize projects</a:t>
            </a:r>
          </a:p>
          <a:p>
            <a:pPr marL="0" indent="0">
              <a:lnSpc>
                <a:spcPct val="100000"/>
              </a:lnSpc>
              <a:spcBef>
                <a:spcPts val="300"/>
              </a:spcBef>
              <a:spcAft>
                <a:spcPts val="300"/>
              </a:spcAft>
              <a:buNone/>
            </a:pPr>
            <a:r>
              <a:rPr lang="en-US" sz="1600"/>
              <a:t>Evaluate and prioritize initiatives based on risk including community needs, available resources, and potential impact.</a:t>
            </a:r>
          </a:p>
          <a:p>
            <a:pPr marL="0" indent="0">
              <a:lnSpc>
                <a:spcPct val="100000"/>
              </a:lnSpc>
              <a:spcBef>
                <a:spcPts val="300"/>
              </a:spcBef>
              <a:spcAft>
                <a:spcPts val="300"/>
              </a:spcAft>
              <a:buNone/>
            </a:pPr>
            <a:endParaRPr lang="en-US" sz="1600"/>
          </a:p>
          <a:p>
            <a:pPr marL="0" indent="0">
              <a:lnSpc>
                <a:spcPct val="100000"/>
              </a:lnSpc>
              <a:spcBef>
                <a:spcPts val="300"/>
              </a:spcBef>
              <a:spcAft>
                <a:spcPts val="300"/>
              </a:spcAft>
              <a:buNone/>
            </a:pPr>
            <a:r>
              <a:rPr lang="en-US" b="1"/>
              <a:t>Leverage partnerships</a:t>
            </a:r>
          </a:p>
          <a:p>
            <a:pPr marL="0" indent="0">
              <a:lnSpc>
                <a:spcPct val="100000"/>
              </a:lnSpc>
              <a:spcBef>
                <a:spcPts val="300"/>
              </a:spcBef>
              <a:spcAft>
                <a:spcPts val="300"/>
              </a:spcAft>
              <a:buNone/>
            </a:pPr>
            <a:r>
              <a:rPr lang="en-US" sz="1600"/>
              <a:t>Collaborate with public, private, and non-profit partners to maximize resources and expertise.</a:t>
            </a:r>
          </a:p>
          <a:p>
            <a:pPr marL="0" indent="0">
              <a:lnSpc>
                <a:spcPct val="100000"/>
              </a:lnSpc>
              <a:spcBef>
                <a:spcPts val="300"/>
              </a:spcBef>
              <a:spcAft>
                <a:spcPts val="300"/>
              </a:spcAft>
              <a:buNone/>
            </a:pPr>
            <a:endParaRPr lang="en-US" sz="1600"/>
          </a:p>
          <a:p>
            <a:pPr marL="0" indent="0">
              <a:lnSpc>
                <a:spcPct val="100000"/>
              </a:lnSpc>
              <a:spcBef>
                <a:spcPts val="300"/>
              </a:spcBef>
              <a:spcAft>
                <a:spcPts val="300"/>
              </a:spcAft>
              <a:buNone/>
            </a:pPr>
            <a:r>
              <a:rPr lang="en-US" b="1"/>
              <a:t>Monitor progress</a:t>
            </a:r>
          </a:p>
          <a:p>
            <a:pPr marL="0" indent="0">
              <a:lnSpc>
                <a:spcPct val="100000"/>
              </a:lnSpc>
              <a:spcBef>
                <a:spcPts val="300"/>
              </a:spcBef>
              <a:spcAft>
                <a:spcPts val="300"/>
              </a:spcAft>
              <a:buNone/>
            </a:pPr>
            <a:r>
              <a:rPr lang="en-US" sz="1600"/>
              <a:t>Implement effective project management and tracking systems to ensure successful execution and accountability.</a:t>
            </a:r>
          </a:p>
        </p:txBody>
      </p:sp>
      <p:sp>
        <p:nvSpPr>
          <p:cNvPr id="5" name="AutoShape 8">
            <a:extLst>
              <a:ext uri="{FF2B5EF4-FFF2-40B4-BE49-F238E27FC236}">
                <a16:creationId xmlns:a16="http://schemas.microsoft.com/office/drawing/2014/main" id="{5A598612-F272-4212-B072-235B5DB2C2CC}"/>
              </a:ext>
            </a:extLst>
          </p:cNvPr>
          <p:cNvSpPr/>
          <p:nvPr/>
        </p:nvSpPr>
        <p:spPr>
          <a:xfrm>
            <a:off x="5340368" y="3503949"/>
            <a:ext cx="5696983" cy="0"/>
          </a:xfrm>
          <a:prstGeom prst="line">
            <a:avLst/>
          </a:prstGeom>
          <a:ln w="9525" cap="flat">
            <a:solidFill>
              <a:srgbClr val="000000"/>
            </a:solidFill>
            <a:prstDash val="solid"/>
            <a:headEnd type="none" w="sm" len="sm"/>
            <a:tailEnd type="none" w="sm" len="sm"/>
          </a:ln>
        </p:spPr>
        <p:txBody>
          <a:bodyPr/>
          <a:lstStyle/>
          <a:p>
            <a:endParaRPr lang="en-CA"/>
          </a:p>
        </p:txBody>
      </p:sp>
      <p:sp>
        <p:nvSpPr>
          <p:cNvPr id="6" name="AutoShape 8">
            <a:extLst>
              <a:ext uri="{FF2B5EF4-FFF2-40B4-BE49-F238E27FC236}">
                <a16:creationId xmlns:a16="http://schemas.microsoft.com/office/drawing/2014/main" id="{577DB94D-6B64-0FAA-C9D4-E50339F11321}"/>
              </a:ext>
            </a:extLst>
          </p:cNvPr>
          <p:cNvSpPr/>
          <p:nvPr/>
        </p:nvSpPr>
        <p:spPr>
          <a:xfrm>
            <a:off x="5340368" y="4810125"/>
            <a:ext cx="5696983" cy="0"/>
          </a:xfrm>
          <a:prstGeom prst="line">
            <a:avLst/>
          </a:prstGeom>
          <a:ln w="9525" cap="flat">
            <a:solidFill>
              <a:srgbClr val="000000"/>
            </a:solidFill>
            <a:prstDash val="solid"/>
            <a:headEnd type="none" w="sm" len="sm"/>
            <a:tailEnd type="none" w="sm" len="sm"/>
          </a:ln>
        </p:spPr>
        <p:txBody>
          <a:bodyPr/>
          <a:lstStyle/>
          <a:p>
            <a:endParaRPr lang="en-CA"/>
          </a:p>
        </p:txBody>
      </p:sp>
      <p:grpSp>
        <p:nvGrpSpPr>
          <p:cNvPr id="9" name="Group 10" descr="This image shows a man pointing at lists on a whiteboard and three women looking at the board. ">
            <a:extLst>
              <a:ext uri="{FF2B5EF4-FFF2-40B4-BE49-F238E27FC236}">
                <a16:creationId xmlns:a16="http://schemas.microsoft.com/office/drawing/2014/main" id="{F6CA70E3-00BE-33E3-0C0D-AC8C5AF9BC46}"/>
              </a:ext>
            </a:extLst>
          </p:cNvPr>
          <p:cNvGrpSpPr>
            <a:grpSpLocks noChangeAspect="1"/>
          </p:cNvGrpSpPr>
          <p:nvPr/>
        </p:nvGrpSpPr>
        <p:grpSpPr>
          <a:xfrm>
            <a:off x="1154649" y="3191665"/>
            <a:ext cx="3487645" cy="3020143"/>
            <a:chOff x="0" y="0"/>
            <a:chExt cx="4282440" cy="3708400"/>
          </a:xfrm>
        </p:grpSpPr>
        <p:sp>
          <p:nvSpPr>
            <p:cNvPr id="10" name="Freeform 11">
              <a:extLst>
                <a:ext uri="{FF2B5EF4-FFF2-40B4-BE49-F238E27FC236}">
                  <a16:creationId xmlns:a16="http://schemas.microsoft.com/office/drawing/2014/main" id="{A27E980D-C5DC-514F-4CA8-F64256F12EE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CA"/>
            </a:p>
          </p:txBody>
        </p:sp>
      </p:grpSp>
      <p:grpSp>
        <p:nvGrpSpPr>
          <p:cNvPr id="11" name="Group 7">
            <a:extLst>
              <a:ext uri="{FF2B5EF4-FFF2-40B4-BE49-F238E27FC236}">
                <a16:creationId xmlns:a16="http://schemas.microsoft.com/office/drawing/2014/main" id="{58EB636D-677F-050F-5405-A263124440BB}"/>
              </a:ext>
            </a:extLst>
          </p:cNvPr>
          <p:cNvGrpSpPr/>
          <p:nvPr/>
        </p:nvGrpSpPr>
        <p:grpSpPr>
          <a:xfrm rot="10800000">
            <a:off x="1858773" y="2735994"/>
            <a:ext cx="1205362" cy="1043849"/>
            <a:chOff x="0" y="0"/>
            <a:chExt cx="3619627" cy="3134614"/>
          </a:xfrm>
        </p:grpSpPr>
        <p:sp>
          <p:nvSpPr>
            <p:cNvPr id="12" name="Freeform 8">
              <a:extLst>
                <a:ext uri="{FF2B5EF4-FFF2-40B4-BE49-F238E27FC236}">
                  <a16:creationId xmlns:a16="http://schemas.microsoft.com/office/drawing/2014/main" id="{F1C5837E-FCC7-7A0E-99A9-22E1D797611B}"/>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grpSp>
      <p:pic>
        <p:nvPicPr>
          <p:cNvPr id="4" name="Picture 3" descr="This icon shows an outline of two heads and shoulders with speech bubbles overlapping.">
            <a:extLst>
              <a:ext uri="{FF2B5EF4-FFF2-40B4-BE49-F238E27FC236}">
                <a16:creationId xmlns:a16="http://schemas.microsoft.com/office/drawing/2014/main" id="{AE2DAFA1-C2DC-64B1-11F7-27E81BDA82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2175973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3B873-E1E9-0725-CC2B-9B17FBF2450E}"/>
              </a:ext>
            </a:extLst>
          </p:cNvPr>
          <p:cNvSpPr>
            <a:spLocks noGrp="1"/>
          </p:cNvSpPr>
          <p:nvPr>
            <p:ph type="title"/>
          </p:nvPr>
        </p:nvSpPr>
        <p:spPr>
          <a:xfrm>
            <a:off x="630464" y="1044000"/>
            <a:ext cx="10515600" cy="1066446"/>
          </a:xfrm>
        </p:spPr>
        <p:txBody>
          <a:bodyPr/>
          <a:lstStyle/>
          <a:p>
            <a:r>
              <a:rPr lang="en-US" sz="2800"/>
              <a:t>Complete thinking:</a:t>
            </a:r>
            <a:br>
              <a:rPr lang="en-US" sz="3100"/>
            </a:br>
            <a:r>
              <a:rPr lang="en-US" sz="4900"/>
              <a:t>Sustaining communities</a:t>
            </a:r>
          </a:p>
        </p:txBody>
      </p:sp>
      <p:sp>
        <p:nvSpPr>
          <p:cNvPr id="10" name="Content Placeholder 9">
            <a:extLst>
              <a:ext uri="{FF2B5EF4-FFF2-40B4-BE49-F238E27FC236}">
                <a16:creationId xmlns:a16="http://schemas.microsoft.com/office/drawing/2014/main" id="{C727E9CE-6FD4-28FE-51B7-C180D6BC1940}"/>
              </a:ext>
            </a:extLst>
          </p:cNvPr>
          <p:cNvSpPr>
            <a:spLocks noGrp="1"/>
          </p:cNvSpPr>
          <p:nvPr>
            <p:ph sz="half" idx="2"/>
          </p:nvPr>
        </p:nvSpPr>
        <p:spPr>
          <a:xfrm>
            <a:off x="5340366" y="2314937"/>
            <a:ext cx="5861034" cy="3862596"/>
          </a:xfrm>
        </p:spPr>
        <p:txBody>
          <a:bodyPr/>
          <a:lstStyle/>
          <a:p>
            <a:pPr marL="0" indent="0">
              <a:lnSpc>
                <a:spcPct val="100000"/>
              </a:lnSpc>
              <a:spcBef>
                <a:spcPts val="300"/>
              </a:spcBef>
              <a:spcAft>
                <a:spcPts val="300"/>
              </a:spcAft>
              <a:buFont typeface="Arial" panose="020B0604020202020204" pitchFamily="34" charset="0"/>
              <a:buNone/>
            </a:pPr>
            <a:r>
              <a:rPr lang="en-US" b="1"/>
              <a:t>Adapt to change</a:t>
            </a:r>
          </a:p>
          <a:p>
            <a:pPr marL="0" indent="0">
              <a:lnSpc>
                <a:spcPct val="100000"/>
              </a:lnSpc>
              <a:spcBef>
                <a:spcPts val="300"/>
              </a:spcBef>
              <a:spcAft>
                <a:spcPts val="300"/>
              </a:spcAft>
              <a:buFont typeface="Arial" panose="020B0604020202020204" pitchFamily="34" charset="0"/>
              <a:buNone/>
            </a:pPr>
            <a:r>
              <a:rPr lang="en-US" sz="1600"/>
              <a:t>Adjust service levels and repurpose assets to efficiently accommodate fluctuating community demographics and needs.</a:t>
            </a:r>
          </a:p>
          <a:p>
            <a:pPr marL="0" indent="0">
              <a:lnSpc>
                <a:spcPct val="100000"/>
              </a:lnSpc>
              <a:spcBef>
                <a:spcPts val="300"/>
              </a:spcBef>
              <a:spcAft>
                <a:spcPts val="300"/>
              </a:spcAft>
              <a:buFont typeface="Arial" panose="020B0604020202020204" pitchFamily="34" charset="0"/>
              <a:buNone/>
            </a:pPr>
            <a:endParaRPr lang="en-US" sz="1600"/>
          </a:p>
          <a:p>
            <a:pPr marL="0" indent="0">
              <a:lnSpc>
                <a:spcPct val="100000"/>
              </a:lnSpc>
              <a:spcBef>
                <a:spcPts val="300"/>
              </a:spcBef>
              <a:spcAft>
                <a:spcPts val="300"/>
              </a:spcAft>
              <a:buFont typeface="Arial" panose="020B0604020202020204" pitchFamily="34" charset="0"/>
              <a:buNone/>
            </a:pPr>
            <a:r>
              <a:rPr lang="en-US" b="1"/>
              <a:t>Manage and maintain assets</a:t>
            </a:r>
          </a:p>
          <a:p>
            <a:pPr marL="0" indent="0">
              <a:lnSpc>
                <a:spcPct val="100000"/>
              </a:lnSpc>
              <a:spcBef>
                <a:spcPts val="300"/>
              </a:spcBef>
              <a:spcAft>
                <a:spcPts val="300"/>
              </a:spcAft>
              <a:buFont typeface="Arial" panose="020B0604020202020204" pitchFamily="34" charset="0"/>
              <a:buNone/>
            </a:pPr>
            <a:r>
              <a:rPr lang="en-US" sz="1600"/>
              <a:t>Implement proactive maintenance strategies to preserve and extend the life of community assets.</a:t>
            </a:r>
          </a:p>
          <a:p>
            <a:pPr marL="0" indent="0">
              <a:lnSpc>
                <a:spcPct val="100000"/>
              </a:lnSpc>
              <a:spcBef>
                <a:spcPts val="300"/>
              </a:spcBef>
              <a:spcAft>
                <a:spcPts val="300"/>
              </a:spcAft>
              <a:buFont typeface="Arial" panose="020B0604020202020204" pitchFamily="34" charset="0"/>
              <a:buNone/>
            </a:pPr>
            <a:endParaRPr lang="en-US" sz="1600"/>
          </a:p>
          <a:p>
            <a:pPr marL="0" indent="0">
              <a:lnSpc>
                <a:spcPct val="100000"/>
              </a:lnSpc>
              <a:spcBef>
                <a:spcPts val="300"/>
              </a:spcBef>
              <a:spcAft>
                <a:spcPts val="300"/>
              </a:spcAft>
              <a:buFont typeface="Arial" panose="020B0604020202020204" pitchFamily="34" charset="0"/>
              <a:buNone/>
            </a:pPr>
            <a:r>
              <a:rPr lang="en-US" b="1"/>
              <a:t>Engage the community consistently</a:t>
            </a:r>
          </a:p>
          <a:p>
            <a:pPr marL="0" indent="0">
              <a:lnSpc>
                <a:spcPct val="100000"/>
              </a:lnSpc>
              <a:spcBef>
                <a:spcPts val="300"/>
              </a:spcBef>
              <a:spcAft>
                <a:spcPts val="300"/>
              </a:spcAft>
              <a:buFont typeface="Arial" panose="020B0604020202020204" pitchFamily="34" charset="0"/>
              <a:buNone/>
            </a:pPr>
            <a:r>
              <a:rPr lang="en-US" sz="1600"/>
              <a:t>Encourage active community participation in decision-making processes to ensure evolving needs are met and priorities remain aligned.</a:t>
            </a:r>
          </a:p>
        </p:txBody>
      </p:sp>
      <p:sp>
        <p:nvSpPr>
          <p:cNvPr id="5" name="AutoShape 8">
            <a:extLst>
              <a:ext uri="{FF2B5EF4-FFF2-40B4-BE49-F238E27FC236}">
                <a16:creationId xmlns:a16="http://schemas.microsoft.com/office/drawing/2014/main" id="{374171FE-90B8-E3D5-0D7F-6332A613EC6D}"/>
              </a:ext>
            </a:extLst>
          </p:cNvPr>
          <p:cNvSpPr/>
          <p:nvPr/>
        </p:nvSpPr>
        <p:spPr>
          <a:xfrm>
            <a:off x="5340368" y="3503949"/>
            <a:ext cx="5961486" cy="0"/>
          </a:xfrm>
          <a:prstGeom prst="line">
            <a:avLst/>
          </a:prstGeom>
          <a:ln w="9525" cap="flat">
            <a:solidFill>
              <a:srgbClr val="000000"/>
            </a:solidFill>
            <a:prstDash val="solid"/>
            <a:headEnd type="none" w="sm" len="sm"/>
            <a:tailEnd type="none" w="sm" len="sm"/>
          </a:ln>
        </p:spPr>
        <p:txBody>
          <a:bodyPr/>
          <a:lstStyle/>
          <a:p>
            <a:endParaRPr lang="en-CA"/>
          </a:p>
        </p:txBody>
      </p:sp>
      <p:sp>
        <p:nvSpPr>
          <p:cNvPr id="6" name="AutoShape 8">
            <a:extLst>
              <a:ext uri="{FF2B5EF4-FFF2-40B4-BE49-F238E27FC236}">
                <a16:creationId xmlns:a16="http://schemas.microsoft.com/office/drawing/2014/main" id="{CB751C28-4B63-9A49-C9F0-9011C62E5B02}"/>
              </a:ext>
            </a:extLst>
          </p:cNvPr>
          <p:cNvSpPr/>
          <p:nvPr/>
        </p:nvSpPr>
        <p:spPr>
          <a:xfrm>
            <a:off x="5340368" y="4810125"/>
            <a:ext cx="5961486" cy="0"/>
          </a:xfrm>
          <a:prstGeom prst="line">
            <a:avLst/>
          </a:prstGeom>
          <a:ln w="9525" cap="flat">
            <a:solidFill>
              <a:srgbClr val="000000"/>
            </a:solidFill>
            <a:prstDash val="solid"/>
            <a:headEnd type="none" w="sm" len="sm"/>
            <a:tailEnd type="none" w="sm" len="sm"/>
          </a:ln>
        </p:spPr>
        <p:txBody>
          <a:bodyPr/>
          <a:lstStyle/>
          <a:p>
            <a:endParaRPr lang="en-CA"/>
          </a:p>
        </p:txBody>
      </p:sp>
      <p:pic>
        <p:nvPicPr>
          <p:cNvPr id="15" name="Picture 14" descr="This image shows a megaphone made up of tiny human figures, with more figures walking toward it from all sides.">
            <a:extLst>
              <a:ext uri="{FF2B5EF4-FFF2-40B4-BE49-F238E27FC236}">
                <a16:creationId xmlns:a16="http://schemas.microsoft.com/office/drawing/2014/main" id="{F21BACC0-6DCA-E6E2-9F2C-0B65C88106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0698" y="3196903"/>
            <a:ext cx="3481596" cy="3012378"/>
          </a:xfrm>
          <a:prstGeom prst="rect">
            <a:avLst/>
          </a:prstGeom>
        </p:spPr>
      </p:pic>
      <p:grpSp>
        <p:nvGrpSpPr>
          <p:cNvPr id="12" name="Group 7">
            <a:extLst>
              <a:ext uri="{FF2B5EF4-FFF2-40B4-BE49-F238E27FC236}">
                <a16:creationId xmlns:a16="http://schemas.microsoft.com/office/drawing/2014/main" id="{D2ED1F17-E08E-1A57-0C49-054FC7E4E30C}"/>
              </a:ext>
            </a:extLst>
          </p:cNvPr>
          <p:cNvGrpSpPr/>
          <p:nvPr/>
        </p:nvGrpSpPr>
        <p:grpSpPr>
          <a:xfrm rot="10800000">
            <a:off x="1858773" y="2735994"/>
            <a:ext cx="1205362" cy="1043849"/>
            <a:chOff x="0" y="0"/>
            <a:chExt cx="3619627" cy="3134614"/>
          </a:xfrm>
        </p:grpSpPr>
        <p:sp>
          <p:nvSpPr>
            <p:cNvPr id="13" name="Freeform 8">
              <a:extLst>
                <a:ext uri="{FF2B5EF4-FFF2-40B4-BE49-F238E27FC236}">
                  <a16:creationId xmlns:a16="http://schemas.microsoft.com/office/drawing/2014/main" id="{7C43E118-48E4-913C-04B9-E848B1683F3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grpSp>
      <p:pic>
        <p:nvPicPr>
          <p:cNvPr id="4" name="Picture 3" descr="This icon shows an outline of two heads and shoulders with speech bubbles overlapping.">
            <a:extLst>
              <a:ext uri="{FF2B5EF4-FFF2-40B4-BE49-F238E27FC236}">
                <a16:creationId xmlns:a16="http://schemas.microsoft.com/office/drawing/2014/main" id="{6B21FF1B-2A95-CE71-E8B4-EAC46D1ECA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1480756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1622-13C5-47F5-CD0C-09C1D9DF1696}"/>
              </a:ext>
            </a:extLst>
          </p:cNvPr>
          <p:cNvSpPr>
            <a:spLocks noGrp="1"/>
          </p:cNvSpPr>
          <p:nvPr>
            <p:ph type="title"/>
          </p:nvPr>
        </p:nvSpPr>
        <p:spPr/>
        <p:txBody>
          <a:bodyPr anchor="t" anchorCtr="0"/>
          <a:lstStyle/>
          <a:p>
            <a:r>
              <a:rPr lang="en-US"/>
              <a:t>Managing assets?</a:t>
            </a:r>
          </a:p>
        </p:txBody>
      </p:sp>
      <p:graphicFrame>
        <p:nvGraphicFramePr>
          <p:cNvPr id="12" name="Table 6">
            <a:extLst>
              <a:ext uri="{FF2B5EF4-FFF2-40B4-BE49-F238E27FC236}">
                <a16:creationId xmlns:a16="http://schemas.microsoft.com/office/drawing/2014/main" id="{01EBA862-7E7E-75AA-BDA4-A540F35CDFB6}"/>
              </a:ext>
            </a:extLst>
          </p:cNvPr>
          <p:cNvGraphicFramePr>
            <a:graphicFrameLocks noGrp="1"/>
          </p:cNvGraphicFramePr>
          <p:nvPr>
            <p:extLst>
              <p:ext uri="{D42A27DB-BD31-4B8C-83A1-F6EECF244321}">
                <p14:modId xmlns:p14="http://schemas.microsoft.com/office/powerpoint/2010/main" val="1429417352"/>
              </p:ext>
            </p:extLst>
          </p:nvPr>
        </p:nvGraphicFramePr>
        <p:xfrm>
          <a:off x="630464" y="2761312"/>
          <a:ext cx="10515600" cy="3095250"/>
        </p:xfrm>
        <a:graphic>
          <a:graphicData uri="http://schemas.openxmlformats.org/drawingml/2006/table">
            <a:tbl>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1031750">
                <a:tc>
                  <a:txBody>
                    <a:bodyPr/>
                    <a:lstStyle/>
                    <a:p>
                      <a:pPr algn="ctr">
                        <a:lnSpc>
                          <a:spcPts val="5039"/>
                        </a:lnSpc>
                        <a:defRPr/>
                      </a:pPr>
                      <a:r>
                        <a:rPr lang="en-US" sz="2400" b="1" u="none">
                          <a:solidFill>
                            <a:schemeClr val="accent3"/>
                          </a:solidFill>
                          <a:latin typeface="+mn-lt"/>
                        </a:rPr>
                        <a:t>Managing assets</a:t>
                      </a: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tc>
                  <a:txBody>
                    <a:bodyPr/>
                    <a:lstStyle/>
                    <a:p>
                      <a:pPr algn="ctr">
                        <a:lnSpc>
                          <a:spcPts val="5039"/>
                        </a:lnSpc>
                        <a:defRPr/>
                      </a:pPr>
                      <a:r>
                        <a:rPr lang="en-US" sz="2400" b="1" u="none">
                          <a:solidFill>
                            <a:schemeClr val="accent3"/>
                          </a:solidFill>
                          <a:latin typeface="+mn-lt"/>
                        </a:rPr>
                        <a:t>Asset management</a:t>
                      </a: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0"/>
                  </a:ext>
                </a:extLst>
              </a:tr>
              <a:tr h="1031750">
                <a:tc>
                  <a:txBody>
                    <a:bodyPr/>
                    <a:lstStyle/>
                    <a:p>
                      <a:pPr algn="ctr">
                        <a:lnSpc>
                          <a:spcPts val="3919"/>
                        </a:lnSpc>
                      </a:pPr>
                      <a:r>
                        <a:rPr lang="en-US" sz="1800">
                          <a:solidFill>
                            <a:srgbClr val="F4F4F4"/>
                          </a:solidFill>
                          <a:latin typeface="+mn-lt"/>
                        </a:rPr>
                        <a:t>How do we keep our existing assets running?</a:t>
                      </a:r>
                      <a:endParaRPr lang="en-US" sz="1800">
                        <a:latin typeface="+mn-lt"/>
                      </a:endParaRP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tc>
                  <a:txBody>
                    <a:bodyPr/>
                    <a:lstStyle/>
                    <a:p>
                      <a:pPr algn="ctr">
                        <a:lnSpc>
                          <a:spcPts val="3919"/>
                        </a:lnSpc>
                      </a:pPr>
                      <a:r>
                        <a:rPr lang="en-US" sz="1800">
                          <a:solidFill>
                            <a:srgbClr val="F4F4F4"/>
                          </a:solidFill>
                          <a:latin typeface="+mn-lt"/>
                        </a:rPr>
                        <a:t>Do our assets meet our community's need?</a:t>
                      </a:r>
                      <a:endParaRPr lang="en-US" sz="1800">
                        <a:latin typeface="+mn-lt"/>
                      </a:endParaRP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1"/>
                  </a:ext>
                </a:extLst>
              </a:tr>
              <a:tr h="1031750">
                <a:tc>
                  <a:txBody>
                    <a:bodyPr/>
                    <a:lstStyle/>
                    <a:p>
                      <a:pPr algn="ctr">
                        <a:lnSpc>
                          <a:spcPts val="3919"/>
                        </a:lnSpc>
                      </a:pPr>
                      <a:r>
                        <a:rPr lang="en-US" sz="1800">
                          <a:solidFill>
                            <a:srgbClr val="F4F4F4"/>
                          </a:solidFill>
                          <a:latin typeface="+mn-lt"/>
                        </a:rPr>
                        <a:t>How can we reduce capital costs?</a:t>
                      </a:r>
                      <a:endParaRPr lang="en-US" sz="1800">
                        <a:latin typeface="+mn-lt"/>
                      </a:endParaRP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0" cap="flat" cmpd="sng" algn="ctr">
                      <a:solidFill>
                        <a:srgbClr val="A4E473"/>
                      </a:solidFill>
                      <a:prstDash val="solid"/>
                      <a:round/>
                      <a:headEnd type="none" w="med" len="med"/>
                      <a:tailEnd type="none" w="med" len="med"/>
                    </a:lnB>
                    <a:solidFill>
                      <a:srgbClr val="004651"/>
                    </a:solidFill>
                  </a:tcPr>
                </a:tc>
                <a:tc>
                  <a:txBody>
                    <a:bodyPr/>
                    <a:lstStyle/>
                    <a:p>
                      <a:pPr algn="ctr">
                        <a:lnSpc>
                          <a:spcPts val="3919"/>
                        </a:lnSpc>
                        <a:defRPr/>
                      </a:pPr>
                      <a:r>
                        <a:rPr lang="en-US" sz="1800" dirty="0">
                          <a:solidFill>
                            <a:srgbClr val="F4F4F4"/>
                          </a:solidFill>
                          <a:latin typeface="+mn-lt"/>
                        </a:rPr>
                        <a:t>What is the capital and operating cost?</a:t>
                      </a:r>
                      <a:endParaRPr lang="en-US" sz="1800" dirty="0">
                        <a:latin typeface="+mn-lt"/>
                      </a:endParaRP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0"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2"/>
                  </a:ext>
                </a:extLst>
              </a:tr>
            </a:tbl>
          </a:graphicData>
        </a:graphic>
      </p:graphicFrame>
      <p:pic>
        <p:nvPicPr>
          <p:cNvPr id="13" name="Picture 10">
            <a:extLst>
              <a:ext uri="{FF2B5EF4-FFF2-40B4-BE49-F238E27FC236}">
                <a16:creationId xmlns:a16="http://schemas.microsoft.com/office/drawing/2014/main" id="{93A4C084-41A2-F65F-1404-E38D5D5AF1A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202489" y="2761312"/>
            <a:ext cx="1371550" cy="913795"/>
          </a:xfrm>
          <a:prstGeom prst="rect">
            <a:avLst/>
          </a:prstGeom>
        </p:spPr>
      </p:pic>
      <p:pic>
        <p:nvPicPr>
          <p:cNvPr id="3" name="Picture 2" descr="This icon shows an outline of two heads and shoulders with speech bubbles overlapping.">
            <a:extLst>
              <a:ext uri="{FF2B5EF4-FFF2-40B4-BE49-F238E27FC236}">
                <a16:creationId xmlns:a16="http://schemas.microsoft.com/office/drawing/2014/main" id="{D4E2F4F3-60FB-268E-C370-A31B0208B2DF}"/>
              </a:ext>
            </a:extLst>
          </p:cNvPr>
          <p:cNvPicPr>
            <a:picLocks noChangeAspect="1"/>
          </p:cNvPicPr>
          <p:nvPr/>
        </p:nvPicPr>
        <p:blipFill>
          <a:blip r:embed="rId5"/>
          <a:srcRect/>
          <a:stretch/>
        </p:blipFill>
        <p:spPr>
          <a:xfrm>
            <a:off x="161000" y="160140"/>
            <a:ext cx="668800" cy="662720"/>
          </a:xfrm>
          <a:prstGeom prst="rect">
            <a:avLst/>
          </a:prstGeom>
        </p:spPr>
      </p:pic>
    </p:spTree>
    <p:extLst>
      <p:ext uri="{BB962C8B-B14F-4D97-AF65-F5344CB8AC3E}">
        <p14:creationId xmlns:p14="http://schemas.microsoft.com/office/powerpoint/2010/main" val="3932964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99E6-B1ED-183D-4F23-DFEE57400F7C}"/>
              </a:ext>
            </a:extLst>
          </p:cNvPr>
          <p:cNvSpPr>
            <a:spLocks noGrp="1"/>
          </p:cNvSpPr>
          <p:nvPr>
            <p:ph type="title"/>
          </p:nvPr>
        </p:nvSpPr>
        <p:spPr>
          <a:xfrm>
            <a:off x="630464" y="1044000"/>
            <a:ext cx="7287851" cy="1537025"/>
          </a:xfrm>
        </p:spPr>
        <p:txBody>
          <a:bodyPr anchor="t" anchorCtr="0">
            <a:normAutofit fontScale="90000"/>
          </a:bodyPr>
          <a:lstStyle/>
          <a:p>
            <a:r>
              <a:rPr lang="en-US"/>
              <a:t>Evolving infrastructure paradigms</a:t>
            </a:r>
          </a:p>
        </p:txBody>
      </p:sp>
      <p:graphicFrame>
        <p:nvGraphicFramePr>
          <p:cNvPr id="4" name="Table 6">
            <a:extLst>
              <a:ext uri="{FF2B5EF4-FFF2-40B4-BE49-F238E27FC236}">
                <a16:creationId xmlns:a16="http://schemas.microsoft.com/office/drawing/2014/main" id="{705D7141-FC79-E47B-FB24-654672BE1284}"/>
              </a:ext>
            </a:extLst>
          </p:cNvPr>
          <p:cNvGraphicFramePr>
            <a:graphicFrameLocks noGrp="1"/>
          </p:cNvGraphicFramePr>
          <p:nvPr>
            <p:extLst>
              <p:ext uri="{D42A27DB-BD31-4B8C-83A1-F6EECF244321}">
                <p14:modId xmlns:p14="http://schemas.microsoft.com/office/powerpoint/2010/main" val="587489836"/>
              </p:ext>
            </p:extLst>
          </p:nvPr>
        </p:nvGraphicFramePr>
        <p:xfrm>
          <a:off x="630464" y="2761312"/>
          <a:ext cx="10515600" cy="3095250"/>
        </p:xfrm>
        <a:graphic>
          <a:graphicData uri="http://schemas.openxmlformats.org/drawingml/2006/table">
            <a:tbl>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1031750">
                <a:tc>
                  <a:txBody>
                    <a:bodyPr/>
                    <a:lstStyle/>
                    <a:p>
                      <a:pPr algn="ctr">
                        <a:lnSpc>
                          <a:spcPts val="5039"/>
                        </a:lnSpc>
                        <a:defRPr/>
                      </a:pPr>
                      <a:r>
                        <a:rPr lang="en-US" sz="2400" b="1" u="none">
                          <a:solidFill>
                            <a:schemeClr val="accent3"/>
                          </a:solidFill>
                          <a:latin typeface="+mn-lt"/>
                        </a:rPr>
                        <a:t>Historical</a:t>
                      </a: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tc>
                  <a:txBody>
                    <a:bodyPr/>
                    <a:lstStyle/>
                    <a:p>
                      <a:pPr algn="ctr">
                        <a:lnSpc>
                          <a:spcPts val="5039"/>
                        </a:lnSpc>
                        <a:defRPr/>
                      </a:pPr>
                      <a:r>
                        <a:rPr lang="en-US" sz="2400" b="1" u="none">
                          <a:solidFill>
                            <a:schemeClr val="accent3"/>
                          </a:solidFill>
                          <a:latin typeface="+mn-lt"/>
                        </a:rPr>
                        <a:t>Today’s reality</a:t>
                      </a: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0"/>
                  </a:ext>
                </a:extLst>
              </a:tr>
              <a:tr h="1031750">
                <a:tc>
                  <a:txBody>
                    <a:bodyPr/>
                    <a:lstStyle/>
                    <a:p>
                      <a:pPr algn="ctr">
                        <a:lnSpc>
                          <a:spcPts val="3919"/>
                        </a:lnSpc>
                      </a:pPr>
                      <a:r>
                        <a:rPr lang="en-US" sz="1800">
                          <a:solidFill>
                            <a:srgbClr val="F4F4F4"/>
                          </a:solidFill>
                          <a:latin typeface="+mn-lt"/>
                        </a:rPr>
                        <a:t>Purpose-built</a:t>
                      </a:r>
                      <a:endParaRPr lang="en-US" sz="1800">
                        <a:latin typeface="+mn-lt"/>
                      </a:endParaRP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tc>
                  <a:txBody>
                    <a:bodyPr/>
                    <a:lstStyle/>
                    <a:p>
                      <a:pPr algn="ctr">
                        <a:lnSpc>
                          <a:spcPts val="3919"/>
                        </a:lnSpc>
                      </a:pPr>
                      <a:r>
                        <a:rPr lang="en-US" sz="1800">
                          <a:solidFill>
                            <a:srgbClr val="F4F4F4"/>
                          </a:solidFill>
                          <a:latin typeface="+mn-lt"/>
                        </a:rPr>
                        <a:t>Multi-use and flexible</a:t>
                      </a:r>
                      <a:endParaRPr lang="en-US" sz="1800">
                        <a:latin typeface="+mn-lt"/>
                      </a:endParaRP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1"/>
                  </a:ext>
                </a:extLst>
              </a:tr>
              <a:tr h="1031750">
                <a:tc>
                  <a:txBody>
                    <a:bodyPr/>
                    <a:lstStyle/>
                    <a:p>
                      <a:pPr algn="ctr">
                        <a:lnSpc>
                          <a:spcPts val="3919"/>
                        </a:lnSpc>
                      </a:pPr>
                      <a:r>
                        <a:rPr lang="en-US" sz="1800">
                          <a:solidFill>
                            <a:srgbClr val="F4F4F4"/>
                          </a:solidFill>
                          <a:latin typeface="+mn-lt"/>
                        </a:rPr>
                        <a:t>Meet historical operating conditions</a:t>
                      </a:r>
                      <a:endParaRPr lang="en-US" sz="1800">
                        <a:latin typeface="+mn-lt"/>
                      </a:endParaRP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0" cap="flat" cmpd="sng" algn="ctr">
                      <a:solidFill>
                        <a:srgbClr val="A4E473"/>
                      </a:solidFill>
                      <a:prstDash val="solid"/>
                      <a:round/>
                      <a:headEnd type="none" w="med" len="med"/>
                      <a:tailEnd type="none" w="med" len="med"/>
                    </a:lnB>
                    <a:solidFill>
                      <a:srgbClr val="004651"/>
                    </a:solidFill>
                  </a:tcPr>
                </a:tc>
                <a:tc>
                  <a:txBody>
                    <a:bodyPr/>
                    <a:lstStyle/>
                    <a:p>
                      <a:pPr algn="ctr">
                        <a:lnSpc>
                          <a:spcPts val="3919"/>
                        </a:lnSpc>
                        <a:defRPr/>
                      </a:pPr>
                      <a:r>
                        <a:rPr lang="en-US" sz="1800">
                          <a:solidFill>
                            <a:srgbClr val="F4F4F4"/>
                          </a:solidFill>
                          <a:latin typeface="+mn-lt"/>
                        </a:rPr>
                        <a:t>Prepared for tomorrow's operating environment</a:t>
                      </a:r>
                      <a:endParaRPr lang="en-US" sz="1800">
                        <a:latin typeface="+mn-lt"/>
                      </a:endParaRP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0"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2"/>
                  </a:ext>
                </a:extLst>
              </a:tr>
            </a:tbl>
          </a:graphicData>
        </a:graphic>
      </p:graphicFrame>
      <p:pic>
        <p:nvPicPr>
          <p:cNvPr id="3" name="Picture 2" descr="This icon shows an outline of two heads and shoulders with speech bubbles overlapping.">
            <a:extLst>
              <a:ext uri="{FF2B5EF4-FFF2-40B4-BE49-F238E27FC236}">
                <a16:creationId xmlns:a16="http://schemas.microsoft.com/office/drawing/2014/main" id="{05268FDD-C8CC-420F-9D38-D08BDD7B4024}"/>
              </a:ext>
            </a:extLst>
          </p:cNvPr>
          <p:cNvPicPr>
            <a:picLocks noChangeAspect="1"/>
          </p:cNvPicPr>
          <p:nvPr/>
        </p:nvPicPr>
        <p:blipFill>
          <a:blip r:embed="rId3"/>
          <a:srcRect/>
          <a:stretch/>
        </p:blipFill>
        <p:spPr>
          <a:xfrm>
            <a:off x="161000" y="160140"/>
            <a:ext cx="668800" cy="662720"/>
          </a:xfrm>
          <a:prstGeom prst="rect">
            <a:avLst/>
          </a:prstGeom>
        </p:spPr>
      </p:pic>
    </p:spTree>
    <p:extLst>
      <p:ext uri="{BB962C8B-B14F-4D97-AF65-F5344CB8AC3E}">
        <p14:creationId xmlns:p14="http://schemas.microsoft.com/office/powerpoint/2010/main" val="1016415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860F-567C-06E2-530B-F535897BFF72}"/>
              </a:ext>
            </a:extLst>
          </p:cNvPr>
          <p:cNvSpPr>
            <a:spLocks noGrp="1"/>
          </p:cNvSpPr>
          <p:nvPr>
            <p:ph type="title"/>
          </p:nvPr>
        </p:nvSpPr>
        <p:spPr>
          <a:xfrm>
            <a:off x="630464" y="1044000"/>
            <a:ext cx="10515600" cy="1495794"/>
          </a:xfrm>
        </p:spPr>
        <p:txBody>
          <a:bodyPr/>
          <a:lstStyle/>
          <a:p>
            <a:r>
              <a:rPr lang="en-US"/>
              <a:t>Avoiding </a:t>
            </a:r>
            <a:br>
              <a:rPr lang="en-US"/>
            </a:br>
            <a:r>
              <a:rPr lang="en-US"/>
              <a:t>surprises</a:t>
            </a:r>
          </a:p>
        </p:txBody>
      </p:sp>
      <p:sp>
        <p:nvSpPr>
          <p:cNvPr id="3" name="Content Placeholder 2">
            <a:extLst>
              <a:ext uri="{FF2B5EF4-FFF2-40B4-BE49-F238E27FC236}">
                <a16:creationId xmlns:a16="http://schemas.microsoft.com/office/drawing/2014/main" id="{D2B4122A-83C0-B717-D406-01A720090106}"/>
              </a:ext>
            </a:extLst>
          </p:cNvPr>
          <p:cNvSpPr>
            <a:spLocks noGrp="1"/>
          </p:cNvSpPr>
          <p:nvPr>
            <p:ph idx="1"/>
          </p:nvPr>
        </p:nvSpPr>
        <p:spPr>
          <a:xfrm>
            <a:off x="630464" y="3082669"/>
            <a:ext cx="4544651" cy="1713921"/>
          </a:xfrm>
        </p:spPr>
        <p:txBody>
          <a:bodyPr/>
          <a:lstStyle/>
          <a:p>
            <a:pPr marL="0" indent="0">
              <a:lnSpc>
                <a:spcPct val="100000"/>
              </a:lnSpc>
              <a:buNone/>
            </a:pPr>
            <a:r>
              <a:rPr lang="en-US"/>
              <a:t>According to the 2019 Canadian Infrastructure Report Card, most municipal infrastructure is over 20 years old!</a:t>
            </a:r>
          </a:p>
        </p:txBody>
      </p:sp>
      <p:sp>
        <p:nvSpPr>
          <p:cNvPr id="6" name="Freeform 7" descr="This image shows an aerial view of a small community with houses and trees with yellow leaves, with a long straight road running through it.">
            <a:extLst>
              <a:ext uri="{FF2B5EF4-FFF2-40B4-BE49-F238E27FC236}">
                <a16:creationId xmlns:a16="http://schemas.microsoft.com/office/drawing/2014/main" id="{29B377BC-C3FA-A863-EAD6-E1DF6A886968}"/>
              </a:ext>
            </a:extLst>
          </p:cNvPr>
          <p:cNvSpPr/>
          <p:nvPr/>
        </p:nvSpPr>
        <p:spPr>
          <a:xfrm>
            <a:off x="5915698" y="1136401"/>
            <a:ext cx="5325115" cy="461131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a:ln>
            <a:noFill/>
          </a:ln>
        </p:spPr>
        <p:txBody>
          <a:bodyPr/>
          <a:lstStyle/>
          <a:p>
            <a:endParaRPr lang="en-CA"/>
          </a:p>
        </p:txBody>
      </p:sp>
      <p:pic>
        <p:nvPicPr>
          <p:cNvPr id="4" name="Picture 3" descr="This icon shows a megaphone with lines coming out to indicate speech.">
            <a:extLst>
              <a:ext uri="{FF2B5EF4-FFF2-40B4-BE49-F238E27FC236}">
                <a16:creationId xmlns:a16="http://schemas.microsoft.com/office/drawing/2014/main" id="{B2F5E7B6-752E-9630-DCB6-C5925EEAC9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3619072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4D5D3-516C-7C5E-EA63-973F43A72009}"/>
              </a:ext>
            </a:extLst>
          </p:cNvPr>
          <p:cNvSpPr>
            <a:spLocks noGrp="1"/>
          </p:cNvSpPr>
          <p:nvPr>
            <p:ph type="title"/>
          </p:nvPr>
        </p:nvSpPr>
        <p:spPr>
          <a:xfrm>
            <a:off x="839788" y="1044000"/>
            <a:ext cx="10515600" cy="747897"/>
          </a:xfrm>
        </p:spPr>
        <p:txBody>
          <a:bodyPr/>
          <a:lstStyle/>
          <a:p>
            <a:r>
              <a:rPr lang="en-US">
                <a:solidFill>
                  <a:schemeClr val="accent3"/>
                </a:solidFill>
              </a:rPr>
              <a:t>Why assets fail</a:t>
            </a:r>
          </a:p>
        </p:txBody>
      </p:sp>
      <p:grpSp>
        <p:nvGrpSpPr>
          <p:cNvPr id="6" name="Group 4">
            <a:extLst>
              <a:ext uri="{FF2B5EF4-FFF2-40B4-BE49-F238E27FC236}">
                <a16:creationId xmlns:a16="http://schemas.microsoft.com/office/drawing/2014/main" id="{7A75EE66-D84D-2F90-1BE2-111E5CB99200}"/>
              </a:ext>
            </a:extLst>
          </p:cNvPr>
          <p:cNvGrpSpPr/>
          <p:nvPr/>
        </p:nvGrpSpPr>
        <p:grpSpPr>
          <a:xfrm>
            <a:off x="6583802" y="-582195"/>
            <a:ext cx="1798180" cy="1557392"/>
            <a:chOff x="0" y="0"/>
            <a:chExt cx="6202680" cy="5372100"/>
          </a:xfrm>
        </p:grpSpPr>
        <p:sp>
          <p:nvSpPr>
            <p:cNvPr id="15" name="Freeform 5">
              <a:extLst>
                <a:ext uri="{FF2B5EF4-FFF2-40B4-BE49-F238E27FC236}">
                  <a16:creationId xmlns:a16="http://schemas.microsoft.com/office/drawing/2014/main" id="{64767FEF-F905-6121-EBA6-EC4A3938040D}"/>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00A181"/>
            </a:solidFill>
          </p:spPr>
          <p:txBody>
            <a:bodyPr/>
            <a:lstStyle/>
            <a:p>
              <a:endParaRPr lang="en-CA"/>
            </a:p>
          </p:txBody>
        </p:sp>
      </p:grpSp>
      <p:sp>
        <p:nvSpPr>
          <p:cNvPr id="11" name="TextBox 10">
            <a:extLst>
              <a:ext uri="{FF2B5EF4-FFF2-40B4-BE49-F238E27FC236}">
                <a16:creationId xmlns:a16="http://schemas.microsoft.com/office/drawing/2014/main" id="{DD21AF73-EE12-20D0-E660-08379732CC5F}"/>
              </a:ext>
            </a:extLst>
          </p:cNvPr>
          <p:cNvSpPr txBox="1"/>
          <p:nvPr/>
        </p:nvSpPr>
        <p:spPr>
          <a:xfrm>
            <a:off x="4461078" y="5167669"/>
            <a:ext cx="3123751" cy="646331"/>
          </a:xfrm>
          <a:prstGeom prst="rect">
            <a:avLst/>
          </a:prstGeom>
        </p:spPr>
        <p:txBody>
          <a:bodyPr lIns="0" tIns="0" rIns="0" bIns="0" rtlCol="0" anchor="t">
            <a:spAutoFit/>
          </a:bodyPr>
          <a:lstStyle/>
          <a:p>
            <a:pPr algn="ctr"/>
            <a:r>
              <a:rPr lang="en-US" sz="2100">
                <a:solidFill>
                  <a:srgbClr val="F4F4F4"/>
                </a:solidFill>
              </a:rPr>
              <a:t>Evolving </a:t>
            </a:r>
            <a:br>
              <a:rPr lang="en-US" sz="2100">
                <a:solidFill>
                  <a:srgbClr val="F4F4F4"/>
                </a:solidFill>
              </a:rPr>
            </a:br>
            <a:r>
              <a:rPr lang="en-US" sz="2100">
                <a:solidFill>
                  <a:srgbClr val="F4F4F4"/>
                </a:solidFill>
              </a:rPr>
              <a:t>community needs</a:t>
            </a:r>
          </a:p>
        </p:txBody>
      </p:sp>
      <p:sp>
        <p:nvSpPr>
          <p:cNvPr id="12" name="TextBox 11">
            <a:extLst>
              <a:ext uri="{FF2B5EF4-FFF2-40B4-BE49-F238E27FC236}">
                <a16:creationId xmlns:a16="http://schemas.microsoft.com/office/drawing/2014/main" id="{7AAAA3ED-77CA-C4BB-5DDF-D2FA2B89A575}"/>
              </a:ext>
            </a:extLst>
          </p:cNvPr>
          <p:cNvSpPr txBox="1"/>
          <p:nvPr/>
        </p:nvSpPr>
        <p:spPr>
          <a:xfrm>
            <a:off x="8381982" y="5167669"/>
            <a:ext cx="3123751" cy="646331"/>
          </a:xfrm>
          <a:prstGeom prst="rect">
            <a:avLst/>
          </a:prstGeom>
        </p:spPr>
        <p:txBody>
          <a:bodyPr lIns="0" tIns="0" rIns="0" bIns="0" rtlCol="0" anchor="t">
            <a:spAutoFit/>
          </a:bodyPr>
          <a:lstStyle/>
          <a:p>
            <a:pPr algn="ctr"/>
            <a:r>
              <a:rPr lang="en-US" sz="2100">
                <a:solidFill>
                  <a:srgbClr val="F4F4F4"/>
                </a:solidFill>
              </a:rPr>
              <a:t>Advancing capabilities and technology</a:t>
            </a:r>
          </a:p>
        </p:txBody>
      </p:sp>
      <p:sp>
        <p:nvSpPr>
          <p:cNvPr id="13" name="TextBox 12">
            <a:extLst>
              <a:ext uri="{FF2B5EF4-FFF2-40B4-BE49-F238E27FC236}">
                <a16:creationId xmlns:a16="http://schemas.microsoft.com/office/drawing/2014/main" id="{918A8C40-0E45-1D36-D028-625A66EA1381}"/>
              </a:ext>
            </a:extLst>
          </p:cNvPr>
          <p:cNvSpPr txBox="1"/>
          <p:nvPr/>
        </p:nvSpPr>
        <p:spPr>
          <a:xfrm>
            <a:off x="574363" y="5167669"/>
            <a:ext cx="3123751" cy="323165"/>
          </a:xfrm>
          <a:prstGeom prst="rect">
            <a:avLst/>
          </a:prstGeom>
        </p:spPr>
        <p:txBody>
          <a:bodyPr lIns="0" tIns="0" rIns="0" bIns="0" rtlCol="0" anchor="t">
            <a:spAutoFit/>
          </a:bodyPr>
          <a:lstStyle/>
          <a:p>
            <a:pPr algn="ctr"/>
            <a:r>
              <a:rPr lang="en-US" sz="2100">
                <a:solidFill>
                  <a:srgbClr val="F4F4F4"/>
                </a:solidFill>
              </a:rPr>
              <a:t>Deterioration</a:t>
            </a:r>
          </a:p>
        </p:txBody>
      </p:sp>
      <p:grpSp>
        <p:nvGrpSpPr>
          <p:cNvPr id="18" name="Group 17" descr="This image is divided into four and shows a bike on a bike path, a tall building with scaffolding, a community centre and a bus going by a building. ">
            <a:extLst>
              <a:ext uri="{FF2B5EF4-FFF2-40B4-BE49-F238E27FC236}">
                <a16:creationId xmlns:a16="http://schemas.microsoft.com/office/drawing/2014/main" id="{BDABFE26-21E9-C493-44E4-85A8EC2C1313}"/>
              </a:ext>
            </a:extLst>
          </p:cNvPr>
          <p:cNvGrpSpPr/>
          <p:nvPr/>
        </p:nvGrpSpPr>
        <p:grpSpPr>
          <a:xfrm>
            <a:off x="4319671" y="2520825"/>
            <a:ext cx="3406563" cy="2271042"/>
            <a:chOff x="4235148" y="2983377"/>
            <a:chExt cx="3685287" cy="2456858"/>
          </a:xfrm>
        </p:grpSpPr>
        <p:pic>
          <p:nvPicPr>
            <p:cNvPr id="4" name="Picture 13" descr="Scaffolding on a building&#10;&#10;Description automatically generated">
              <a:extLst>
                <a:ext uri="{FF2B5EF4-FFF2-40B4-BE49-F238E27FC236}">
                  <a16:creationId xmlns:a16="http://schemas.microsoft.com/office/drawing/2014/main" id="{934EBCA7-C824-0DA3-58A2-642C9FC9FE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7792" y="2983377"/>
              <a:ext cx="1842643" cy="1228429"/>
            </a:xfrm>
            <a:prstGeom prst="rect">
              <a:avLst/>
            </a:prstGeom>
          </p:spPr>
        </p:pic>
        <p:pic>
          <p:nvPicPr>
            <p:cNvPr id="5" name="Picture 14" descr="A building with a sign on it&#10;&#10;Description automatically generated">
              <a:extLst>
                <a:ext uri="{FF2B5EF4-FFF2-40B4-BE49-F238E27FC236}">
                  <a16:creationId xmlns:a16="http://schemas.microsoft.com/office/drawing/2014/main" id="{2449DB46-D35F-D515-08EE-5863059C8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5148" y="4211806"/>
              <a:ext cx="1842643" cy="1228429"/>
            </a:xfrm>
            <a:prstGeom prst="rect">
              <a:avLst/>
            </a:prstGeom>
          </p:spPr>
        </p:pic>
        <p:pic>
          <p:nvPicPr>
            <p:cNvPr id="10" name="Picture 15">
              <a:extLst>
                <a:ext uri="{FF2B5EF4-FFF2-40B4-BE49-F238E27FC236}">
                  <a16:creationId xmlns:a16="http://schemas.microsoft.com/office/drawing/2014/main" id="{BA91FFE9-2A0D-80D9-7DBC-838B2CCA5C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5149" y="2983377"/>
              <a:ext cx="1842643" cy="1228429"/>
            </a:xfrm>
            <a:prstGeom prst="rect">
              <a:avLst/>
            </a:prstGeom>
          </p:spPr>
        </p:pic>
        <p:pic>
          <p:nvPicPr>
            <p:cNvPr id="14" name="Picture 17" descr="A blue bus driving on the road&#10;&#10;Description automatically generated">
              <a:extLst>
                <a:ext uri="{FF2B5EF4-FFF2-40B4-BE49-F238E27FC236}">
                  <a16:creationId xmlns:a16="http://schemas.microsoft.com/office/drawing/2014/main" id="{0B7CCC85-55E8-98E2-BC82-4A440DF2AE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7792" y="4211806"/>
              <a:ext cx="1842643" cy="1228429"/>
            </a:xfrm>
            <a:prstGeom prst="rect">
              <a:avLst/>
            </a:prstGeom>
          </p:spPr>
        </p:pic>
      </p:grpSp>
      <p:pic>
        <p:nvPicPr>
          <p:cNvPr id="16" name="Picture 19" descr="This image shows an old-style floppy disk for a computer.">
            <a:extLst>
              <a:ext uri="{FF2B5EF4-FFF2-40B4-BE49-F238E27FC236}">
                <a16:creationId xmlns:a16="http://schemas.microsoft.com/office/drawing/2014/main" id="{747ED0E5-6C60-76EB-246C-AC927DCA1C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40575" y="2520824"/>
            <a:ext cx="3406563" cy="2271043"/>
          </a:xfrm>
          <a:prstGeom prst="rect">
            <a:avLst/>
          </a:prstGeom>
        </p:spPr>
      </p:pic>
      <p:pic>
        <p:nvPicPr>
          <p:cNvPr id="2" name="Picture 6" descr="This image shows a street with parked cars and a pothole. ">
            <a:extLst>
              <a:ext uri="{FF2B5EF4-FFF2-40B4-BE49-F238E27FC236}">
                <a16:creationId xmlns:a16="http://schemas.microsoft.com/office/drawing/2014/main" id="{398515E8-596A-41FF-CE86-4912EE72185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32956" y="2524512"/>
            <a:ext cx="3406563" cy="2267355"/>
          </a:xfrm>
          <a:prstGeom prst="rect">
            <a:avLst/>
          </a:prstGeom>
        </p:spPr>
      </p:pic>
      <p:pic>
        <p:nvPicPr>
          <p:cNvPr id="7" name="Picture 6" descr="This icon shows a megaphone with lines coming out to indicate speech.">
            <a:extLst>
              <a:ext uri="{FF2B5EF4-FFF2-40B4-BE49-F238E27FC236}">
                <a16:creationId xmlns:a16="http://schemas.microsoft.com/office/drawing/2014/main" id="{B2DE78EE-5296-4803-574B-3C32A2AA60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3125084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AE1B-EBB5-CC7F-067C-430FEA7EC565}"/>
              </a:ext>
            </a:extLst>
          </p:cNvPr>
          <p:cNvSpPr>
            <a:spLocks noGrp="1"/>
          </p:cNvSpPr>
          <p:nvPr>
            <p:ph type="title"/>
          </p:nvPr>
        </p:nvSpPr>
        <p:spPr/>
        <p:txBody>
          <a:bodyPr/>
          <a:lstStyle/>
          <a:p>
            <a:r>
              <a:rPr lang="en-US"/>
              <a:t>Why assets fail</a:t>
            </a:r>
          </a:p>
        </p:txBody>
      </p:sp>
      <p:sp>
        <p:nvSpPr>
          <p:cNvPr id="3" name="Content Placeholder 2">
            <a:extLst>
              <a:ext uri="{FF2B5EF4-FFF2-40B4-BE49-F238E27FC236}">
                <a16:creationId xmlns:a16="http://schemas.microsoft.com/office/drawing/2014/main" id="{4F798F32-6713-CB2F-D135-A1C24905D7D6}"/>
              </a:ext>
            </a:extLst>
          </p:cNvPr>
          <p:cNvSpPr>
            <a:spLocks noGrp="1"/>
          </p:cNvSpPr>
          <p:nvPr>
            <p:ph idx="1"/>
          </p:nvPr>
        </p:nvSpPr>
        <p:spPr>
          <a:xfrm>
            <a:off x="589772" y="3265726"/>
            <a:ext cx="2678308" cy="2021066"/>
          </a:xfrm>
        </p:spPr>
        <p:txBody>
          <a:bodyPr/>
          <a:lstStyle/>
          <a:p>
            <a:pPr marL="0" indent="0">
              <a:lnSpc>
                <a:spcPct val="100000"/>
              </a:lnSpc>
              <a:buNone/>
            </a:pPr>
            <a:r>
              <a:rPr lang="en-US" sz="2300" b="1">
                <a:solidFill>
                  <a:schemeClr val="accent2"/>
                </a:solidFill>
                <a:latin typeface="+mj-lt"/>
              </a:rPr>
              <a:t>Increasing financial burden</a:t>
            </a:r>
          </a:p>
          <a:p>
            <a:pPr marL="0" indent="0">
              <a:lnSpc>
                <a:spcPct val="100000"/>
              </a:lnSpc>
              <a:buNone/>
            </a:pPr>
            <a:r>
              <a:rPr lang="en-US" sz="1400">
                <a:solidFill>
                  <a:srgbClr val="000000"/>
                </a:solidFill>
              </a:rPr>
              <a:t>Preventive replacement can save costs as maintenance expenses escalate due to changes in consumables, </a:t>
            </a:r>
            <a:r>
              <a:rPr lang="en-US" sz="1400" err="1">
                <a:solidFill>
                  <a:srgbClr val="000000"/>
                </a:solidFill>
              </a:rPr>
              <a:t>labour</a:t>
            </a:r>
            <a:r>
              <a:rPr lang="en-US" sz="1400">
                <a:solidFill>
                  <a:srgbClr val="000000"/>
                </a:solidFill>
              </a:rPr>
              <a:t>, parts availability or regulation.</a:t>
            </a:r>
          </a:p>
        </p:txBody>
      </p:sp>
      <p:sp>
        <p:nvSpPr>
          <p:cNvPr id="5" name="AutoShape 2">
            <a:extLst>
              <a:ext uri="{FF2B5EF4-FFF2-40B4-BE49-F238E27FC236}">
                <a16:creationId xmlns:a16="http://schemas.microsoft.com/office/drawing/2014/main" id="{781CEA27-6E71-2839-15CD-FE06BF0B5D26}"/>
              </a:ext>
            </a:extLst>
          </p:cNvPr>
          <p:cNvSpPr/>
          <p:nvPr/>
        </p:nvSpPr>
        <p:spPr>
          <a:xfrm>
            <a:off x="844137" y="5577713"/>
            <a:ext cx="11325122" cy="0"/>
          </a:xfrm>
          <a:prstGeom prst="line">
            <a:avLst/>
          </a:prstGeom>
          <a:ln w="19050" cap="rnd">
            <a:solidFill>
              <a:srgbClr val="004651"/>
            </a:solidFill>
            <a:prstDash val="solid"/>
            <a:headEnd type="none" w="sm" len="sm"/>
            <a:tailEnd type="none" w="sm" len="sm"/>
          </a:ln>
        </p:spPr>
        <p:txBody>
          <a:bodyPr/>
          <a:lstStyle/>
          <a:p>
            <a:endParaRPr lang="en-CA"/>
          </a:p>
        </p:txBody>
      </p:sp>
      <p:grpSp>
        <p:nvGrpSpPr>
          <p:cNvPr id="11" name="Group 16">
            <a:extLst>
              <a:ext uri="{FF2B5EF4-FFF2-40B4-BE49-F238E27FC236}">
                <a16:creationId xmlns:a16="http://schemas.microsoft.com/office/drawing/2014/main" id="{0C51398C-7657-E6D1-5F32-A6FB5DD24D79}"/>
              </a:ext>
            </a:extLst>
          </p:cNvPr>
          <p:cNvGrpSpPr/>
          <p:nvPr/>
        </p:nvGrpSpPr>
        <p:grpSpPr>
          <a:xfrm>
            <a:off x="686587" y="5468165"/>
            <a:ext cx="252996" cy="219096"/>
            <a:chOff x="0" y="0"/>
            <a:chExt cx="3619627" cy="3134614"/>
          </a:xfrm>
        </p:grpSpPr>
        <p:sp>
          <p:nvSpPr>
            <p:cNvPr id="25" name="Freeform 17">
              <a:extLst>
                <a:ext uri="{FF2B5EF4-FFF2-40B4-BE49-F238E27FC236}">
                  <a16:creationId xmlns:a16="http://schemas.microsoft.com/office/drawing/2014/main" id="{1E437BA7-430B-285D-A772-3054EED79C7F}"/>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en-CA"/>
            </a:p>
          </p:txBody>
        </p:sp>
      </p:grpSp>
      <p:grpSp>
        <p:nvGrpSpPr>
          <p:cNvPr id="12" name="Group 18">
            <a:extLst>
              <a:ext uri="{FF2B5EF4-FFF2-40B4-BE49-F238E27FC236}">
                <a16:creationId xmlns:a16="http://schemas.microsoft.com/office/drawing/2014/main" id="{FC00446F-8278-E18A-F7F2-E93D14E19E7F}"/>
              </a:ext>
            </a:extLst>
          </p:cNvPr>
          <p:cNvGrpSpPr/>
          <p:nvPr/>
        </p:nvGrpSpPr>
        <p:grpSpPr>
          <a:xfrm>
            <a:off x="3538227" y="5468165"/>
            <a:ext cx="252996" cy="219096"/>
            <a:chOff x="0" y="0"/>
            <a:chExt cx="3619627" cy="3134614"/>
          </a:xfrm>
        </p:grpSpPr>
        <p:sp>
          <p:nvSpPr>
            <p:cNvPr id="24" name="Freeform 19">
              <a:extLst>
                <a:ext uri="{FF2B5EF4-FFF2-40B4-BE49-F238E27FC236}">
                  <a16:creationId xmlns:a16="http://schemas.microsoft.com/office/drawing/2014/main" id="{695C325D-8A89-708C-185A-CD96BF38C40E}"/>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en-CA"/>
            </a:p>
          </p:txBody>
        </p:sp>
      </p:grpSp>
      <p:grpSp>
        <p:nvGrpSpPr>
          <p:cNvPr id="13" name="Group 20">
            <a:extLst>
              <a:ext uri="{FF2B5EF4-FFF2-40B4-BE49-F238E27FC236}">
                <a16:creationId xmlns:a16="http://schemas.microsoft.com/office/drawing/2014/main" id="{60839D35-C1A7-511B-8B78-90343F5EED80}"/>
              </a:ext>
            </a:extLst>
          </p:cNvPr>
          <p:cNvGrpSpPr/>
          <p:nvPr/>
        </p:nvGrpSpPr>
        <p:grpSpPr>
          <a:xfrm>
            <a:off x="6391933" y="5480841"/>
            <a:ext cx="252996" cy="219096"/>
            <a:chOff x="0" y="0"/>
            <a:chExt cx="3619627" cy="3134614"/>
          </a:xfrm>
        </p:grpSpPr>
        <p:sp>
          <p:nvSpPr>
            <p:cNvPr id="23" name="Freeform 21">
              <a:extLst>
                <a:ext uri="{FF2B5EF4-FFF2-40B4-BE49-F238E27FC236}">
                  <a16:creationId xmlns:a16="http://schemas.microsoft.com/office/drawing/2014/main" id="{BC8BC7F4-A16D-E707-87D6-B59648ACB11A}"/>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en-CA"/>
            </a:p>
          </p:txBody>
        </p:sp>
      </p:grpSp>
      <p:grpSp>
        <p:nvGrpSpPr>
          <p:cNvPr id="14" name="Group 22">
            <a:extLst>
              <a:ext uri="{FF2B5EF4-FFF2-40B4-BE49-F238E27FC236}">
                <a16:creationId xmlns:a16="http://schemas.microsoft.com/office/drawing/2014/main" id="{963E0B4C-BD39-5B70-3DB9-8DF7AC95DA76}"/>
              </a:ext>
            </a:extLst>
          </p:cNvPr>
          <p:cNvGrpSpPr/>
          <p:nvPr/>
        </p:nvGrpSpPr>
        <p:grpSpPr>
          <a:xfrm>
            <a:off x="9245639" y="5468165"/>
            <a:ext cx="252996" cy="219096"/>
            <a:chOff x="0" y="0"/>
            <a:chExt cx="3619627" cy="3134614"/>
          </a:xfrm>
        </p:grpSpPr>
        <p:sp>
          <p:nvSpPr>
            <p:cNvPr id="22" name="Freeform 23">
              <a:extLst>
                <a:ext uri="{FF2B5EF4-FFF2-40B4-BE49-F238E27FC236}">
                  <a16:creationId xmlns:a16="http://schemas.microsoft.com/office/drawing/2014/main" id="{5FC5B66C-7BB8-C6D7-B200-A96725808BEE}"/>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en-CA"/>
            </a:p>
          </p:txBody>
        </p:sp>
      </p:grpSp>
      <p:sp>
        <p:nvSpPr>
          <p:cNvPr id="34" name="Content Placeholder 2">
            <a:extLst>
              <a:ext uri="{FF2B5EF4-FFF2-40B4-BE49-F238E27FC236}">
                <a16:creationId xmlns:a16="http://schemas.microsoft.com/office/drawing/2014/main" id="{ADE88320-58AB-11FA-30F6-36AC34B74557}"/>
              </a:ext>
            </a:extLst>
          </p:cNvPr>
          <p:cNvSpPr txBox="1">
            <a:spLocks/>
          </p:cNvSpPr>
          <p:nvPr/>
        </p:nvSpPr>
        <p:spPr>
          <a:xfrm>
            <a:off x="3443809" y="3265726"/>
            <a:ext cx="2450346" cy="202106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300" b="1">
                <a:solidFill>
                  <a:schemeClr val="accent2"/>
                </a:solidFill>
                <a:latin typeface="+mj-lt"/>
              </a:rPr>
              <a:t>Physical deterioration</a:t>
            </a:r>
          </a:p>
          <a:p>
            <a:pPr marL="0" indent="0">
              <a:lnSpc>
                <a:spcPct val="100000"/>
              </a:lnSpc>
              <a:buFont typeface="Arial" panose="020B0604020202020204" pitchFamily="34" charset="0"/>
              <a:buNone/>
            </a:pPr>
            <a:r>
              <a:rPr lang="en-US" sz="1400">
                <a:solidFill>
                  <a:srgbClr val="000000"/>
                </a:solidFill>
              </a:rPr>
              <a:t>As assets are used, wear </a:t>
            </a:r>
            <a:br>
              <a:rPr lang="en-US" sz="1400">
                <a:solidFill>
                  <a:srgbClr val="000000"/>
                </a:solidFill>
              </a:rPr>
            </a:br>
            <a:r>
              <a:rPr lang="en-US" sz="1400">
                <a:solidFill>
                  <a:srgbClr val="000000"/>
                </a:solidFill>
              </a:rPr>
              <a:t>and tear, exposure to weather and third-party damage will eventually exceed safe operating condition.</a:t>
            </a:r>
          </a:p>
        </p:txBody>
      </p:sp>
      <p:sp>
        <p:nvSpPr>
          <p:cNvPr id="35" name="Content Placeholder 2">
            <a:extLst>
              <a:ext uri="{FF2B5EF4-FFF2-40B4-BE49-F238E27FC236}">
                <a16:creationId xmlns:a16="http://schemas.microsoft.com/office/drawing/2014/main" id="{E270DE04-FB08-35C3-45F3-E4D479F54DA0}"/>
              </a:ext>
            </a:extLst>
          </p:cNvPr>
          <p:cNvSpPr txBox="1">
            <a:spLocks/>
          </p:cNvSpPr>
          <p:nvPr/>
        </p:nvSpPr>
        <p:spPr>
          <a:xfrm>
            <a:off x="6297846" y="3265726"/>
            <a:ext cx="2278118" cy="202106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300" b="1">
                <a:solidFill>
                  <a:schemeClr val="accent2"/>
                </a:solidFill>
                <a:latin typeface="+mj-lt"/>
              </a:rPr>
              <a:t>Advancing technology</a:t>
            </a:r>
          </a:p>
          <a:p>
            <a:pPr marL="0" indent="0">
              <a:lnSpc>
                <a:spcPct val="100000"/>
              </a:lnSpc>
              <a:buFont typeface="Arial" panose="020B0604020202020204" pitchFamily="34" charset="0"/>
              <a:buNone/>
            </a:pPr>
            <a:r>
              <a:rPr lang="en-US" sz="1400">
                <a:solidFill>
                  <a:srgbClr val="000000"/>
                </a:solidFill>
              </a:rPr>
              <a:t>Infrastructure assets in </a:t>
            </a:r>
            <a:br>
              <a:rPr lang="en-US" sz="1400">
                <a:solidFill>
                  <a:srgbClr val="000000"/>
                </a:solidFill>
              </a:rPr>
            </a:br>
            <a:r>
              <a:rPr lang="en-US" sz="1400">
                <a:solidFill>
                  <a:srgbClr val="000000"/>
                </a:solidFill>
              </a:rPr>
              <a:t>good condition can become obsolete due to technology improvement and supply chain loss.</a:t>
            </a:r>
          </a:p>
        </p:txBody>
      </p:sp>
      <p:sp>
        <p:nvSpPr>
          <p:cNvPr id="36" name="Content Placeholder 2">
            <a:extLst>
              <a:ext uri="{FF2B5EF4-FFF2-40B4-BE49-F238E27FC236}">
                <a16:creationId xmlns:a16="http://schemas.microsoft.com/office/drawing/2014/main" id="{B6544408-DA5B-A217-9F88-8B671BDD93B4}"/>
              </a:ext>
            </a:extLst>
          </p:cNvPr>
          <p:cNvSpPr txBox="1">
            <a:spLocks/>
          </p:cNvSpPr>
          <p:nvPr/>
        </p:nvSpPr>
        <p:spPr>
          <a:xfrm>
            <a:off x="9151882" y="3265726"/>
            <a:ext cx="2678308" cy="1990288"/>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300" b="1">
                <a:solidFill>
                  <a:schemeClr val="accent2"/>
                </a:solidFill>
                <a:latin typeface="+mj-lt"/>
              </a:rPr>
              <a:t>Evolving climate &amp; community needs</a:t>
            </a:r>
          </a:p>
          <a:p>
            <a:pPr marL="0" indent="0">
              <a:lnSpc>
                <a:spcPct val="100000"/>
              </a:lnSpc>
              <a:buFont typeface="Arial" panose="020B0604020202020204" pitchFamily="34" charset="0"/>
              <a:buNone/>
            </a:pPr>
            <a:r>
              <a:rPr lang="en-US" sz="1400">
                <a:solidFill>
                  <a:srgbClr val="000000"/>
                </a:solidFill>
              </a:rPr>
              <a:t>Communities and climate change over time. Services must adapt </a:t>
            </a:r>
            <a:br>
              <a:rPr lang="en-US" sz="1400">
                <a:solidFill>
                  <a:srgbClr val="000000"/>
                </a:solidFill>
              </a:rPr>
            </a:br>
            <a:r>
              <a:rPr lang="en-US" sz="1400">
                <a:solidFill>
                  <a:srgbClr val="000000"/>
                </a:solidFill>
              </a:rPr>
              <a:t>to severe weather and meet </a:t>
            </a:r>
            <a:br>
              <a:rPr lang="en-US" sz="1400">
                <a:solidFill>
                  <a:srgbClr val="000000"/>
                </a:solidFill>
              </a:rPr>
            </a:br>
            <a:r>
              <a:rPr lang="en-US" sz="1400">
                <a:solidFill>
                  <a:srgbClr val="000000"/>
                </a:solidFill>
              </a:rPr>
              <a:t>the unique needs of different segments of the community.</a:t>
            </a:r>
          </a:p>
        </p:txBody>
      </p:sp>
      <p:pic>
        <p:nvPicPr>
          <p:cNvPr id="4" name="Picture 3" descr="This icon shows an outline of two heads and shoulders with speech bubbles overlapping.">
            <a:extLst>
              <a:ext uri="{FF2B5EF4-FFF2-40B4-BE49-F238E27FC236}">
                <a16:creationId xmlns:a16="http://schemas.microsoft.com/office/drawing/2014/main" id="{FEB8B783-8DEE-54F0-53A5-E2BC380118B7}"/>
              </a:ext>
            </a:extLst>
          </p:cNvPr>
          <p:cNvPicPr>
            <a:picLocks noChangeAspect="1"/>
          </p:cNvPicPr>
          <p:nvPr/>
        </p:nvPicPr>
        <p:blipFill>
          <a:blip r:embed="rId3"/>
          <a:srcRect/>
          <a:stretch/>
        </p:blipFill>
        <p:spPr>
          <a:xfrm>
            <a:off x="161000" y="160140"/>
            <a:ext cx="668800" cy="662720"/>
          </a:xfrm>
          <a:prstGeom prst="rect">
            <a:avLst/>
          </a:prstGeom>
        </p:spPr>
      </p:pic>
    </p:spTree>
    <p:extLst>
      <p:ext uri="{BB962C8B-B14F-4D97-AF65-F5344CB8AC3E}">
        <p14:creationId xmlns:p14="http://schemas.microsoft.com/office/powerpoint/2010/main" val="3377189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20E0CF-2E93-1598-641D-F11EA59267AE}"/>
              </a:ext>
            </a:extLst>
          </p:cNvPr>
          <p:cNvSpPr>
            <a:spLocks noGrp="1"/>
          </p:cNvSpPr>
          <p:nvPr>
            <p:ph sz="quarter" idx="4"/>
          </p:nvPr>
        </p:nvSpPr>
        <p:spPr>
          <a:xfrm>
            <a:off x="839788" y="1897074"/>
            <a:ext cx="10361612" cy="332399"/>
          </a:xfrm>
        </p:spPr>
        <p:txBody>
          <a:bodyPr/>
          <a:lstStyle/>
          <a:p>
            <a:pPr marL="0" indent="0">
              <a:buNone/>
            </a:pPr>
            <a:r>
              <a:rPr lang="en-US" b="1"/>
              <a:t>Change is expected!</a:t>
            </a:r>
          </a:p>
        </p:txBody>
      </p:sp>
      <p:sp>
        <p:nvSpPr>
          <p:cNvPr id="3" name="Title 2">
            <a:extLst>
              <a:ext uri="{FF2B5EF4-FFF2-40B4-BE49-F238E27FC236}">
                <a16:creationId xmlns:a16="http://schemas.microsoft.com/office/drawing/2014/main" id="{3E705C49-8C40-0D0F-F4FA-8FD578B40DAE}"/>
              </a:ext>
            </a:extLst>
          </p:cNvPr>
          <p:cNvSpPr>
            <a:spLocks noGrp="1"/>
          </p:cNvSpPr>
          <p:nvPr>
            <p:ph type="title"/>
          </p:nvPr>
        </p:nvSpPr>
        <p:spPr>
          <a:xfrm>
            <a:off x="839788" y="942791"/>
            <a:ext cx="10515600" cy="747897"/>
          </a:xfrm>
        </p:spPr>
        <p:txBody>
          <a:bodyPr/>
          <a:lstStyle/>
          <a:p>
            <a:r>
              <a:rPr lang="en-US">
                <a:solidFill>
                  <a:schemeClr val="accent3"/>
                </a:solidFill>
              </a:rPr>
              <a:t>Preparing for the future</a:t>
            </a:r>
          </a:p>
        </p:txBody>
      </p:sp>
      <p:grpSp>
        <p:nvGrpSpPr>
          <p:cNvPr id="4" name="Group 2">
            <a:extLst>
              <a:ext uri="{FF2B5EF4-FFF2-40B4-BE49-F238E27FC236}">
                <a16:creationId xmlns:a16="http://schemas.microsoft.com/office/drawing/2014/main" id="{DA8756AB-3EDB-1835-C0DD-A76F60C76114}"/>
              </a:ext>
            </a:extLst>
          </p:cNvPr>
          <p:cNvGrpSpPr/>
          <p:nvPr/>
        </p:nvGrpSpPr>
        <p:grpSpPr>
          <a:xfrm>
            <a:off x="-1430215" y="3768020"/>
            <a:ext cx="4251935" cy="3682196"/>
            <a:chOff x="0" y="0"/>
            <a:chExt cx="3619627" cy="3134614"/>
          </a:xfrm>
        </p:grpSpPr>
        <p:sp>
          <p:nvSpPr>
            <p:cNvPr id="5" name="Freeform 3">
              <a:extLst>
                <a:ext uri="{FF2B5EF4-FFF2-40B4-BE49-F238E27FC236}">
                  <a16:creationId xmlns:a16="http://schemas.microsoft.com/office/drawing/2014/main" id="{F4FBB571-FD6D-75FE-112F-41F023DF51EA}"/>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grpSp>
      <p:grpSp>
        <p:nvGrpSpPr>
          <p:cNvPr id="6" name="Group 6">
            <a:extLst>
              <a:ext uri="{FF2B5EF4-FFF2-40B4-BE49-F238E27FC236}">
                <a16:creationId xmlns:a16="http://schemas.microsoft.com/office/drawing/2014/main" id="{A1432032-C813-07E1-7035-FFB519097F85}"/>
              </a:ext>
            </a:extLst>
          </p:cNvPr>
          <p:cNvGrpSpPr/>
          <p:nvPr/>
        </p:nvGrpSpPr>
        <p:grpSpPr>
          <a:xfrm>
            <a:off x="2710537" y="5966001"/>
            <a:ext cx="1426510" cy="1235365"/>
            <a:chOff x="0" y="0"/>
            <a:chExt cx="3619627" cy="3134614"/>
          </a:xfrm>
        </p:grpSpPr>
        <p:sp>
          <p:nvSpPr>
            <p:cNvPr id="7" name="Freeform 7">
              <a:extLst>
                <a:ext uri="{FF2B5EF4-FFF2-40B4-BE49-F238E27FC236}">
                  <a16:creationId xmlns:a16="http://schemas.microsoft.com/office/drawing/2014/main" id="{6235B576-7010-2E92-BCBF-015BDFDC01FF}"/>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en-CA"/>
            </a:p>
          </p:txBody>
        </p:sp>
      </p:grpSp>
      <p:pic>
        <p:nvPicPr>
          <p:cNvPr id="8" name="Picture 8" descr="This is an illustration of a three-D arrow pointing to the right.">
            <a:extLst>
              <a:ext uri="{FF2B5EF4-FFF2-40B4-BE49-F238E27FC236}">
                <a16:creationId xmlns:a16="http://schemas.microsoft.com/office/drawing/2014/main" id="{F0242395-8EBB-70F3-41DC-65122E0E7D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152403" y="3775445"/>
            <a:ext cx="1755615" cy="1251710"/>
          </a:xfrm>
          <a:prstGeom prst="rect">
            <a:avLst/>
          </a:prstGeom>
        </p:spPr>
      </p:pic>
      <p:pic>
        <p:nvPicPr>
          <p:cNvPr id="9" name="Picture 15" descr="This illustration shows a modern community with an EV charger, an electric car and bus, a pedestrian crosswalk and a community garden.">
            <a:extLst>
              <a:ext uri="{FF2B5EF4-FFF2-40B4-BE49-F238E27FC236}">
                <a16:creationId xmlns:a16="http://schemas.microsoft.com/office/drawing/2014/main" id="{D2D390C4-EDAF-D26D-0FE1-1D6AFC38EEA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325880" y="2546273"/>
            <a:ext cx="3875520" cy="3875520"/>
          </a:xfrm>
          <a:prstGeom prst="rect">
            <a:avLst/>
          </a:prstGeom>
        </p:spPr>
      </p:pic>
      <p:pic>
        <p:nvPicPr>
          <p:cNvPr id="10" name="Picture 16" descr="This illustration shows a older community with smoke stacks, a gas station, large cars, and buildings.">
            <a:extLst>
              <a:ext uri="{FF2B5EF4-FFF2-40B4-BE49-F238E27FC236}">
                <a16:creationId xmlns:a16="http://schemas.microsoft.com/office/drawing/2014/main" id="{EAF851F4-5FFA-3EC8-0286-0B35DAD2A6E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39788" y="2527040"/>
            <a:ext cx="3894752" cy="3894752"/>
          </a:xfrm>
          <a:prstGeom prst="rect">
            <a:avLst/>
          </a:prstGeom>
        </p:spPr>
      </p:pic>
      <p:pic>
        <p:nvPicPr>
          <p:cNvPr id="12" name="Picture 11" descr="This icon shows a key.">
            <a:extLst>
              <a:ext uri="{FF2B5EF4-FFF2-40B4-BE49-F238E27FC236}">
                <a16:creationId xmlns:a16="http://schemas.microsoft.com/office/drawing/2014/main" id="{51794884-8A32-853F-E7B5-82C49588AC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3819275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9F115-6EBD-5527-D346-C75E18355B53}"/>
              </a:ext>
            </a:extLst>
          </p:cNvPr>
          <p:cNvSpPr>
            <a:spLocks noGrp="1"/>
          </p:cNvSpPr>
          <p:nvPr>
            <p:ph type="title"/>
          </p:nvPr>
        </p:nvSpPr>
        <p:spPr/>
        <p:txBody>
          <a:bodyPr/>
          <a:lstStyle/>
          <a:p>
            <a:r>
              <a:rPr lang="en-US"/>
              <a:t>Land acknowledgement</a:t>
            </a:r>
          </a:p>
        </p:txBody>
      </p:sp>
      <p:sp>
        <p:nvSpPr>
          <p:cNvPr id="3" name="Content Placeholder 2">
            <a:extLst>
              <a:ext uri="{FF2B5EF4-FFF2-40B4-BE49-F238E27FC236}">
                <a16:creationId xmlns:a16="http://schemas.microsoft.com/office/drawing/2014/main" id="{DC42D2A3-5DAC-DE66-DA7F-7C61F855043B}"/>
              </a:ext>
            </a:extLst>
          </p:cNvPr>
          <p:cNvSpPr>
            <a:spLocks noGrp="1"/>
          </p:cNvSpPr>
          <p:nvPr>
            <p:ph sz="half" idx="2"/>
          </p:nvPr>
        </p:nvSpPr>
        <p:spPr>
          <a:xfrm>
            <a:off x="3792175" y="3312419"/>
            <a:ext cx="7065818" cy="1132609"/>
          </a:xfrm>
        </p:spPr>
        <p:txBody>
          <a:bodyPr/>
          <a:lstStyle/>
          <a:p>
            <a:pPr marL="0" indent="0">
              <a:buNone/>
            </a:pPr>
            <a:r>
              <a:rPr lang="en-US"/>
              <a:t>We </a:t>
            </a:r>
            <a:r>
              <a:rPr lang="en-US">
                <a:solidFill>
                  <a:schemeClr val="accent4"/>
                </a:solidFill>
              </a:rPr>
              <a:t>[I] </a:t>
            </a:r>
            <a:r>
              <a:rPr lang="en-US"/>
              <a:t>would like to begin by acknowledging that the land on which we gather is the traditional </a:t>
            </a:r>
            <a:r>
              <a:rPr lang="en-US">
                <a:solidFill>
                  <a:schemeClr val="accent4"/>
                </a:solidFill>
              </a:rPr>
              <a:t>[unceded territory of the Algonquin </a:t>
            </a:r>
            <a:r>
              <a:rPr lang="en-US" err="1">
                <a:solidFill>
                  <a:schemeClr val="accent4"/>
                </a:solidFill>
              </a:rPr>
              <a:t>Anishnaabeg</a:t>
            </a:r>
            <a:r>
              <a:rPr lang="en-US">
                <a:solidFill>
                  <a:schemeClr val="accent4"/>
                </a:solidFill>
              </a:rPr>
              <a:t> Nation.]</a:t>
            </a:r>
          </a:p>
        </p:txBody>
      </p:sp>
    </p:spTree>
    <p:extLst>
      <p:ext uri="{BB962C8B-B14F-4D97-AF65-F5344CB8AC3E}">
        <p14:creationId xmlns:p14="http://schemas.microsoft.com/office/powerpoint/2010/main" val="2569819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81E52B4-ABED-B065-319A-E90205B355EB}"/>
              </a:ext>
            </a:extLst>
          </p:cNvPr>
          <p:cNvGrpSpPr/>
          <p:nvPr/>
        </p:nvGrpSpPr>
        <p:grpSpPr>
          <a:xfrm rot="10800000">
            <a:off x="9593229" y="-190746"/>
            <a:ext cx="3517965" cy="3046575"/>
            <a:chOff x="0" y="0"/>
            <a:chExt cx="3619627" cy="3134614"/>
          </a:xfrm>
        </p:grpSpPr>
        <p:sp>
          <p:nvSpPr>
            <p:cNvPr id="15" name="Freeform 14">
              <a:extLst>
                <a:ext uri="{FF2B5EF4-FFF2-40B4-BE49-F238E27FC236}">
                  <a16:creationId xmlns:a16="http://schemas.microsoft.com/office/drawing/2014/main" id="{89100564-C875-AA7F-4FF8-CB3942828AA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grpSp>
      <p:sp>
        <p:nvSpPr>
          <p:cNvPr id="3" name="Title 2">
            <a:extLst>
              <a:ext uri="{FF2B5EF4-FFF2-40B4-BE49-F238E27FC236}">
                <a16:creationId xmlns:a16="http://schemas.microsoft.com/office/drawing/2014/main" id="{7683C360-28D0-F0BF-B5C4-7BC5863C75CA}"/>
              </a:ext>
            </a:extLst>
          </p:cNvPr>
          <p:cNvSpPr>
            <a:spLocks noGrp="1"/>
          </p:cNvSpPr>
          <p:nvPr>
            <p:ph type="title"/>
          </p:nvPr>
        </p:nvSpPr>
        <p:spPr>
          <a:xfrm>
            <a:off x="839788" y="1044000"/>
            <a:ext cx="4792085" cy="2243691"/>
          </a:xfrm>
        </p:spPr>
        <p:txBody>
          <a:bodyPr/>
          <a:lstStyle/>
          <a:p>
            <a:r>
              <a:rPr lang="en-US">
                <a:solidFill>
                  <a:schemeClr val="bg1"/>
                </a:solidFill>
              </a:rPr>
              <a:t>A continuous rebalance of priorities</a:t>
            </a:r>
            <a:endParaRPr lang="en-US"/>
          </a:p>
        </p:txBody>
      </p:sp>
      <p:grpSp>
        <p:nvGrpSpPr>
          <p:cNvPr id="13" name="Group 12" descr="This illustration shows an outline of a person balancing on one leg on top of a circle flow chart that connects the words performance, risk and cost and is balanced on the tip of a mountain.">
            <a:extLst>
              <a:ext uri="{FF2B5EF4-FFF2-40B4-BE49-F238E27FC236}">
                <a16:creationId xmlns:a16="http://schemas.microsoft.com/office/drawing/2014/main" id="{0068E7A5-1801-3457-40B0-F0655962B598}"/>
              </a:ext>
            </a:extLst>
          </p:cNvPr>
          <p:cNvGrpSpPr/>
          <p:nvPr/>
        </p:nvGrpSpPr>
        <p:grpSpPr>
          <a:xfrm>
            <a:off x="5631873" y="605649"/>
            <a:ext cx="4536950" cy="6793046"/>
            <a:chOff x="5534013" y="64953"/>
            <a:chExt cx="4536950" cy="6793046"/>
          </a:xfrm>
        </p:grpSpPr>
        <p:pic>
          <p:nvPicPr>
            <p:cNvPr id="5" name="Picture 6">
              <a:extLst>
                <a:ext uri="{FF2B5EF4-FFF2-40B4-BE49-F238E27FC236}">
                  <a16:creationId xmlns:a16="http://schemas.microsoft.com/office/drawing/2014/main" id="{13FD7CBE-BE53-E752-75AC-A96F609418E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6357795" y="1999467"/>
              <a:ext cx="2639551" cy="2639551"/>
            </a:xfrm>
            <a:prstGeom prst="rect">
              <a:avLst/>
            </a:prstGeom>
          </p:spPr>
        </p:pic>
        <p:sp>
          <p:nvSpPr>
            <p:cNvPr id="6" name="TextBox 5">
              <a:extLst>
                <a:ext uri="{FF2B5EF4-FFF2-40B4-BE49-F238E27FC236}">
                  <a16:creationId xmlns:a16="http://schemas.microsoft.com/office/drawing/2014/main" id="{EAFEC2FF-68EB-6EDC-2E89-6C7A80A5DEB1}"/>
                </a:ext>
              </a:extLst>
            </p:cNvPr>
            <p:cNvSpPr txBox="1"/>
            <p:nvPr/>
          </p:nvSpPr>
          <p:spPr>
            <a:xfrm rot="18333506">
              <a:off x="6253578" y="2731295"/>
              <a:ext cx="1413582" cy="269304"/>
            </a:xfrm>
            <a:prstGeom prst="rect">
              <a:avLst/>
            </a:prstGeom>
          </p:spPr>
          <p:txBody>
            <a:bodyPr wrap="square" lIns="0" tIns="0" rIns="0" bIns="0" rtlCol="0" anchor="t">
              <a:spAutoFit/>
            </a:bodyPr>
            <a:lstStyle/>
            <a:p>
              <a:pPr algn="ctr">
                <a:lnSpc>
                  <a:spcPts val="2078"/>
                </a:lnSpc>
              </a:pPr>
              <a:r>
                <a:rPr lang="en-US">
                  <a:solidFill>
                    <a:srgbClr val="F3F3F3"/>
                  </a:solidFill>
                </a:rPr>
                <a:t>Performance</a:t>
              </a:r>
            </a:p>
          </p:txBody>
        </p:sp>
        <p:sp>
          <p:nvSpPr>
            <p:cNvPr id="7" name="TextBox 6">
              <a:extLst>
                <a:ext uri="{FF2B5EF4-FFF2-40B4-BE49-F238E27FC236}">
                  <a16:creationId xmlns:a16="http://schemas.microsoft.com/office/drawing/2014/main" id="{FBF027E6-A329-168B-2ACA-A8DF394D4E19}"/>
                </a:ext>
              </a:extLst>
            </p:cNvPr>
            <p:cNvSpPr txBox="1"/>
            <p:nvPr/>
          </p:nvSpPr>
          <p:spPr>
            <a:xfrm rot="3307665">
              <a:off x="8002446" y="2719830"/>
              <a:ext cx="802756" cy="271998"/>
            </a:xfrm>
            <a:prstGeom prst="rect">
              <a:avLst/>
            </a:prstGeom>
          </p:spPr>
          <p:txBody>
            <a:bodyPr lIns="0" tIns="0" rIns="0" bIns="0" rtlCol="0" anchor="t">
              <a:spAutoFit/>
            </a:bodyPr>
            <a:lstStyle/>
            <a:p>
              <a:pPr algn="ctr">
                <a:lnSpc>
                  <a:spcPts val="2078"/>
                </a:lnSpc>
              </a:pPr>
              <a:r>
                <a:rPr lang="en-US"/>
                <a:t>Risk</a:t>
              </a:r>
            </a:p>
          </p:txBody>
        </p:sp>
        <p:sp>
          <p:nvSpPr>
            <p:cNvPr id="8" name="TextBox 7">
              <a:extLst>
                <a:ext uri="{FF2B5EF4-FFF2-40B4-BE49-F238E27FC236}">
                  <a16:creationId xmlns:a16="http://schemas.microsoft.com/office/drawing/2014/main" id="{24CB8632-8F42-C7B3-3CD0-C3C508A8BA89}"/>
                </a:ext>
              </a:extLst>
            </p:cNvPr>
            <p:cNvSpPr txBox="1"/>
            <p:nvPr/>
          </p:nvSpPr>
          <p:spPr>
            <a:xfrm>
              <a:off x="7269073" y="4045696"/>
              <a:ext cx="802756" cy="269304"/>
            </a:xfrm>
            <a:prstGeom prst="rect">
              <a:avLst/>
            </a:prstGeom>
          </p:spPr>
          <p:txBody>
            <a:bodyPr lIns="0" tIns="0" rIns="0" bIns="0" rtlCol="0" anchor="t">
              <a:spAutoFit/>
            </a:bodyPr>
            <a:lstStyle/>
            <a:p>
              <a:pPr algn="ctr">
                <a:lnSpc>
                  <a:spcPts val="2078"/>
                </a:lnSpc>
              </a:pPr>
              <a:r>
                <a:rPr lang="en-US">
                  <a:solidFill>
                    <a:srgbClr val="F3F3F3"/>
                  </a:solidFill>
                </a:rPr>
                <a:t>Cost</a:t>
              </a:r>
            </a:p>
          </p:txBody>
        </p:sp>
        <p:pic>
          <p:nvPicPr>
            <p:cNvPr id="10" name="Picture 11">
              <a:extLst>
                <a:ext uri="{FF2B5EF4-FFF2-40B4-BE49-F238E27FC236}">
                  <a16:creationId xmlns:a16="http://schemas.microsoft.com/office/drawing/2014/main" id="{AE53EDE0-9A76-BF3B-F23D-B37DF4DF312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5534013" y="4639018"/>
              <a:ext cx="4536950" cy="2218981"/>
            </a:xfrm>
            <a:prstGeom prst="rect">
              <a:avLst/>
            </a:prstGeom>
          </p:spPr>
        </p:pic>
        <p:pic>
          <p:nvPicPr>
            <p:cNvPr id="12" name="Picture 11">
              <a:extLst>
                <a:ext uri="{FF2B5EF4-FFF2-40B4-BE49-F238E27FC236}">
                  <a16:creationId xmlns:a16="http://schemas.microsoft.com/office/drawing/2014/main" id="{81E4F7FD-B461-DE5B-1D00-4C74001A05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7062" y="64953"/>
              <a:ext cx="1790700" cy="1917700"/>
            </a:xfrm>
            <a:prstGeom prst="rect">
              <a:avLst/>
            </a:prstGeom>
          </p:spPr>
        </p:pic>
      </p:grpSp>
      <p:pic>
        <p:nvPicPr>
          <p:cNvPr id="4" name="Picture 3" descr="This icon shows a key.">
            <a:extLst>
              <a:ext uri="{FF2B5EF4-FFF2-40B4-BE49-F238E27FC236}">
                <a16:creationId xmlns:a16="http://schemas.microsoft.com/office/drawing/2014/main" id="{C1AC1A05-6F6B-9B7B-D50C-712B7DA089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2403453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E5BE-41D4-E53E-F9B1-1B5130927B9F}"/>
              </a:ext>
            </a:extLst>
          </p:cNvPr>
          <p:cNvSpPr>
            <a:spLocks noGrp="1"/>
          </p:cNvSpPr>
          <p:nvPr>
            <p:ph type="title"/>
          </p:nvPr>
        </p:nvSpPr>
        <p:spPr>
          <a:xfrm>
            <a:off x="630464" y="1044000"/>
            <a:ext cx="3511230" cy="1495794"/>
          </a:xfrm>
        </p:spPr>
        <p:txBody>
          <a:bodyPr/>
          <a:lstStyle/>
          <a:p>
            <a:r>
              <a:rPr lang="en-US"/>
              <a:t>Balancing priorities</a:t>
            </a:r>
          </a:p>
        </p:txBody>
      </p:sp>
      <p:sp>
        <p:nvSpPr>
          <p:cNvPr id="3" name="Content Placeholder 2">
            <a:extLst>
              <a:ext uri="{FF2B5EF4-FFF2-40B4-BE49-F238E27FC236}">
                <a16:creationId xmlns:a16="http://schemas.microsoft.com/office/drawing/2014/main" id="{F0A936CB-C308-DAE7-532B-E94E5458C688}"/>
              </a:ext>
            </a:extLst>
          </p:cNvPr>
          <p:cNvSpPr>
            <a:spLocks noGrp="1"/>
          </p:cNvSpPr>
          <p:nvPr>
            <p:ph sz="quarter" idx="4"/>
          </p:nvPr>
        </p:nvSpPr>
        <p:spPr>
          <a:xfrm>
            <a:off x="8680730" y="933052"/>
            <a:ext cx="3430588" cy="1061829"/>
          </a:xfrm>
        </p:spPr>
        <p:txBody>
          <a:bodyPr/>
          <a:lstStyle/>
          <a:p>
            <a:pPr marL="0" indent="0">
              <a:lnSpc>
                <a:spcPct val="100000"/>
              </a:lnSpc>
              <a:spcBef>
                <a:spcPts val="0"/>
              </a:spcBef>
              <a:spcAft>
                <a:spcPts val="300"/>
              </a:spcAft>
              <a:buNone/>
            </a:pPr>
            <a:r>
              <a:rPr lang="en-US" b="1" dirty="0"/>
              <a:t>Performance</a:t>
            </a:r>
          </a:p>
          <a:p>
            <a:pPr>
              <a:lnSpc>
                <a:spcPct val="100000"/>
              </a:lnSpc>
              <a:spcBef>
                <a:spcPts val="0"/>
              </a:spcBef>
              <a:spcAft>
                <a:spcPts val="300"/>
              </a:spcAft>
            </a:pPr>
            <a:r>
              <a:rPr lang="en-US" sz="2000" dirty="0"/>
              <a:t>What service is required</a:t>
            </a:r>
          </a:p>
          <a:p>
            <a:pPr>
              <a:lnSpc>
                <a:spcPct val="100000"/>
              </a:lnSpc>
              <a:spcBef>
                <a:spcPts val="0"/>
              </a:spcBef>
              <a:spcAft>
                <a:spcPts val="300"/>
              </a:spcAft>
            </a:pPr>
            <a:r>
              <a:rPr lang="en-US" sz="2000" dirty="0"/>
              <a:t>Where it must be delivered</a:t>
            </a:r>
          </a:p>
        </p:txBody>
      </p:sp>
      <p:grpSp>
        <p:nvGrpSpPr>
          <p:cNvPr id="4" name="Group 4">
            <a:extLst>
              <a:ext uri="{FF2B5EF4-FFF2-40B4-BE49-F238E27FC236}">
                <a16:creationId xmlns:a16="http://schemas.microsoft.com/office/drawing/2014/main" id="{45FF92F0-80B1-5EF4-F8C4-8F484B7C01DA}"/>
              </a:ext>
            </a:extLst>
          </p:cNvPr>
          <p:cNvGrpSpPr/>
          <p:nvPr/>
        </p:nvGrpSpPr>
        <p:grpSpPr>
          <a:xfrm rot="10800000">
            <a:off x="4524517" y="-190746"/>
            <a:ext cx="3517965" cy="3046575"/>
            <a:chOff x="0" y="0"/>
            <a:chExt cx="3619627" cy="3134614"/>
          </a:xfrm>
        </p:grpSpPr>
        <p:sp>
          <p:nvSpPr>
            <p:cNvPr id="5" name="Freeform 5">
              <a:extLst>
                <a:ext uri="{FF2B5EF4-FFF2-40B4-BE49-F238E27FC236}">
                  <a16:creationId xmlns:a16="http://schemas.microsoft.com/office/drawing/2014/main" id="{27BE0056-69F0-FF92-A3B6-F13BD23A207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grpSp>
      <p:grpSp>
        <p:nvGrpSpPr>
          <p:cNvPr id="16" name="Group 16" descr="This image shows the front end of a plow coming along a snow-covered road beside a snowbank.">
            <a:extLst>
              <a:ext uri="{FF2B5EF4-FFF2-40B4-BE49-F238E27FC236}">
                <a16:creationId xmlns:a16="http://schemas.microsoft.com/office/drawing/2014/main" id="{4BB42BDB-53D1-7BF4-AA6F-0E88D3F9A829}"/>
              </a:ext>
            </a:extLst>
          </p:cNvPr>
          <p:cNvGrpSpPr>
            <a:grpSpLocks noChangeAspect="1"/>
          </p:cNvGrpSpPr>
          <p:nvPr/>
        </p:nvGrpSpPr>
        <p:grpSpPr>
          <a:xfrm>
            <a:off x="6329747" y="533399"/>
            <a:ext cx="2180069" cy="1887841"/>
            <a:chOff x="0" y="0"/>
            <a:chExt cx="4282440" cy="3708400"/>
          </a:xfrm>
        </p:grpSpPr>
        <p:sp>
          <p:nvSpPr>
            <p:cNvPr id="17" name="Freeform 17">
              <a:extLst>
                <a:ext uri="{FF2B5EF4-FFF2-40B4-BE49-F238E27FC236}">
                  <a16:creationId xmlns:a16="http://schemas.microsoft.com/office/drawing/2014/main" id="{5A2A0770-65D6-8ED2-F514-45F57A0ABF2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grpSp>
        <p:nvGrpSpPr>
          <p:cNvPr id="20" name="Group 20" descr="This image shows a desk in front of a brick wall, with a computer, hard hat and coffee mug on it.">
            <a:extLst>
              <a:ext uri="{FF2B5EF4-FFF2-40B4-BE49-F238E27FC236}">
                <a16:creationId xmlns:a16="http://schemas.microsoft.com/office/drawing/2014/main" id="{67D7C4CC-5AAC-3DF2-C998-6DFC9E1B91BC}"/>
              </a:ext>
            </a:extLst>
          </p:cNvPr>
          <p:cNvGrpSpPr>
            <a:grpSpLocks noChangeAspect="1"/>
          </p:cNvGrpSpPr>
          <p:nvPr/>
        </p:nvGrpSpPr>
        <p:grpSpPr>
          <a:xfrm>
            <a:off x="4141694" y="4519794"/>
            <a:ext cx="2180069" cy="1887841"/>
            <a:chOff x="0" y="0"/>
            <a:chExt cx="4282440" cy="3708400"/>
          </a:xfrm>
        </p:grpSpPr>
        <p:sp>
          <p:nvSpPr>
            <p:cNvPr id="21" name="Freeform 21">
              <a:extLst>
                <a:ext uri="{FF2B5EF4-FFF2-40B4-BE49-F238E27FC236}">
                  <a16:creationId xmlns:a16="http://schemas.microsoft.com/office/drawing/2014/main" id="{CBC8795B-6B27-05FC-EF9A-2673B39772C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sp>
        <p:nvSpPr>
          <p:cNvPr id="24" name="Content Placeholder 2">
            <a:extLst>
              <a:ext uri="{FF2B5EF4-FFF2-40B4-BE49-F238E27FC236}">
                <a16:creationId xmlns:a16="http://schemas.microsoft.com/office/drawing/2014/main" id="{60573973-4E9A-4174-979C-BEA44910356A}"/>
              </a:ext>
            </a:extLst>
          </p:cNvPr>
          <p:cNvSpPr txBox="1">
            <a:spLocks/>
          </p:cNvSpPr>
          <p:nvPr/>
        </p:nvSpPr>
        <p:spPr>
          <a:xfrm>
            <a:off x="7524282" y="2896323"/>
            <a:ext cx="4587036" cy="106182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en-US" b="1"/>
              <a:t>Risk</a:t>
            </a:r>
          </a:p>
          <a:p>
            <a:pPr>
              <a:lnSpc>
                <a:spcPct val="100000"/>
              </a:lnSpc>
              <a:spcBef>
                <a:spcPts val="0"/>
              </a:spcBef>
              <a:spcAft>
                <a:spcPts val="300"/>
              </a:spcAft>
            </a:pPr>
            <a:r>
              <a:rPr lang="en-US" sz="2000"/>
              <a:t>How might service be disrupted?</a:t>
            </a:r>
          </a:p>
          <a:p>
            <a:pPr>
              <a:lnSpc>
                <a:spcPct val="100000"/>
              </a:lnSpc>
              <a:spcBef>
                <a:spcPts val="0"/>
              </a:spcBef>
              <a:spcAft>
                <a:spcPts val="300"/>
              </a:spcAft>
            </a:pPr>
            <a:r>
              <a:rPr lang="en-US" sz="2000"/>
              <a:t>How likely are each of these events?</a:t>
            </a:r>
          </a:p>
        </p:txBody>
      </p:sp>
      <p:sp>
        <p:nvSpPr>
          <p:cNvPr id="25" name="Content Placeholder 2">
            <a:extLst>
              <a:ext uri="{FF2B5EF4-FFF2-40B4-BE49-F238E27FC236}">
                <a16:creationId xmlns:a16="http://schemas.microsoft.com/office/drawing/2014/main" id="{C99A496F-B1EC-D59C-E856-F869B7282143}"/>
              </a:ext>
            </a:extLst>
          </p:cNvPr>
          <p:cNvSpPr txBox="1">
            <a:spLocks/>
          </p:cNvSpPr>
          <p:nvPr/>
        </p:nvSpPr>
        <p:spPr>
          <a:xfrm>
            <a:off x="6529198" y="4778912"/>
            <a:ext cx="4255341" cy="136960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en-US" b="1"/>
              <a:t>Cost</a:t>
            </a:r>
          </a:p>
          <a:p>
            <a:pPr>
              <a:lnSpc>
                <a:spcPct val="100000"/>
              </a:lnSpc>
              <a:spcBef>
                <a:spcPts val="0"/>
              </a:spcBef>
              <a:spcAft>
                <a:spcPts val="300"/>
              </a:spcAft>
            </a:pPr>
            <a:r>
              <a:rPr lang="en-US" sz="2000"/>
              <a:t>Asset costs are directly impacted by economic inflation</a:t>
            </a:r>
          </a:p>
          <a:p>
            <a:pPr>
              <a:lnSpc>
                <a:spcPct val="100000"/>
              </a:lnSpc>
              <a:spcBef>
                <a:spcPts val="0"/>
              </a:spcBef>
              <a:spcAft>
                <a:spcPts val="300"/>
              </a:spcAft>
            </a:pPr>
            <a:r>
              <a:rPr lang="en-US" sz="2000"/>
              <a:t>Many asset have existing backlogs</a:t>
            </a:r>
          </a:p>
        </p:txBody>
      </p:sp>
      <p:pic>
        <p:nvPicPr>
          <p:cNvPr id="7" name="Picture 6" descr="This image shows a downed power pole and wires across a wet two-lane road in front of a large house.">
            <a:extLst>
              <a:ext uri="{FF2B5EF4-FFF2-40B4-BE49-F238E27FC236}">
                <a16:creationId xmlns:a16="http://schemas.microsoft.com/office/drawing/2014/main" id="{3C7AFF14-F054-44A8-8237-9CEE95A977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65122" y="2498433"/>
            <a:ext cx="2179002" cy="1887842"/>
          </a:xfrm>
          <a:prstGeom prst="rect">
            <a:avLst/>
          </a:prstGeom>
        </p:spPr>
      </p:pic>
      <p:pic>
        <p:nvPicPr>
          <p:cNvPr id="8" name="Picture 7" descr="This icon shows an outline of two heads and shoulders with speech bubbles overlapping.">
            <a:extLst>
              <a:ext uri="{FF2B5EF4-FFF2-40B4-BE49-F238E27FC236}">
                <a16:creationId xmlns:a16="http://schemas.microsoft.com/office/drawing/2014/main" id="{FCA5E72B-35C8-AEE9-E286-1C9249ED99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3305414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C4E10-7DC1-4C0F-015B-7A672A384189}"/>
              </a:ext>
            </a:extLst>
          </p:cNvPr>
          <p:cNvSpPr>
            <a:spLocks noGrp="1"/>
          </p:cNvSpPr>
          <p:nvPr>
            <p:ph type="title"/>
          </p:nvPr>
        </p:nvSpPr>
        <p:spPr>
          <a:xfrm>
            <a:off x="630464" y="1044539"/>
            <a:ext cx="10515600" cy="1191095"/>
          </a:xfrm>
        </p:spPr>
        <p:txBody>
          <a:bodyPr/>
          <a:lstStyle/>
          <a:p>
            <a:r>
              <a:rPr lang="en-US" sz="3200">
                <a:solidFill>
                  <a:srgbClr val="000000"/>
                </a:solidFill>
                <a:latin typeface="Canva Sans Bold"/>
              </a:rPr>
              <a:t>Balancing priorities</a:t>
            </a:r>
            <a:r>
              <a:rPr lang="en-US" sz="3200"/>
              <a:t>:</a:t>
            </a:r>
            <a:br>
              <a:rPr lang="en-US" sz="3200"/>
            </a:br>
            <a:r>
              <a:rPr lang="en-US" sz="5400"/>
              <a:t>Performance</a:t>
            </a:r>
            <a:endParaRPr lang="en-US"/>
          </a:p>
        </p:txBody>
      </p:sp>
      <p:sp>
        <p:nvSpPr>
          <p:cNvPr id="3" name="Content Placeholder 2">
            <a:extLst>
              <a:ext uri="{FF2B5EF4-FFF2-40B4-BE49-F238E27FC236}">
                <a16:creationId xmlns:a16="http://schemas.microsoft.com/office/drawing/2014/main" id="{CB164965-2F01-8C0E-7AB0-288E2FB6721D}"/>
              </a:ext>
            </a:extLst>
          </p:cNvPr>
          <p:cNvSpPr>
            <a:spLocks noGrp="1"/>
          </p:cNvSpPr>
          <p:nvPr>
            <p:ph idx="1"/>
          </p:nvPr>
        </p:nvSpPr>
        <p:spPr>
          <a:xfrm>
            <a:off x="630464" y="2332785"/>
            <a:ext cx="4586995" cy="2289582"/>
          </a:xfrm>
        </p:spPr>
        <p:txBody>
          <a:bodyPr/>
          <a:lstStyle/>
          <a:p>
            <a:r>
              <a:rPr lang="en-US" dirty="0"/>
              <a:t>Measured through defined </a:t>
            </a:r>
            <a:r>
              <a:rPr lang="en-US" b="1" dirty="0"/>
              <a:t>levels of service</a:t>
            </a:r>
          </a:p>
          <a:p>
            <a:r>
              <a:rPr lang="en-US" dirty="0"/>
              <a:t>Levels of service outline:</a:t>
            </a:r>
          </a:p>
          <a:p>
            <a:pPr lvl="1"/>
            <a:r>
              <a:rPr lang="en-US" dirty="0"/>
              <a:t>What service is required</a:t>
            </a:r>
          </a:p>
          <a:p>
            <a:pPr lvl="1"/>
            <a:r>
              <a:rPr lang="en-US" dirty="0"/>
              <a:t>Where it must be delivered</a:t>
            </a:r>
          </a:p>
        </p:txBody>
      </p:sp>
      <p:grpSp>
        <p:nvGrpSpPr>
          <p:cNvPr id="5" name="Group 6" descr="This image shows the front end of a plow coming along a snow-covered road beside a snowbank.">
            <a:extLst>
              <a:ext uri="{FF2B5EF4-FFF2-40B4-BE49-F238E27FC236}">
                <a16:creationId xmlns:a16="http://schemas.microsoft.com/office/drawing/2014/main" id="{334F2C2B-B479-3EAC-995B-2E42B0E754D2}"/>
              </a:ext>
            </a:extLst>
          </p:cNvPr>
          <p:cNvGrpSpPr>
            <a:grpSpLocks noChangeAspect="1"/>
          </p:cNvGrpSpPr>
          <p:nvPr/>
        </p:nvGrpSpPr>
        <p:grpSpPr>
          <a:xfrm>
            <a:off x="5888264" y="1136400"/>
            <a:ext cx="5401044" cy="4677061"/>
            <a:chOff x="0" y="0"/>
            <a:chExt cx="4282440" cy="3708400"/>
          </a:xfrm>
        </p:grpSpPr>
        <p:sp>
          <p:nvSpPr>
            <p:cNvPr id="6" name="Freeform 7">
              <a:extLst>
                <a:ext uri="{FF2B5EF4-FFF2-40B4-BE49-F238E27FC236}">
                  <a16:creationId xmlns:a16="http://schemas.microsoft.com/office/drawing/2014/main" id="{B522FFDD-FA8E-59DF-060A-86E23B5916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CA"/>
            </a:p>
          </p:txBody>
        </p:sp>
      </p:grpSp>
      <p:pic>
        <p:nvPicPr>
          <p:cNvPr id="4" name="Picture 3" descr="This icon shows a megaphone with lines coming out to indicate speech.">
            <a:extLst>
              <a:ext uri="{FF2B5EF4-FFF2-40B4-BE49-F238E27FC236}">
                <a16:creationId xmlns:a16="http://schemas.microsoft.com/office/drawing/2014/main" id="{DADC4736-602C-BDF5-F49A-ACD43D7C7C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129211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B21EC-5988-670D-2ED5-08BA8D3DDEEA}"/>
              </a:ext>
            </a:extLst>
          </p:cNvPr>
          <p:cNvSpPr>
            <a:spLocks noGrp="1"/>
          </p:cNvSpPr>
          <p:nvPr>
            <p:ph type="title"/>
          </p:nvPr>
        </p:nvSpPr>
        <p:spPr>
          <a:xfrm>
            <a:off x="630464" y="1044539"/>
            <a:ext cx="10515600" cy="1191095"/>
          </a:xfrm>
        </p:spPr>
        <p:txBody>
          <a:bodyPr/>
          <a:lstStyle/>
          <a:p>
            <a:r>
              <a:rPr lang="en-US" sz="3200">
                <a:solidFill>
                  <a:srgbClr val="000000"/>
                </a:solidFill>
                <a:latin typeface="Canva Sans Bold"/>
              </a:rPr>
              <a:t>Balancing priorities</a:t>
            </a:r>
            <a:r>
              <a:rPr lang="en-US" sz="3200"/>
              <a:t>:</a:t>
            </a:r>
            <a:br>
              <a:rPr lang="en-US" sz="3200"/>
            </a:br>
            <a:r>
              <a:rPr lang="en-US" sz="5400"/>
              <a:t>Risk</a:t>
            </a:r>
            <a:endParaRPr lang="en-US"/>
          </a:p>
        </p:txBody>
      </p:sp>
      <p:sp>
        <p:nvSpPr>
          <p:cNvPr id="3" name="Content Placeholder 2">
            <a:extLst>
              <a:ext uri="{FF2B5EF4-FFF2-40B4-BE49-F238E27FC236}">
                <a16:creationId xmlns:a16="http://schemas.microsoft.com/office/drawing/2014/main" id="{D8AA5535-1558-F379-0556-29D4E52F59DB}"/>
              </a:ext>
            </a:extLst>
          </p:cNvPr>
          <p:cNvSpPr>
            <a:spLocks noGrp="1"/>
          </p:cNvSpPr>
          <p:nvPr>
            <p:ph idx="1"/>
          </p:nvPr>
        </p:nvSpPr>
        <p:spPr>
          <a:xfrm>
            <a:off x="630464" y="2332785"/>
            <a:ext cx="3645701" cy="2737160"/>
          </a:xfrm>
        </p:spPr>
        <p:txBody>
          <a:bodyPr/>
          <a:lstStyle/>
          <a:p>
            <a:r>
              <a:rPr lang="en-US"/>
              <a:t>What may cause service to be disrupted?</a:t>
            </a:r>
          </a:p>
          <a:p>
            <a:r>
              <a:rPr lang="en-US"/>
              <a:t>How likely are each of these events?</a:t>
            </a:r>
          </a:p>
          <a:p>
            <a:r>
              <a:rPr lang="en-US"/>
              <a:t>Can the impact of the disruption be avoided </a:t>
            </a:r>
            <a:br>
              <a:rPr lang="en-US"/>
            </a:br>
            <a:r>
              <a:rPr lang="en-US"/>
              <a:t>or reduced?</a:t>
            </a:r>
          </a:p>
        </p:txBody>
      </p:sp>
      <p:pic>
        <p:nvPicPr>
          <p:cNvPr id="6" name="Picture 5" descr="This image shows a downed power pole and wires across a wet two-lane road in front of a large house.">
            <a:extLst>
              <a:ext uri="{FF2B5EF4-FFF2-40B4-BE49-F238E27FC236}">
                <a16:creationId xmlns:a16="http://schemas.microsoft.com/office/drawing/2014/main" id="{ED595BFB-31C0-919F-DF8E-95AD6F7171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8306" y="1143981"/>
            <a:ext cx="5322508" cy="4611310"/>
          </a:xfrm>
          <a:prstGeom prst="rect">
            <a:avLst/>
          </a:prstGeom>
        </p:spPr>
      </p:pic>
      <p:pic>
        <p:nvPicPr>
          <p:cNvPr id="4" name="Picture 3" descr="This icon shows a megaphone with lines coming out to indicate speech.">
            <a:extLst>
              <a:ext uri="{FF2B5EF4-FFF2-40B4-BE49-F238E27FC236}">
                <a16:creationId xmlns:a16="http://schemas.microsoft.com/office/drawing/2014/main" id="{5DC2DE42-A947-13CD-0618-C8C5FC29D9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2348007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EFC38-C8BF-C2BD-EF47-155F744F3208}"/>
              </a:ext>
            </a:extLst>
          </p:cNvPr>
          <p:cNvSpPr>
            <a:spLocks noGrp="1"/>
          </p:cNvSpPr>
          <p:nvPr>
            <p:ph type="title"/>
          </p:nvPr>
        </p:nvSpPr>
        <p:spPr>
          <a:xfrm>
            <a:off x="630464" y="1044539"/>
            <a:ext cx="10515600" cy="1191095"/>
          </a:xfrm>
        </p:spPr>
        <p:txBody>
          <a:bodyPr/>
          <a:lstStyle/>
          <a:p>
            <a:r>
              <a:rPr lang="en-US" sz="3200">
                <a:solidFill>
                  <a:srgbClr val="000000"/>
                </a:solidFill>
                <a:latin typeface="Canva Sans Bold"/>
              </a:rPr>
              <a:t>Balancing priorities</a:t>
            </a:r>
            <a:r>
              <a:rPr lang="en-US" sz="3200"/>
              <a:t>:</a:t>
            </a:r>
            <a:br>
              <a:rPr lang="en-US" sz="3200"/>
            </a:br>
            <a:r>
              <a:rPr lang="en-US" sz="5400"/>
              <a:t>Cost</a:t>
            </a:r>
            <a:endParaRPr lang="en-US"/>
          </a:p>
        </p:txBody>
      </p:sp>
      <p:sp>
        <p:nvSpPr>
          <p:cNvPr id="3" name="Content Placeholder 2">
            <a:extLst>
              <a:ext uri="{FF2B5EF4-FFF2-40B4-BE49-F238E27FC236}">
                <a16:creationId xmlns:a16="http://schemas.microsoft.com/office/drawing/2014/main" id="{5CD7DF04-DEBE-C965-1F34-D921311E77F3}"/>
              </a:ext>
            </a:extLst>
          </p:cNvPr>
          <p:cNvSpPr>
            <a:spLocks noGrp="1"/>
          </p:cNvSpPr>
          <p:nvPr>
            <p:ph idx="1"/>
          </p:nvPr>
        </p:nvSpPr>
        <p:spPr>
          <a:xfrm>
            <a:off x="630464" y="2332784"/>
            <a:ext cx="5285234" cy="1274708"/>
          </a:xfrm>
        </p:spPr>
        <p:txBody>
          <a:bodyPr/>
          <a:lstStyle/>
          <a:p>
            <a:r>
              <a:rPr lang="en-US" dirty="0"/>
              <a:t>Baseline asset costs are directly driven by economic inflation</a:t>
            </a:r>
          </a:p>
          <a:p>
            <a:r>
              <a:rPr lang="en-US" dirty="0"/>
              <a:t>Many assets have existing backlogs</a:t>
            </a:r>
          </a:p>
        </p:txBody>
      </p:sp>
      <p:grpSp>
        <p:nvGrpSpPr>
          <p:cNvPr id="5" name="Group 6" descr="This image shows a desk in front of a brick wall, with a computer, hard hat and coffee mug on it.">
            <a:extLst>
              <a:ext uri="{FF2B5EF4-FFF2-40B4-BE49-F238E27FC236}">
                <a16:creationId xmlns:a16="http://schemas.microsoft.com/office/drawing/2014/main" id="{0F8DC78B-B043-46D3-8AE2-46DE887D80C9}"/>
              </a:ext>
            </a:extLst>
          </p:cNvPr>
          <p:cNvGrpSpPr>
            <a:grpSpLocks noChangeAspect="1"/>
          </p:cNvGrpSpPr>
          <p:nvPr/>
        </p:nvGrpSpPr>
        <p:grpSpPr>
          <a:xfrm>
            <a:off x="5915698" y="1136401"/>
            <a:ext cx="5325115" cy="4611310"/>
            <a:chOff x="0" y="0"/>
            <a:chExt cx="4282440" cy="3708400"/>
          </a:xfrm>
        </p:grpSpPr>
        <p:sp>
          <p:nvSpPr>
            <p:cNvPr id="6" name="Freeform 7">
              <a:extLst>
                <a:ext uri="{FF2B5EF4-FFF2-40B4-BE49-F238E27FC236}">
                  <a16:creationId xmlns:a16="http://schemas.microsoft.com/office/drawing/2014/main" id="{73EA309B-5B25-2CA0-A9EE-0DBC111C59B7}"/>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CA"/>
            </a:p>
          </p:txBody>
        </p:sp>
      </p:grpSp>
      <p:pic>
        <p:nvPicPr>
          <p:cNvPr id="4" name="Picture 3" descr="This icon shows a megaphone with lines coming out to indicate speech.">
            <a:extLst>
              <a:ext uri="{FF2B5EF4-FFF2-40B4-BE49-F238E27FC236}">
                <a16:creationId xmlns:a16="http://schemas.microsoft.com/office/drawing/2014/main" id="{C68FCE32-431E-0D43-E1A6-CD5F04E07E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436734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8" name="Group 4">
            <a:extLst>
              <a:ext uri="{FF2B5EF4-FFF2-40B4-BE49-F238E27FC236}">
                <a16:creationId xmlns:a16="http://schemas.microsoft.com/office/drawing/2014/main" id="{47CA3220-38F0-90CE-7EB7-F68EA9F82BDF}"/>
              </a:ext>
            </a:extLst>
          </p:cNvPr>
          <p:cNvGrpSpPr/>
          <p:nvPr/>
        </p:nvGrpSpPr>
        <p:grpSpPr>
          <a:xfrm rot="10800000">
            <a:off x="5412335" y="-190746"/>
            <a:ext cx="3517965" cy="3046575"/>
            <a:chOff x="0" y="0"/>
            <a:chExt cx="3619627" cy="3134614"/>
          </a:xfrm>
        </p:grpSpPr>
        <p:sp>
          <p:nvSpPr>
            <p:cNvPr id="29" name="Freeform 5">
              <a:extLst>
                <a:ext uri="{FF2B5EF4-FFF2-40B4-BE49-F238E27FC236}">
                  <a16:creationId xmlns:a16="http://schemas.microsoft.com/office/drawing/2014/main" id="{B085BE4D-1E88-F3AE-669D-6697952B945D}"/>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grpSp>
      <p:sp>
        <p:nvSpPr>
          <p:cNvPr id="4" name="Title 1">
            <a:extLst>
              <a:ext uri="{FF2B5EF4-FFF2-40B4-BE49-F238E27FC236}">
                <a16:creationId xmlns:a16="http://schemas.microsoft.com/office/drawing/2014/main" id="{4354C430-BE97-C918-CC7F-10E2AD0C5382}"/>
              </a:ext>
            </a:extLst>
          </p:cNvPr>
          <p:cNvSpPr>
            <a:spLocks noGrp="1"/>
          </p:cNvSpPr>
          <p:nvPr>
            <p:ph type="title"/>
          </p:nvPr>
        </p:nvSpPr>
        <p:spPr>
          <a:xfrm>
            <a:off x="630463" y="1044000"/>
            <a:ext cx="5000925" cy="747897"/>
          </a:xfrm>
        </p:spPr>
        <p:txBody>
          <a:bodyPr/>
          <a:lstStyle/>
          <a:p>
            <a:r>
              <a:rPr lang="en-US">
                <a:solidFill>
                  <a:schemeClr val="bg1"/>
                </a:solidFill>
              </a:rPr>
              <a:t>Simple ≠ Easy</a:t>
            </a:r>
          </a:p>
        </p:txBody>
      </p:sp>
      <p:pic>
        <p:nvPicPr>
          <p:cNvPr id="2" name="Picture 1" descr="This icon shows a megaphone with lines coming out to indicate speech.">
            <a:extLst>
              <a:ext uri="{FF2B5EF4-FFF2-40B4-BE49-F238E27FC236}">
                <a16:creationId xmlns:a16="http://schemas.microsoft.com/office/drawing/2014/main" id="{F0846F25-6BF6-23A5-9D34-8617EFBF4E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00" y="150568"/>
            <a:ext cx="668800" cy="668800"/>
          </a:xfrm>
          <a:prstGeom prst="rect">
            <a:avLst/>
          </a:prstGeom>
        </p:spPr>
      </p:pic>
      <p:sp>
        <p:nvSpPr>
          <p:cNvPr id="21" name="Content Placeholder 1">
            <a:extLst>
              <a:ext uri="{FF2B5EF4-FFF2-40B4-BE49-F238E27FC236}">
                <a16:creationId xmlns:a16="http://schemas.microsoft.com/office/drawing/2014/main" id="{1BF25975-C769-7EEE-EC04-B60CCC378339}"/>
              </a:ext>
            </a:extLst>
          </p:cNvPr>
          <p:cNvSpPr>
            <a:spLocks noGrp="1"/>
          </p:cNvSpPr>
          <p:nvPr>
            <p:ph sz="quarter" idx="4"/>
          </p:nvPr>
        </p:nvSpPr>
        <p:spPr>
          <a:xfrm>
            <a:off x="9347558" y="1139601"/>
            <a:ext cx="1506071" cy="369332"/>
          </a:xfrm>
        </p:spPr>
        <p:txBody>
          <a:bodyPr/>
          <a:lstStyle/>
          <a:p>
            <a:pPr marL="0" indent="0">
              <a:buNone/>
            </a:pPr>
            <a:r>
              <a:rPr lang="en-US">
                <a:solidFill>
                  <a:schemeClr val="bg1"/>
                </a:solidFill>
              </a:rPr>
              <a:t>Complex</a:t>
            </a:r>
          </a:p>
        </p:txBody>
      </p:sp>
      <p:sp>
        <p:nvSpPr>
          <p:cNvPr id="19" name="Content Placeholder 1">
            <a:extLst>
              <a:ext uri="{FF2B5EF4-FFF2-40B4-BE49-F238E27FC236}">
                <a16:creationId xmlns:a16="http://schemas.microsoft.com/office/drawing/2014/main" id="{9FCA3441-FEAF-DA3D-F449-7A4AFB6F5B89}"/>
              </a:ext>
            </a:extLst>
          </p:cNvPr>
          <p:cNvSpPr txBox="1">
            <a:spLocks/>
          </p:cNvSpPr>
          <p:nvPr/>
        </p:nvSpPr>
        <p:spPr>
          <a:xfrm>
            <a:off x="8146583" y="3162298"/>
            <a:ext cx="2707046" cy="738664"/>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en-US">
                <a:solidFill>
                  <a:schemeClr val="bg1"/>
                </a:solidFill>
              </a:rPr>
              <a:t>Must anticipate the future</a:t>
            </a:r>
          </a:p>
        </p:txBody>
      </p:sp>
      <p:sp>
        <p:nvSpPr>
          <p:cNvPr id="20" name="Content Placeholder 1">
            <a:extLst>
              <a:ext uri="{FF2B5EF4-FFF2-40B4-BE49-F238E27FC236}">
                <a16:creationId xmlns:a16="http://schemas.microsoft.com/office/drawing/2014/main" id="{F2EA07E1-107A-2859-F769-016471319631}"/>
              </a:ext>
            </a:extLst>
          </p:cNvPr>
          <p:cNvSpPr txBox="1">
            <a:spLocks/>
          </p:cNvSpPr>
          <p:nvPr/>
        </p:nvSpPr>
        <p:spPr>
          <a:xfrm>
            <a:off x="7162706" y="5413525"/>
            <a:ext cx="5183188" cy="369332"/>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en-US">
                <a:solidFill>
                  <a:schemeClr val="bg1"/>
                </a:solidFill>
              </a:rPr>
              <a:t>Support living communities</a:t>
            </a:r>
          </a:p>
        </p:txBody>
      </p:sp>
      <p:grpSp>
        <p:nvGrpSpPr>
          <p:cNvPr id="22" name="Group 6" descr="This image shows a man facing a wall covered in scribbles, with his hands on his hips.">
            <a:extLst>
              <a:ext uri="{FF2B5EF4-FFF2-40B4-BE49-F238E27FC236}">
                <a16:creationId xmlns:a16="http://schemas.microsoft.com/office/drawing/2014/main" id="{DF93EF1A-7D12-B132-4984-9D0F3B252DC2}"/>
              </a:ext>
            </a:extLst>
          </p:cNvPr>
          <p:cNvGrpSpPr>
            <a:grpSpLocks noChangeAspect="1"/>
          </p:cNvGrpSpPr>
          <p:nvPr/>
        </p:nvGrpSpPr>
        <p:grpSpPr>
          <a:xfrm>
            <a:off x="6779666" y="279399"/>
            <a:ext cx="2333963" cy="2021107"/>
            <a:chOff x="0" y="0"/>
            <a:chExt cx="4282440" cy="3708400"/>
          </a:xfrm>
        </p:grpSpPr>
        <p:sp>
          <p:nvSpPr>
            <p:cNvPr id="23" name="Freeform 7">
              <a:extLst>
                <a:ext uri="{FF2B5EF4-FFF2-40B4-BE49-F238E27FC236}">
                  <a16:creationId xmlns:a16="http://schemas.microsoft.com/office/drawing/2014/main" id="{C7E77710-53F2-B64D-8F4A-AE778E7F898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CA"/>
            </a:p>
          </p:txBody>
        </p:sp>
      </p:grpSp>
      <p:grpSp>
        <p:nvGrpSpPr>
          <p:cNvPr id="24" name="Group 8" descr="This image shows a bright sun coming through clouds at the end of a highway, with the word “Future.” ">
            <a:extLst>
              <a:ext uri="{FF2B5EF4-FFF2-40B4-BE49-F238E27FC236}">
                <a16:creationId xmlns:a16="http://schemas.microsoft.com/office/drawing/2014/main" id="{2851A069-C20A-20AA-32C7-15FC7CABAEA0}"/>
              </a:ext>
            </a:extLst>
          </p:cNvPr>
          <p:cNvGrpSpPr>
            <a:grpSpLocks noChangeAspect="1"/>
          </p:cNvGrpSpPr>
          <p:nvPr/>
        </p:nvGrpSpPr>
        <p:grpSpPr>
          <a:xfrm>
            <a:off x="5613974" y="2447632"/>
            <a:ext cx="2333963" cy="2021107"/>
            <a:chOff x="0" y="0"/>
            <a:chExt cx="4282440" cy="3708400"/>
          </a:xfrm>
        </p:grpSpPr>
        <p:sp>
          <p:nvSpPr>
            <p:cNvPr id="25" name="Freeform 9">
              <a:extLst>
                <a:ext uri="{FF2B5EF4-FFF2-40B4-BE49-F238E27FC236}">
                  <a16:creationId xmlns:a16="http://schemas.microsoft.com/office/drawing/2014/main" id="{B62D7322-56F9-E7AA-72A4-F5722949393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grpSp>
      <p:grpSp>
        <p:nvGrpSpPr>
          <p:cNvPr id="26" name="Group 10" descr="This image shows a little girl in a bathing suit playing on a splash pad.">
            <a:extLst>
              <a:ext uri="{FF2B5EF4-FFF2-40B4-BE49-F238E27FC236}">
                <a16:creationId xmlns:a16="http://schemas.microsoft.com/office/drawing/2014/main" id="{7E23D51D-16D7-143A-ADDA-7F6A48CC1111}"/>
              </a:ext>
            </a:extLst>
          </p:cNvPr>
          <p:cNvGrpSpPr>
            <a:grpSpLocks noChangeAspect="1"/>
          </p:cNvGrpSpPr>
          <p:nvPr/>
        </p:nvGrpSpPr>
        <p:grpSpPr>
          <a:xfrm>
            <a:off x="4591613" y="4619559"/>
            <a:ext cx="2333963" cy="2021107"/>
            <a:chOff x="0" y="0"/>
            <a:chExt cx="4282440" cy="3708400"/>
          </a:xfrm>
        </p:grpSpPr>
        <p:sp>
          <p:nvSpPr>
            <p:cNvPr id="27" name="Freeform 11">
              <a:extLst>
                <a:ext uri="{FF2B5EF4-FFF2-40B4-BE49-F238E27FC236}">
                  <a16:creationId xmlns:a16="http://schemas.microsoft.com/office/drawing/2014/main" id="{5111C7C1-93B6-FE6F-BEEB-26DB43B13CA4}"/>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CA"/>
            </a:p>
          </p:txBody>
        </p:sp>
      </p:grpSp>
    </p:spTree>
    <p:extLst>
      <p:ext uri="{BB962C8B-B14F-4D97-AF65-F5344CB8AC3E}">
        <p14:creationId xmlns:p14="http://schemas.microsoft.com/office/powerpoint/2010/main" val="1355971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icon shows a megaphone with lines coming out to indicate speech.">
            <a:extLst>
              <a:ext uri="{FF2B5EF4-FFF2-40B4-BE49-F238E27FC236}">
                <a16:creationId xmlns:a16="http://schemas.microsoft.com/office/drawing/2014/main" id="{DEAC1FC3-D50C-663F-7D55-DF41EE6AD6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
        <p:nvSpPr>
          <p:cNvPr id="2" name="Title 1">
            <a:extLst>
              <a:ext uri="{FF2B5EF4-FFF2-40B4-BE49-F238E27FC236}">
                <a16:creationId xmlns:a16="http://schemas.microsoft.com/office/drawing/2014/main" id="{F9D61DAC-0B0C-2613-DA3A-CC52E56BAEF1}"/>
              </a:ext>
            </a:extLst>
          </p:cNvPr>
          <p:cNvSpPr>
            <a:spLocks noGrp="1"/>
          </p:cNvSpPr>
          <p:nvPr>
            <p:ph type="title"/>
          </p:nvPr>
        </p:nvSpPr>
        <p:spPr>
          <a:xfrm>
            <a:off x="630464" y="1044001"/>
            <a:ext cx="6258709" cy="1217524"/>
          </a:xfrm>
        </p:spPr>
        <p:txBody>
          <a:bodyPr>
            <a:normAutofit fontScale="90000"/>
          </a:bodyPr>
          <a:lstStyle/>
          <a:p>
            <a:r>
              <a:rPr lang="en-US"/>
              <a:t>Ask questions like an asset manager…</a:t>
            </a:r>
          </a:p>
        </p:txBody>
      </p:sp>
      <p:sp>
        <p:nvSpPr>
          <p:cNvPr id="3" name="Content Placeholder 2">
            <a:extLst>
              <a:ext uri="{FF2B5EF4-FFF2-40B4-BE49-F238E27FC236}">
                <a16:creationId xmlns:a16="http://schemas.microsoft.com/office/drawing/2014/main" id="{AE02B61E-646A-5171-7760-0FD1C21A0DBC}"/>
              </a:ext>
            </a:extLst>
          </p:cNvPr>
          <p:cNvSpPr>
            <a:spLocks noGrp="1"/>
          </p:cNvSpPr>
          <p:nvPr>
            <p:ph idx="1"/>
          </p:nvPr>
        </p:nvSpPr>
        <p:spPr>
          <a:xfrm>
            <a:off x="630464" y="2598039"/>
            <a:ext cx="4201309" cy="3088025"/>
          </a:xfrm>
        </p:spPr>
        <p:txBody>
          <a:bodyPr/>
          <a:lstStyle/>
          <a:p>
            <a:pPr marL="0" indent="0">
              <a:lnSpc>
                <a:spcPct val="100000"/>
              </a:lnSpc>
              <a:spcAft>
                <a:spcPts val="2400"/>
              </a:spcAft>
              <a:buNone/>
            </a:pPr>
            <a:r>
              <a:rPr lang="en-US"/>
              <a:t>Can we continue relying </a:t>
            </a:r>
            <a:br>
              <a:rPr lang="en-US"/>
            </a:br>
            <a:r>
              <a:rPr lang="en-US"/>
              <a:t>on current assets?</a:t>
            </a:r>
          </a:p>
          <a:p>
            <a:pPr marL="0" indent="0">
              <a:lnSpc>
                <a:spcPct val="100000"/>
              </a:lnSpc>
              <a:spcAft>
                <a:spcPts val="2400"/>
              </a:spcAft>
              <a:buNone/>
            </a:pPr>
            <a:r>
              <a:rPr lang="en-US"/>
              <a:t>Will failure impact communities least able to accommodate it?</a:t>
            </a:r>
          </a:p>
          <a:p>
            <a:pPr marL="0" indent="0">
              <a:lnSpc>
                <a:spcPct val="100000"/>
              </a:lnSpc>
              <a:spcAft>
                <a:spcPts val="2400"/>
              </a:spcAft>
              <a:buNone/>
            </a:pPr>
            <a:r>
              <a:rPr lang="en-US"/>
              <a:t>How can we best </a:t>
            </a:r>
            <a:br>
              <a:rPr lang="en-US"/>
            </a:br>
            <a:r>
              <a:rPr lang="en-US"/>
              <a:t>manage risk?</a:t>
            </a:r>
          </a:p>
        </p:txBody>
      </p:sp>
      <p:sp>
        <p:nvSpPr>
          <p:cNvPr id="4" name="AutoShape 8">
            <a:extLst>
              <a:ext uri="{FF2B5EF4-FFF2-40B4-BE49-F238E27FC236}">
                <a16:creationId xmlns:a16="http://schemas.microsoft.com/office/drawing/2014/main" id="{7872D410-1B6E-2A13-B5DF-28A86780FBA8}"/>
              </a:ext>
            </a:extLst>
          </p:cNvPr>
          <p:cNvSpPr/>
          <p:nvPr/>
        </p:nvSpPr>
        <p:spPr>
          <a:xfrm>
            <a:off x="630464" y="3552508"/>
            <a:ext cx="4201309" cy="0"/>
          </a:xfrm>
          <a:prstGeom prst="line">
            <a:avLst/>
          </a:prstGeom>
          <a:ln w="9525" cap="flat">
            <a:solidFill>
              <a:schemeClr val="bg1"/>
            </a:solidFill>
            <a:prstDash val="solid"/>
            <a:headEnd type="none" w="sm" len="sm"/>
            <a:tailEnd type="none" w="sm" len="sm"/>
          </a:ln>
        </p:spPr>
        <p:txBody>
          <a:bodyPr/>
          <a:lstStyle/>
          <a:p>
            <a:endParaRPr lang="en-CA"/>
          </a:p>
        </p:txBody>
      </p:sp>
      <p:sp>
        <p:nvSpPr>
          <p:cNvPr id="5" name="AutoShape 8">
            <a:extLst>
              <a:ext uri="{FF2B5EF4-FFF2-40B4-BE49-F238E27FC236}">
                <a16:creationId xmlns:a16="http://schemas.microsoft.com/office/drawing/2014/main" id="{DB21A3FF-EAEF-B0F4-C1A3-A6E0C1C8A7A4}"/>
              </a:ext>
            </a:extLst>
          </p:cNvPr>
          <p:cNvSpPr/>
          <p:nvPr/>
        </p:nvSpPr>
        <p:spPr>
          <a:xfrm>
            <a:off x="630464" y="4741954"/>
            <a:ext cx="4201309" cy="0"/>
          </a:xfrm>
          <a:prstGeom prst="line">
            <a:avLst/>
          </a:prstGeom>
          <a:ln w="9525" cap="flat">
            <a:solidFill>
              <a:schemeClr val="bg1"/>
            </a:solidFill>
            <a:prstDash val="solid"/>
            <a:headEnd type="none" w="sm" len="sm"/>
            <a:tailEnd type="none" w="sm" len="sm"/>
          </a:ln>
        </p:spPr>
        <p:txBody>
          <a:bodyPr/>
          <a:lstStyle/>
          <a:p>
            <a:endParaRPr lang="en-CA"/>
          </a:p>
        </p:txBody>
      </p:sp>
      <p:pic>
        <p:nvPicPr>
          <p:cNvPr id="7" name="Picture 17" descr="This image shows a man wearing a hard hat, pointing upward while two men watch. ">
            <a:extLst>
              <a:ext uri="{FF2B5EF4-FFF2-40B4-BE49-F238E27FC236}">
                <a16:creationId xmlns:a16="http://schemas.microsoft.com/office/drawing/2014/main" id="{E7E924DB-E202-44AB-0AAE-00341E7506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74673" y="2641838"/>
            <a:ext cx="5717555" cy="3842083"/>
          </a:xfrm>
          <a:prstGeom prst="rect">
            <a:avLst/>
          </a:prstGeom>
        </p:spPr>
      </p:pic>
    </p:spTree>
    <p:extLst>
      <p:ext uri="{BB962C8B-B14F-4D97-AF65-F5344CB8AC3E}">
        <p14:creationId xmlns:p14="http://schemas.microsoft.com/office/powerpoint/2010/main" val="2501607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4D489D3D-6BBC-C4C4-6CFB-68FC1E2C72ED}"/>
              </a:ext>
            </a:extLst>
          </p:cNvPr>
          <p:cNvSpPr/>
          <p:nvPr/>
        </p:nvSpPr>
        <p:spPr>
          <a:xfrm rot="10800000">
            <a:off x="-919195" y="4048746"/>
            <a:ext cx="3517965" cy="3046575"/>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sp>
        <p:nvSpPr>
          <p:cNvPr id="2" name="Content Placeholder 1">
            <a:extLst>
              <a:ext uri="{FF2B5EF4-FFF2-40B4-BE49-F238E27FC236}">
                <a16:creationId xmlns:a16="http://schemas.microsoft.com/office/drawing/2014/main" id="{988037E6-7259-A1E3-1237-9D1F6E7C6C2D}"/>
              </a:ext>
            </a:extLst>
          </p:cNvPr>
          <p:cNvSpPr>
            <a:spLocks noGrp="1"/>
          </p:cNvSpPr>
          <p:nvPr>
            <p:ph sz="quarter" idx="4"/>
          </p:nvPr>
        </p:nvSpPr>
        <p:spPr>
          <a:xfrm>
            <a:off x="8680729" y="933051"/>
            <a:ext cx="3362335" cy="1559401"/>
          </a:xfrm>
        </p:spPr>
        <p:txBody>
          <a:bodyPr/>
          <a:lstStyle/>
          <a:p>
            <a:pPr marL="0" indent="0">
              <a:lnSpc>
                <a:spcPct val="100000"/>
              </a:lnSpc>
              <a:spcBef>
                <a:spcPts val="0"/>
              </a:spcBef>
              <a:spcAft>
                <a:spcPts val="300"/>
              </a:spcAft>
              <a:buFont typeface="Arial" panose="020B0604020202020204" pitchFamily="34" charset="0"/>
              <a:buNone/>
            </a:pPr>
            <a:r>
              <a:rPr lang="en-US" b="1"/>
              <a:t>Assess</a:t>
            </a:r>
          </a:p>
          <a:p>
            <a:pPr marL="0" indent="0">
              <a:lnSpc>
                <a:spcPct val="100000"/>
              </a:lnSpc>
              <a:spcBef>
                <a:spcPts val="0"/>
              </a:spcBef>
              <a:spcAft>
                <a:spcPts val="300"/>
              </a:spcAft>
              <a:buNone/>
            </a:pPr>
            <a:r>
              <a:rPr lang="en-US" sz="2000"/>
              <a:t>What is the current state of my assets and strategies?</a:t>
            </a:r>
          </a:p>
          <a:p>
            <a:pPr marL="0" indent="0">
              <a:buNone/>
            </a:pPr>
            <a:endParaRPr lang="en-US"/>
          </a:p>
        </p:txBody>
      </p:sp>
      <p:sp>
        <p:nvSpPr>
          <p:cNvPr id="3" name="Title 2">
            <a:extLst>
              <a:ext uri="{FF2B5EF4-FFF2-40B4-BE49-F238E27FC236}">
                <a16:creationId xmlns:a16="http://schemas.microsoft.com/office/drawing/2014/main" id="{B2C21593-913A-0209-E709-F5CF46A61E58}"/>
              </a:ext>
            </a:extLst>
          </p:cNvPr>
          <p:cNvSpPr>
            <a:spLocks noGrp="1"/>
          </p:cNvSpPr>
          <p:nvPr>
            <p:ph type="title"/>
          </p:nvPr>
        </p:nvSpPr>
        <p:spPr>
          <a:xfrm>
            <a:off x="839788" y="1044000"/>
            <a:ext cx="4740130" cy="2243691"/>
          </a:xfrm>
        </p:spPr>
        <p:txBody>
          <a:bodyPr/>
          <a:lstStyle/>
          <a:p>
            <a:r>
              <a:rPr lang="en-US"/>
              <a:t>Asset management is methodical</a:t>
            </a:r>
          </a:p>
        </p:txBody>
      </p:sp>
      <p:sp>
        <p:nvSpPr>
          <p:cNvPr id="6" name="Content Placeholder 2">
            <a:extLst>
              <a:ext uri="{FF2B5EF4-FFF2-40B4-BE49-F238E27FC236}">
                <a16:creationId xmlns:a16="http://schemas.microsoft.com/office/drawing/2014/main" id="{20E0777B-D658-2EFA-4AB5-478BA62FDF82}"/>
              </a:ext>
            </a:extLst>
          </p:cNvPr>
          <p:cNvSpPr txBox="1">
            <a:spLocks/>
          </p:cNvSpPr>
          <p:nvPr/>
        </p:nvSpPr>
        <p:spPr>
          <a:xfrm>
            <a:off x="7524282" y="2896323"/>
            <a:ext cx="4051633" cy="106182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en-US" b="1">
                <a:solidFill>
                  <a:schemeClr val="bg1"/>
                </a:solidFill>
              </a:rPr>
              <a:t>Plan</a:t>
            </a:r>
          </a:p>
          <a:p>
            <a:pPr marL="0" indent="0">
              <a:lnSpc>
                <a:spcPct val="100000"/>
              </a:lnSpc>
              <a:spcBef>
                <a:spcPts val="0"/>
              </a:spcBef>
              <a:spcAft>
                <a:spcPts val="300"/>
              </a:spcAft>
              <a:buNone/>
            </a:pPr>
            <a:r>
              <a:rPr lang="en-US" sz="2000">
                <a:solidFill>
                  <a:schemeClr val="bg1"/>
                </a:solidFill>
              </a:rPr>
              <a:t>What will we do to ensure assets deliver required services?</a:t>
            </a:r>
          </a:p>
        </p:txBody>
      </p:sp>
      <p:sp>
        <p:nvSpPr>
          <p:cNvPr id="7" name="Content Placeholder 2">
            <a:extLst>
              <a:ext uri="{FF2B5EF4-FFF2-40B4-BE49-F238E27FC236}">
                <a16:creationId xmlns:a16="http://schemas.microsoft.com/office/drawing/2014/main" id="{F62A24A8-64AF-15CF-2998-44B6FDA198F4}"/>
              </a:ext>
            </a:extLst>
          </p:cNvPr>
          <p:cNvSpPr txBox="1">
            <a:spLocks/>
          </p:cNvSpPr>
          <p:nvPr/>
        </p:nvSpPr>
        <p:spPr>
          <a:xfrm>
            <a:off x="6529199" y="4962248"/>
            <a:ext cx="3354104" cy="102335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en-US" b="1">
                <a:solidFill>
                  <a:schemeClr val="bg1"/>
                </a:solidFill>
              </a:rPr>
              <a:t>Implement</a:t>
            </a:r>
          </a:p>
          <a:p>
            <a:pPr marL="0" indent="0">
              <a:lnSpc>
                <a:spcPct val="100000"/>
              </a:lnSpc>
              <a:spcBef>
                <a:spcPts val="0"/>
              </a:spcBef>
              <a:spcAft>
                <a:spcPts val="300"/>
              </a:spcAft>
              <a:buNone/>
            </a:pPr>
            <a:r>
              <a:rPr lang="en-US" sz="2000">
                <a:solidFill>
                  <a:schemeClr val="bg1"/>
                </a:solidFill>
              </a:rPr>
              <a:t>Execute planned activities and reassess.</a:t>
            </a:r>
          </a:p>
        </p:txBody>
      </p:sp>
      <p:grpSp>
        <p:nvGrpSpPr>
          <p:cNvPr id="8" name="Group 6" descr="This image shows a magnifying glass.">
            <a:extLst>
              <a:ext uri="{FF2B5EF4-FFF2-40B4-BE49-F238E27FC236}">
                <a16:creationId xmlns:a16="http://schemas.microsoft.com/office/drawing/2014/main" id="{7C291EB2-8908-A6FE-084E-5397BF933472}"/>
              </a:ext>
            </a:extLst>
          </p:cNvPr>
          <p:cNvGrpSpPr>
            <a:grpSpLocks noChangeAspect="1"/>
          </p:cNvGrpSpPr>
          <p:nvPr/>
        </p:nvGrpSpPr>
        <p:grpSpPr>
          <a:xfrm>
            <a:off x="6712570" y="685801"/>
            <a:ext cx="1797246" cy="1556334"/>
            <a:chOff x="0" y="0"/>
            <a:chExt cx="4282440" cy="3708400"/>
          </a:xfrm>
        </p:grpSpPr>
        <p:sp>
          <p:nvSpPr>
            <p:cNvPr id="9" name="Freeform 7">
              <a:extLst>
                <a:ext uri="{FF2B5EF4-FFF2-40B4-BE49-F238E27FC236}">
                  <a16:creationId xmlns:a16="http://schemas.microsoft.com/office/drawing/2014/main" id="{398E4AD3-F24F-429D-941F-043DACC54E8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CA"/>
            </a:p>
          </p:txBody>
        </p:sp>
      </p:grpSp>
      <p:grpSp>
        <p:nvGrpSpPr>
          <p:cNvPr id="10" name="Group 8" descr="This image shows an orange hard hat and a rolled-up paper on top of a blueprint.">
            <a:extLst>
              <a:ext uri="{FF2B5EF4-FFF2-40B4-BE49-F238E27FC236}">
                <a16:creationId xmlns:a16="http://schemas.microsoft.com/office/drawing/2014/main" id="{2A240AA2-4114-9E09-6AF3-2F9E1B08F3F8}"/>
              </a:ext>
            </a:extLst>
          </p:cNvPr>
          <p:cNvGrpSpPr>
            <a:grpSpLocks noChangeAspect="1"/>
          </p:cNvGrpSpPr>
          <p:nvPr/>
        </p:nvGrpSpPr>
        <p:grpSpPr>
          <a:xfrm>
            <a:off x="5546878" y="2650834"/>
            <a:ext cx="1797246" cy="1556334"/>
            <a:chOff x="0" y="0"/>
            <a:chExt cx="4282440" cy="3708400"/>
          </a:xfrm>
        </p:grpSpPr>
        <p:sp>
          <p:nvSpPr>
            <p:cNvPr id="11" name="Freeform 9">
              <a:extLst>
                <a:ext uri="{FF2B5EF4-FFF2-40B4-BE49-F238E27FC236}">
                  <a16:creationId xmlns:a16="http://schemas.microsoft.com/office/drawing/2014/main" id="{93B32754-F31E-D00D-0A00-C8EEA9C44A2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CA"/>
            </a:p>
          </p:txBody>
        </p:sp>
      </p:grpSp>
      <p:grpSp>
        <p:nvGrpSpPr>
          <p:cNvPr id="12" name="Group 10" descr="This image shows three men in hard hats looking at the wooden frame of a house.">
            <a:extLst>
              <a:ext uri="{FF2B5EF4-FFF2-40B4-BE49-F238E27FC236}">
                <a16:creationId xmlns:a16="http://schemas.microsoft.com/office/drawing/2014/main" id="{4C3F7571-9475-B45C-CEAA-714852AD79D9}"/>
              </a:ext>
            </a:extLst>
          </p:cNvPr>
          <p:cNvGrpSpPr>
            <a:grpSpLocks noChangeAspect="1"/>
          </p:cNvGrpSpPr>
          <p:nvPr/>
        </p:nvGrpSpPr>
        <p:grpSpPr>
          <a:xfrm>
            <a:off x="4524517" y="4695761"/>
            <a:ext cx="1797246" cy="1556334"/>
            <a:chOff x="0" y="0"/>
            <a:chExt cx="4282440" cy="3708400"/>
          </a:xfrm>
        </p:grpSpPr>
        <p:sp>
          <p:nvSpPr>
            <p:cNvPr id="13" name="Freeform 11">
              <a:extLst>
                <a:ext uri="{FF2B5EF4-FFF2-40B4-BE49-F238E27FC236}">
                  <a16:creationId xmlns:a16="http://schemas.microsoft.com/office/drawing/2014/main" id="{A9B7FC89-9774-8530-CCA0-230E7E39816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grpSp>
      <p:pic>
        <p:nvPicPr>
          <p:cNvPr id="5" name="Picture 4" descr="This icon shows a megaphone with lines coming out to indicate speech.">
            <a:extLst>
              <a:ext uri="{FF2B5EF4-FFF2-40B4-BE49-F238E27FC236}">
                <a16:creationId xmlns:a16="http://schemas.microsoft.com/office/drawing/2014/main" id="{31EAC58A-66DE-A6EA-80D9-C2C4791F26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1945403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C84D-7A5A-D5C0-3500-76C279A361A4}"/>
              </a:ext>
            </a:extLst>
          </p:cNvPr>
          <p:cNvSpPr>
            <a:spLocks noGrp="1"/>
          </p:cNvSpPr>
          <p:nvPr>
            <p:ph type="title"/>
          </p:nvPr>
        </p:nvSpPr>
        <p:spPr>
          <a:xfrm>
            <a:off x="977900" y="1044001"/>
            <a:ext cx="10168164" cy="1217524"/>
          </a:xfrm>
        </p:spPr>
        <p:txBody>
          <a:bodyPr>
            <a:normAutofit fontScale="90000"/>
          </a:bodyPr>
          <a:lstStyle/>
          <a:p>
            <a:r>
              <a:rPr lang="en-US"/>
              <a:t>Inclusive AM thinking</a:t>
            </a:r>
            <a:br>
              <a:rPr lang="en-US"/>
            </a:br>
            <a:br>
              <a:rPr lang="en-US"/>
            </a:br>
            <a:endParaRPr lang="en-US"/>
          </a:p>
        </p:txBody>
      </p:sp>
      <p:graphicFrame>
        <p:nvGraphicFramePr>
          <p:cNvPr id="6" name="Table 6">
            <a:extLst>
              <a:ext uri="{FF2B5EF4-FFF2-40B4-BE49-F238E27FC236}">
                <a16:creationId xmlns:a16="http://schemas.microsoft.com/office/drawing/2014/main" id="{82EDD7B6-554E-BCEC-25CF-A1EB1FE64C85}"/>
              </a:ext>
            </a:extLst>
          </p:cNvPr>
          <p:cNvGraphicFramePr>
            <a:graphicFrameLocks noGrp="1"/>
          </p:cNvGraphicFramePr>
          <p:nvPr>
            <p:extLst>
              <p:ext uri="{D42A27DB-BD31-4B8C-83A1-F6EECF244321}">
                <p14:modId xmlns:p14="http://schemas.microsoft.com/office/powerpoint/2010/main" val="1427821040"/>
              </p:ext>
            </p:extLst>
          </p:nvPr>
        </p:nvGraphicFramePr>
        <p:xfrm>
          <a:off x="630465" y="2261526"/>
          <a:ext cx="10711986" cy="4292600"/>
        </p:xfrm>
        <a:graphic>
          <a:graphicData uri="http://schemas.openxmlformats.org/drawingml/2006/table">
            <a:tbl>
              <a:tblPr/>
              <a:tblGrid>
                <a:gridCol w="3570662">
                  <a:extLst>
                    <a:ext uri="{9D8B030D-6E8A-4147-A177-3AD203B41FA5}">
                      <a16:colId xmlns:a16="http://schemas.microsoft.com/office/drawing/2014/main" val="20000"/>
                    </a:ext>
                  </a:extLst>
                </a:gridCol>
                <a:gridCol w="3570662">
                  <a:extLst>
                    <a:ext uri="{9D8B030D-6E8A-4147-A177-3AD203B41FA5}">
                      <a16:colId xmlns:a16="http://schemas.microsoft.com/office/drawing/2014/main" val="20001"/>
                    </a:ext>
                  </a:extLst>
                </a:gridCol>
                <a:gridCol w="3570662">
                  <a:extLst>
                    <a:ext uri="{9D8B030D-6E8A-4147-A177-3AD203B41FA5}">
                      <a16:colId xmlns:a16="http://schemas.microsoft.com/office/drawing/2014/main" val="20002"/>
                    </a:ext>
                  </a:extLst>
                </a:gridCol>
              </a:tblGrid>
              <a:tr h="1058276">
                <a:tc>
                  <a:txBody>
                    <a:bodyPr/>
                    <a:lstStyle/>
                    <a:p>
                      <a:pPr algn="ctr">
                        <a:lnSpc>
                          <a:spcPct val="100000"/>
                        </a:lnSpc>
                        <a:spcBef>
                          <a:spcPts val="1000"/>
                        </a:spcBef>
                        <a:spcAft>
                          <a:spcPts val="300"/>
                        </a:spcAft>
                        <a:defRPr/>
                      </a:pPr>
                      <a:r>
                        <a:rPr lang="en-US" sz="2400" b="1" u="none">
                          <a:solidFill>
                            <a:srgbClr val="F4F4F4"/>
                          </a:solidFill>
                          <a:latin typeface="+mj-lt"/>
                        </a:rPr>
                        <a:t>Climate resiliency lens</a:t>
                      </a:r>
                      <a:endParaRPr lang="en-US" sz="2400" b="1" u="none">
                        <a:latin typeface="+mj-lt"/>
                      </a:endParaRPr>
                    </a:p>
                  </a:txBody>
                  <a:tcPr marL="190500" marR="190500" marT="190500" marB="190500" anchor="ctr">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tc>
                  <a:txBody>
                    <a:bodyPr/>
                    <a:lstStyle/>
                    <a:p>
                      <a:pPr algn="ctr">
                        <a:lnSpc>
                          <a:spcPct val="100000"/>
                        </a:lnSpc>
                        <a:spcBef>
                          <a:spcPts val="1000"/>
                        </a:spcBef>
                        <a:spcAft>
                          <a:spcPts val="300"/>
                        </a:spcAft>
                        <a:defRPr/>
                      </a:pPr>
                      <a:r>
                        <a:rPr lang="en-US" sz="2400" b="1" u="none">
                          <a:solidFill>
                            <a:srgbClr val="F4F4F4"/>
                          </a:solidFill>
                          <a:latin typeface="+mj-lt"/>
                        </a:rPr>
                        <a:t>Equity </a:t>
                      </a:r>
                      <a:br>
                        <a:rPr lang="en-US" sz="2400" b="1" u="none">
                          <a:solidFill>
                            <a:srgbClr val="F4F4F4"/>
                          </a:solidFill>
                          <a:latin typeface="+mj-lt"/>
                        </a:rPr>
                      </a:br>
                      <a:r>
                        <a:rPr lang="en-US" sz="2400" b="1" u="none">
                          <a:solidFill>
                            <a:srgbClr val="F4F4F4"/>
                          </a:solidFill>
                          <a:latin typeface="+mj-lt"/>
                        </a:rPr>
                        <a:t>lens</a:t>
                      </a:r>
                      <a:endParaRPr lang="en-US" sz="2400" b="1" u="none">
                        <a:latin typeface="+mj-lt"/>
                      </a:endParaRPr>
                    </a:p>
                  </a:txBody>
                  <a:tcPr marL="190500" marR="190500" marT="190500" marB="190500" anchor="ctr">
                    <a:lnL w="9525"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tc>
                  <a:txBody>
                    <a:bodyPr/>
                    <a:lstStyle/>
                    <a:p>
                      <a:pPr algn="ctr">
                        <a:lnSpc>
                          <a:spcPct val="100000"/>
                        </a:lnSpc>
                        <a:spcBef>
                          <a:spcPts val="1000"/>
                        </a:spcBef>
                        <a:spcAft>
                          <a:spcPts val="300"/>
                        </a:spcAft>
                        <a:defRPr/>
                      </a:pPr>
                      <a:r>
                        <a:rPr lang="en-US" sz="2400" b="1" u="none">
                          <a:solidFill>
                            <a:srgbClr val="F4F4F4"/>
                          </a:solidFill>
                          <a:latin typeface="+mj-lt"/>
                        </a:rPr>
                        <a:t>Reconciliation </a:t>
                      </a:r>
                      <a:br>
                        <a:rPr lang="en-US" sz="2400" b="1" u="none">
                          <a:solidFill>
                            <a:srgbClr val="F4F4F4"/>
                          </a:solidFill>
                          <a:latin typeface="+mj-lt"/>
                        </a:rPr>
                      </a:br>
                      <a:r>
                        <a:rPr lang="en-US" sz="2400" b="1" u="none">
                          <a:solidFill>
                            <a:srgbClr val="F4F4F4"/>
                          </a:solidFill>
                          <a:latin typeface="+mj-lt"/>
                        </a:rPr>
                        <a:t>lens</a:t>
                      </a:r>
                      <a:endParaRPr lang="en-US" sz="2400" b="1" u="none">
                        <a:latin typeface="+mj-lt"/>
                      </a:endParaRPr>
                    </a:p>
                  </a:txBody>
                  <a:tcPr marL="190500" marR="190500" marT="190500" marB="190500" anchor="ctr">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0"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0"/>
                  </a:ext>
                </a:extLst>
              </a:tr>
              <a:tr h="3025025">
                <a:tc>
                  <a:txBody>
                    <a:bodyPr/>
                    <a:lstStyle/>
                    <a:p>
                      <a:pPr algn="ctr">
                        <a:lnSpc>
                          <a:spcPct val="100000"/>
                        </a:lnSpc>
                        <a:spcBef>
                          <a:spcPts val="1000"/>
                        </a:spcBef>
                        <a:spcAft>
                          <a:spcPts val="300"/>
                        </a:spcAft>
                        <a:defRPr/>
                      </a:pPr>
                      <a:r>
                        <a:rPr lang="en-US" sz="1800">
                          <a:solidFill>
                            <a:srgbClr val="F4F4F4"/>
                          </a:solidFill>
                          <a:latin typeface="+mn-lt"/>
                        </a:rPr>
                        <a:t>Do our design standards accommodate anticipated change?</a:t>
                      </a:r>
                    </a:p>
                    <a:p>
                      <a:pPr algn="ctr">
                        <a:lnSpc>
                          <a:spcPct val="100000"/>
                        </a:lnSpc>
                        <a:spcBef>
                          <a:spcPts val="1000"/>
                        </a:spcBef>
                        <a:spcAft>
                          <a:spcPts val="300"/>
                        </a:spcAft>
                        <a:defRPr/>
                      </a:pPr>
                      <a:r>
                        <a:rPr lang="en-US" sz="1800">
                          <a:solidFill>
                            <a:srgbClr val="F4F4F4"/>
                          </a:solidFill>
                          <a:latin typeface="+mn-lt"/>
                        </a:rPr>
                        <a:t>Do our assets enable proactive inspection and renewal without service impact?</a:t>
                      </a:r>
                    </a:p>
                    <a:p>
                      <a:pPr algn="ctr">
                        <a:lnSpc>
                          <a:spcPct val="100000"/>
                        </a:lnSpc>
                        <a:spcBef>
                          <a:spcPts val="1000"/>
                        </a:spcBef>
                        <a:spcAft>
                          <a:spcPts val="300"/>
                        </a:spcAft>
                        <a:defRPr/>
                      </a:pPr>
                      <a:r>
                        <a:rPr lang="en-US" sz="1800">
                          <a:solidFill>
                            <a:srgbClr val="F4F4F4"/>
                          </a:solidFill>
                          <a:latin typeface="+mn-lt"/>
                        </a:rPr>
                        <a:t>How often has service disruption almost occurred?</a:t>
                      </a:r>
                    </a:p>
                  </a:txBody>
                  <a:tcPr marL="190500" marR="190500" marT="190500" marB="190500">
                    <a:lnL w="0"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tc>
                  <a:txBody>
                    <a:bodyPr/>
                    <a:lstStyle/>
                    <a:p>
                      <a:pPr algn="ctr">
                        <a:lnSpc>
                          <a:spcPct val="100000"/>
                        </a:lnSpc>
                        <a:spcBef>
                          <a:spcPts val="1000"/>
                        </a:spcBef>
                        <a:spcAft>
                          <a:spcPts val="300"/>
                        </a:spcAft>
                        <a:defRPr/>
                      </a:pPr>
                      <a:r>
                        <a:rPr lang="en-US" sz="1800">
                          <a:solidFill>
                            <a:srgbClr val="F4F4F4"/>
                          </a:solidFill>
                          <a:latin typeface="+mn-lt"/>
                        </a:rPr>
                        <a:t>Is a single service level appropriate for the </a:t>
                      </a:r>
                      <a:br>
                        <a:rPr lang="en-US" sz="1800">
                          <a:solidFill>
                            <a:srgbClr val="F4F4F4"/>
                          </a:solidFill>
                          <a:latin typeface="+mn-lt"/>
                        </a:rPr>
                      </a:br>
                      <a:r>
                        <a:rPr lang="en-US" sz="1800">
                          <a:solidFill>
                            <a:srgbClr val="F4F4F4"/>
                          </a:solidFill>
                          <a:latin typeface="+mn-lt"/>
                        </a:rPr>
                        <a:t>entire community?</a:t>
                      </a:r>
                    </a:p>
                    <a:p>
                      <a:pPr algn="ctr">
                        <a:lnSpc>
                          <a:spcPct val="100000"/>
                        </a:lnSpc>
                        <a:spcBef>
                          <a:spcPts val="1000"/>
                        </a:spcBef>
                        <a:spcAft>
                          <a:spcPts val="300"/>
                        </a:spcAft>
                        <a:defRPr/>
                      </a:pPr>
                      <a:r>
                        <a:rPr lang="en-US" sz="1800">
                          <a:solidFill>
                            <a:srgbClr val="F4F4F4"/>
                          </a:solidFill>
                          <a:latin typeface="+mn-lt"/>
                        </a:rPr>
                        <a:t>Does current consultation process reflect the community?</a:t>
                      </a:r>
                    </a:p>
                    <a:p>
                      <a:pPr algn="ctr">
                        <a:lnSpc>
                          <a:spcPct val="100000"/>
                        </a:lnSpc>
                        <a:spcBef>
                          <a:spcPts val="1000"/>
                        </a:spcBef>
                        <a:spcAft>
                          <a:spcPts val="300"/>
                        </a:spcAft>
                        <a:defRPr/>
                      </a:pPr>
                      <a:r>
                        <a:rPr lang="en-US" sz="1800">
                          <a:solidFill>
                            <a:srgbClr val="F4F4F4"/>
                          </a:solidFill>
                          <a:latin typeface="+mn-lt"/>
                        </a:rPr>
                        <a:t>Does my risk framework equitably recognize customers least able to mitigate </a:t>
                      </a:r>
                      <a:br>
                        <a:rPr lang="en-US" sz="1800">
                          <a:solidFill>
                            <a:srgbClr val="F4F4F4"/>
                          </a:solidFill>
                          <a:latin typeface="+mn-lt"/>
                        </a:rPr>
                      </a:br>
                      <a:r>
                        <a:rPr lang="en-US" sz="1800">
                          <a:solidFill>
                            <a:srgbClr val="F4F4F4"/>
                          </a:solidFill>
                          <a:latin typeface="+mn-lt"/>
                        </a:rPr>
                        <a:t>service disruption?</a:t>
                      </a:r>
                    </a:p>
                  </a:txBody>
                  <a:tcPr marL="190500" marR="190500" marT="190500" marB="190500">
                    <a:lnL w="9525" cap="flat" cmpd="sng" algn="ctr">
                      <a:solidFill>
                        <a:srgbClr val="A4E473"/>
                      </a:solidFill>
                      <a:prstDash val="solid"/>
                      <a:round/>
                      <a:headEnd type="none" w="med" len="med"/>
                      <a:tailEnd type="none" w="med" len="med"/>
                    </a:lnL>
                    <a:lnR w="9525"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tc>
                  <a:txBody>
                    <a:bodyPr/>
                    <a:lstStyle/>
                    <a:p>
                      <a:pPr algn="ctr">
                        <a:lnSpc>
                          <a:spcPct val="100000"/>
                        </a:lnSpc>
                        <a:spcBef>
                          <a:spcPts val="1000"/>
                        </a:spcBef>
                        <a:spcAft>
                          <a:spcPts val="300"/>
                        </a:spcAft>
                        <a:defRPr/>
                      </a:pPr>
                      <a:r>
                        <a:rPr lang="en-US" sz="1800">
                          <a:solidFill>
                            <a:srgbClr val="F4F4F4"/>
                          </a:solidFill>
                          <a:latin typeface="+mn-lt"/>
                        </a:rPr>
                        <a:t>Have Indigenous communities been engaged from </a:t>
                      </a:r>
                      <a:br>
                        <a:rPr lang="en-US" sz="1800">
                          <a:solidFill>
                            <a:srgbClr val="F4F4F4"/>
                          </a:solidFill>
                          <a:latin typeface="+mn-lt"/>
                        </a:rPr>
                      </a:br>
                      <a:r>
                        <a:rPr lang="en-US" sz="1800">
                          <a:solidFill>
                            <a:srgbClr val="F4F4F4"/>
                          </a:solidFill>
                          <a:latin typeface="+mn-lt"/>
                        </a:rPr>
                        <a:t>the beginning?</a:t>
                      </a:r>
                    </a:p>
                    <a:p>
                      <a:pPr algn="ctr">
                        <a:lnSpc>
                          <a:spcPct val="100000"/>
                        </a:lnSpc>
                        <a:spcBef>
                          <a:spcPts val="1000"/>
                        </a:spcBef>
                        <a:spcAft>
                          <a:spcPts val="300"/>
                        </a:spcAft>
                        <a:defRPr/>
                      </a:pPr>
                      <a:r>
                        <a:rPr lang="en-US" sz="1800">
                          <a:solidFill>
                            <a:srgbClr val="F4F4F4"/>
                          </a:solidFill>
                          <a:latin typeface="+mn-lt"/>
                        </a:rPr>
                        <a:t>Do we acknowledge and respect Indigenous rights </a:t>
                      </a:r>
                      <a:br>
                        <a:rPr lang="en-US" sz="1800">
                          <a:solidFill>
                            <a:srgbClr val="F4F4F4"/>
                          </a:solidFill>
                          <a:latin typeface="+mn-lt"/>
                        </a:rPr>
                      </a:br>
                      <a:r>
                        <a:rPr lang="en-US" sz="1800">
                          <a:solidFill>
                            <a:srgbClr val="F4F4F4"/>
                          </a:solidFill>
                          <a:latin typeface="+mn-lt"/>
                        </a:rPr>
                        <a:t>in our service areas?</a:t>
                      </a:r>
                    </a:p>
                    <a:p>
                      <a:pPr algn="ctr">
                        <a:lnSpc>
                          <a:spcPct val="100000"/>
                        </a:lnSpc>
                        <a:spcBef>
                          <a:spcPts val="1000"/>
                        </a:spcBef>
                        <a:spcAft>
                          <a:spcPts val="300"/>
                        </a:spcAft>
                        <a:defRPr/>
                      </a:pPr>
                      <a:r>
                        <a:rPr lang="en-US" sz="1800">
                          <a:solidFill>
                            <a:srgbClr val="F4F4F4"/>
                          </a:solidFill>
                          <a:latin typeface="+mn-lt"/>
                        </a:rPr>
                        <a:t>Are assets located </a:t>
                      </a:r>
                      <a:br>
                        <a:rPr lang="en-US" sz="1800">
                          <a:solidFill>
                            <a:srgbClr val="F4F4F4"/>
                          </a:solidFill>
                          <a:latin typeface="+mn-lt"/>
                        </a:rPr>
                      </a:br>
                      <a:r>
                        <a:rPr lang="en-US" sz="1800">
                          <a:solidFill>
                            <a:srgbClr val="F4F4F4"/>
                          </a:solidFill>
                          <a:latin typeface="+mn-lt"/>
                        </a:rPr>
                        <a:t>in archaeologically </a:t>
                      </a:r>
                      <a:br>
                        <a:rPr lang="en-US" sz="1800">
                          <a:solidFill>
                            <a:srgbClr val="F4F4F4"/>
                          </a:solidFill>
                          <a:latin typeface="+mn-lt"/>
                        </a:rPr>
                      </a:br>
                      <a:r>
                        <a:rPr lang="en-US" sz="1800">
                          <a:solidFill>
                            <a:srgbClr val="F4F4F4"/>
                          </a:solidFill>
                          <a:latin typeface="+mn-lt"/>
                        </a:rPr>
                        <a:t>significant areas?</a:t>
                      </a:r>
                    </a:p>
                  </a:txBody>
                  <a:tcPr marL="190500" marR="190500" marT="190500" marB="190500">
                    <a:lnL w="9525" cap="flat" cmpd="sng" algn="ctr">
                      <a:solidFill>
                        <a:srgbClr val="A4E473"/>
                      </a:solidFill>
                      <a:prstDash val="solid"/>
                      <a:round/>
                      <a:headEnd type="none" w="med" len="med"/>
                      <a:tailEnd type="none" w="med" len="med"/>
                    </a:lnL>
                    <a:lnR w="0" cap="flat" cmpd="sng" algn="ctr">
                      <a:solidFill>
                        <a:srgbClr val="A4E473"/>
                      </a:solidFill>
                      <a:prstDash val="solid"/>
                      <a:round/>
                      <a:headEnd type="none" w="med" len="med"/>
                      <a:tailEnd type="none" w="med" len="med"/>
                    </a:lnR>
                    <a:lnT w="9525" cap="flat" cmpd="sng" algn="ctr">
                      <a:solidFill>
                        <a:srgbClr val="A4E473"/>
                      </a:solidFill>
                      <a:prstDash val="solid"/>
                      <a:round/>
                      <a:headEnd type="none" w="med" len="med"/>
                      <a:tailEnd type="none" w="med" len="med"/>
                    </a:lnT>
                    <a:lnB w="9525" cap="flat" cmpd="sng" algn="ctr">
                      <a:solidFill>
                        <a:srgbClr val="A4E473"/>
                      </a:solidFill>
                      <a:prstDash val="solid"/>
                      <a:round/>
                      <a:headEnd type="none" w="med" len="med"/>
                      <a:tailEnd type="none" w="med" len="med"/>
                    </a:lnB>
                    <a:solidFill>
                      <a:srgbClr val="004651"/>
                    </a:solidFill>
                  </a:tcPr>
                </a:tc>
                <a:extLst>
                  <a:ext uri="{0D108BD9-81ED-4DB2-BD59-A6C34878D82A}">
                    <a16:rowId xmlns:a16="http://schemas.microsoft.com/office/drawing/2014/main" val="10001"/>
                  </a:ext>
                </a:extLst>
              </a:tr>
            </a:tbl>
          </a:graphicData>
        </a:graphic>
      </p:graphicFrame>
      <p:pic>
        <p:nvPicPr>
          <p:cNvPr id="3" name="Picture 2" descr="This icon shows a megaphone with lines coming out to indicate speech.">
            <a:extLst>
              <a:ext uri="{FF2B5EF4-FFF2-40B4-BE49-F238E27FC236}">
                <a16:creationId xmlns:a16="http://schemas.microsoft.com/office/drawing/2014/main" id="{E4AB6A99-C0FF-C962-90F3-D70FDECD20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7" name="Picture 6" descr="This icon shows an outline of two heads and shoulders with speech bubbles overlapping.">
            <a:extLst>
              <a:ext uri="{FF2B5EF4-FFF2-40B4-BE49-F238E27FC236}">
                <a16:creationId xmlns:a16="http://schemas.microsoft.com/office/drawing/2014/main" id="{E84472DB-CDB5-09D6-9903-472E1DC6DC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859214"/>
            <a:ext cx="668800" cy="668800"/>
          </a:xfrm>
          <a:prstGeom prst="rect">
            <a:avLst/>
          </a:prstGeom>
        </p:spPr>
      </p:pic>
    </p:spTree>
    <p:extLst>
      <p:ext uri="{BB962C8B-B14F-4D97-AF65-F5344CB8AC3E}">
        <p14:creationId xmlns:p14="http://schemas.microsoft.com/office/powerpoint/2010/main" val="1732690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DF773-8DE7-6B40-314D-478CFE0B5451}"/>
              </a:ext>
            </a:extLst>
          </p:cNvPr>
          <p:cNvSpPr>
            <a:spLocks noGrp="1"/>
          </p:cNvSpPr>
          <p:nvPr>
            <p:ph type="title"/>
          </p:nvPr>
        </p:nvSpPr>
        <p:spPr>
          <a:xfrm>
            <a:off x="977900" y="1044539"/>
            <a:ext cx="11214100" cy="1163395"/>
          </a:xfrm>
        </p:spPr>
        <p:txBody>
          <a:bodyPr/>
          <a:lstStyle/>
          <a:p>
            <a:r>
              <a:rPr lang="en-US" sz="3600"/>
              <a:t>Inclusive AM thinking:</a:t>
            </a:r>
            <a:br>
              <a:rPr lang="en-US" sz="3100"/>
            </a:br>
            <a:r>
              <a:rPr lang="en-US" sz="4800" spc="-100"/>
              <a:t>Building resiliency to climate change</a:t>
            </a:r>
          </a:p>
        </p:txBody>
      </p:sp>
      <p:sp>
        <p:nvSpPr>
          <p:cNvPr id="3" name="Content Placeholder 2">
            <a:extLst>
              <a:ext uri="{FF2B5EF4-FFF2-40B4-BE49-F238E27FC236}">
                <a16:creationId xmlns:a16="http://schemas.microsoft.com/office/drawing/2014/main" id="{6761DDA2-C975-AF7C-8006-671A01F3B6EB}"/>
              </a:ext>
            </a:extLst>
          </p:cNvPr>
          <p:cNvSpPr>
            <a:spLocks noGrp="1"/>
          </p:cNvSpPr>
          <p:nvPr>
            <p:ph sz="half" idx="2"/>
          </p:nvPr>
        </p:nvSpPr>
        <p:spPr>
          <a:xfrm>
            <a:off x="4729708" y="2314935"/>
            <a:ext cx="6386954" cy="4231928"/>
          </a:xfrm>
        </p:spPr>
        <p:txBody>
          <a:bodyPr/>
          <a:lstStyle/>
          <a:p>
            <a:pPr marL="0" indent="0">
              <a:lnSpc>
                <a:spcPct val="100000"/>
              </a:lnSpc>
              <a:spcBef>
                <a:spcPts val="300"/>
              </a:spcBef>
              <a:spcAft>
                <a:spcPts val="300"/>
              </a:spcAft>
              <a:buNone/>
            </a:pPr>
            <a:r>
              <a:rPr lang="en-US" b="1"/>
              <a:t>Anticipating change</a:t>
            </a:r>
          </a:p>
          <a:p>
            <a:pPr marL="0" indent="0">
              <a:lnSpc>
                <a:spcPct val="100000"/>
              </a:lnSpc>
              <a:spcBef>
                <a:spcPts val="300"/>
              </a:spcBef>
              <a:spcAft>
                <a:spcPts val="300"/>
              </a:spcAft>
              <a:buNone/>
            </a:pPr>
            <a:r>
              <a:rPr lang="en-US" sz="2000"/>
              <a:t>Ensure design standards accommodate future climate scenarios, environmental and social shifts.</a:t>
            </a:r>
          </a:p>
          <a:p>
            <a:pPr marL="0" indent="0">
              <a:lnSpc>
                <a:spcPct val="100000"/>
              </a:lnSpc>
              <a:spcBef>
                <a:spcPts val="300"/>
              </a:spcBef>
              <a:spcAft>
                <a:spcPts val="300"/>
              </a:spcAft>
              <a:buNone/>
            </a:pPr>
            <a:endParaRPr lang="en-US" sz="2400"/>
          </a:p>
          <a:p>
            <a:pPr marL="0" indent="0">
              <a:lnSpc>
                <a:spcPct val="100000"/>
              </a:lnSpc>
              <a:spcBef>
                <a:spcPts val="300"/>
              </a:spcBef>
              <a:spcAft>
                <a:spcPts val="300"/>
              </a:spcAft>
              <a:buNone/>
            </a:pPr>
            <a:r>
              <a:rPr lang="en-US" b="1"/>
              <a:t>Proactive inspection and renewal</a:t>
            </a:r>
          </a:p>
          <a:p>
            <a:pPr marL="0" indent="0">
              <a:lnSpc>
                <a:spcPct val="100000"/>
              </a:lnSpc>
              <a:spcBef>
                <a:spcPts val="300"/>
              </a:spcBef>
              <a:spcAft>
                <a:spcPts val="300"/>
              </a:spcAft>
              <a:buNone/>
            </a:pPr>
            <a:r>
              <a:rPr lang="en-US" sz="2000"/>
              <a:t>Design assets that facilitate regular maintenance without disrupting services.</a:t>
            </a:r>
          </a:p>
          <a:p>
            <a:pPr marL="0" indent="0">
              <a:lnSpc>
                <a:spcPct val="100000"/>
              </a:lnSpc>
              <a:spcBef>
                <a:spcPts val="300"/>
              </a:spcBef>
              <a:spcAft>
                <a:spcPts val="300"/>
              </a:spcAft>
              <a:buNone/>
            </a:pPr>
            <a:endParaRPr lang="en-US" sz="2400"/>
          </a:p>
          <a:p>
            <a:pPr marL="0" indent="0">
              <a:lnSpc>
                <a:spcPct val="100000"/>
              </a:lnSpc>
              <a:spcBef>
                <a:spcPts val="300"/>
              </a:spcBef>
              <a:spcAft>
                <a:spcPts val="300"/>
              </a:spcAft>
              <a:buNone/>
            </a:pPr>
            <a:r>
              <a:rPr lang="en-US" b="1"/>
              <a:t>Monitoring service disruption</a:t>
            </a:r>
          </a:p>
          <a:p>
            <a:pPr marL="0" indent="0">
              <a:lnSpc>
                <a:spcPct val="100000"/>
              </a:lnSpc>
              <a:spcBef>
                <a:spcPts val="300"/>
              </a:spcBef>
              <a:spcAft>
                <a:spcPts val="300"/>
              </a:spcAft>
              <a:buNone/>
            </a:pPr>
            <a:r>
              <a:rPr lang="en-US" sz="2000"/>
              <a:t>Track near-miss incidents and addressing underlying vulnerabilities to improve overall resiliency.</a:t>
            </a:r>
          </a:p>
        </p:txBody>
      </p:sp>
      <p:sp>
        <p:nvSpPr>
          <p:cNvPr id="8" name="AutoShape 8">
            <a:extLst>
              <a:ext uri="{FF2B5EF4-FFF2-40B4-BE49-F238E27FC236}">
                <a16:creationId xmlns:a16="http://schemas.microsoft.com/office/drawing/2014/main" id="{8A42DF90-57E6-DAF3-5C5A-17AE3175924A}"/>
              </a:ext>
            </a:extLst>
          </p:cNvPr>
          <p:cNvSpPr/>
          <p:nvPr/>
        </p:nvSpPr>
        <p:spPr>
          <a:xfrm>
            <a:off x="4738488" y="3626486"/>
            <a:ext cx="6378173" cy="0"/>
          </a:xfrm>
          <a:prstGeom prst="line">
            <a:avLst/>
          </a:prstGeom>
          <a:ln w="9525" cap="flat">
            <a:solidFill>
              <a:srgbClr val="000000"/>
            </a:solidFill>
            <a:prstDash val="solid"/>
            <a:headEnd type="none" w="sm" len="sm"/>
            <a:tailEnd type="none" w="sm" len="sm"/>
          </a:ln>
        </p:spPr>
        <p:txBody>
          <a:bodyPr/>
          <a:lstStyle/>
          <a:p>
            <a:endParaRPr lang="en-CA"/>
          </a:p>
        </p:txBody>
      </p:sp>
      <p:sp>
        <p:nvSpPr>
          <p:cNvPr id="9" name="AutoShape 8">
            <a:extLst>
              <a:ext uri="{FF2B5EF4-FFF2-40B4-BE49-F238E27FC236}">
                <a16:creationId xmlns:a16="http://schemas.microsoft.com/office/drawing/2014/main" id="{A30AAE21-9ED7-E982-F76C-EC46D3CE1ACC}"/>
              </a:ext>
            </a:extLst>
          </p:cNvPr>
          <p:cNvSpPr/>
          <p:nvPr/>
        </p:nvSpPr>
        <p:spPr>
          <a:xfrm>
            <a:off x="4738488" y="5238137"/>
            <a:ext cx="6378173" cy="0"/>
          </a:xfrm>
          <a:prstGeom prst="line">
            <a:avLst/>
          </a:prstGeom>
          <a:ln w="9525" cap="flat">
            <a:solidFill>
              <a:srgbClr val="000000"/>
            </a:solidFill>
            <a:prstDash val="solid"/>
            <a:headEnd type="none" w="sm" len="sm"/>
            <a:tailEnd type="none" w="sm" len="sm"/>
          </a:ln>
        </p:spPr>
        <p:txBody>
          <a:bodyPr/>
          <a:lstStyle/>
          <a:p>
            <a:endParaRPr lang="en-CA"/>
          </a:p>
        </p:txBody>
      </p:sp>
      <p:pic>
        <p:nvPicPr>
          <p:cNvPr id="5" name="Picture 4" descr="This image shows solar panels on top of a building.">
            <a:extLst>
              <a:ext uri="{FF2B5EF4-FFF2-40B4-BE49-F238E27FC236}">
                <a16:creationId xmlns:a16="http://schemas.microsoft.com/office/drawing/2014/main" id="{12E2AEA0-BF0E-BA5E-E5E9-5CDB706EA136}"/>
              </a:ext>
            </a:extLst>
          </p:cNvPr>
          <p:cNvPicPr>
            <a:picLocks noChangeAspect="1"/>
          </p:cNvPicPr>
          <p:nvPr/>
        </p:nvPicPr>
        <p:blipFill>
          <a:blip r:embed="rId3"/>
          <a:stretch>
            <a:fillRect/>
          </a:stretch>
        </p:blipFill>
        <p:spPr>
          <a:xfrm>
            <a:off x="1119924" y="3183065"/>
            <a:ext cx="3487645" cy="3028744"/>
          </a:xfrm>
          <a:prstGeom prst="rect">
            <a:avLst/>
          </a:prstGeom>
        </p:spPr>
      </p:pic>
      <p:grpSp>
        <p:nvGrpSpPr>
          <p:cNvPr id="6" name="Group 7">
            <a:extLst>
              <a:ext uri="{FF2B5EF4-FFF2-40B4-BE49-F238E27FC236}">
                <a16:creationId xmlns:a16="http://schemas.microsoft.com/office/drawing/2014/main" id="{495B4F77-8F8B-3400-F98A-836A42430E86}"/>
              </a:ext>
            </a:extLst>
          </p:cNvPr>
          <p:cNvGrpSpPr/>
          <p:nvPr/>
        </p:nvGrpSpPr>
        <p:grpSpPr>
          <a:xfrm rot="10800000">
            <a:off x="1858773" y="2735994"/>
            <a:ext cx="1205362" cy="1043849"/>
            <a:chOff x="0" y="0"/>
            <a:chExt cx="3619627" cy="3134614"/>
          </a:xfrm>
        </p:grpSpPr>
        <p:sp>
          <p:nvSpPr>
            <p:cNvPr id="7" name="Freeform 8">
              <a:extLst>
                <a:ext uri="{FF2B5EF4-FFF2-40B4-BE49-F238E27FC236}">
                  <a16:creationId xmlns:a16="http://schemas.microsoft.com/office/drawing/2014/main" id="{B949BF4D-624F-A29F-A096-C42E2A3EAA8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grpSp>
      <p:pic>
        <p:nvPicPr>
          <p:cNvPr id="4" name="Picture 3" descr="This icon shows a megaphone with lines coming out to indicate speech.">
            <a:extLst>
              <a:ext uri="{FF2B5EF4-FFF2-40B4-BE49-F238E27FC236}">
                <a16:creationId xmlns:a16="http://schemas.microsoft.com/office/drawing/2014/main" id="{BFEA7E4D-2EF7-18B7-D3AE-760F63EFEB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12" name="Picture 11" descr="This icon shows an outline of two heads and shoulders with speech bubbles overlapping.">
            <a:extLst>
              <a:ext uri="{FF2B5EF4-FFF2-40B4-BE49-F238E27FC236}">
                <a16:creationId xmlns:a16="http://schemas.microsoft.com/office/drawing/2014/main" id="{53966CE7-BC82-CB16-8760-0CE3F44A5E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000" y="859214"/>
            <a:ext cx="668800" cy="668800"/>
          </a:xfrm>
          <a:prstGeom prst="rect">
            <a:avLst/>
          </a:prstGeom>
        </p:spPr>
      </p:pic>
    </p:spTree>
    <p:extLst>
      <p:ext uri="{BB962C8B-B14F-4D97-AF65-F5344CB8AC3E}">
        <p14:creationId xmlns:p14="http://schemas.microsoft.com/office/powerpoint/2010/main" val="4128587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CDD0023F-860B-42FA-AE65-E578C0EB1738}"/>
              </a:ext>
            </a:extLst>
          </p:cNvPr>
          <p:cNvGrpSpPr/>
          <p:nvPr/>
        </p:nvGrpSpPr>
        <p:grpSpPr>
          <a:xfrm>
            <a:off x="-1676400" y="-56881"/>
            <a:ext cx="6754476" cy="5849408"/>
            <a:chOff x="0" y="0"/>
            <a:chExt cx="3619627" cy="3134614"/>
          </a:xfrm>
        </p:grpSpPr>
        <p:sp>
          <p:nvSpPr>
            <p:cNvPr id="15" name="Freeform 3">
              <a:extLst>
                <a:ext uri="{FF2B5EF4-FFF2-40B4-BE49-F238E27FC236}">
                  <a16:creationId xmlns:a16="http://schemas.microsoft.com/office/drawing/2014/main" id="{E607A0D5-E4AE-9678-FBB5-4557F74E3813}"/>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grpSp>
      <p:grpSp>
        <p:nvGrpSpPr>
          <p:cNvPr id="6" name="Group 4">
            <a:extLst>
              <a:ext uri="{FF2B5EF4-FFF2-40B4-BE49-F238E27FC236}">
                <a16:creationId xmlns:a16="http://schemas.microsoft.com/office/drawing/2014/main" id="{BBC2C4B0-074B-A8E4-AC70-A8338BA46AF3}"/>
              </a:ext>
            </a:extLst>
          </p:cNvPr>
          <p:cNvGrpSpPr/>
          <p:nvPr/>
        </p:nvGrpSpPr>
        <p:grpSpPr>
          <a:xfrm>
            <a:off x="1677096" y="3889114"/>
            <a:ext cx="3975475" cy="3442780"/>
            <a:chOff x="0" y="0"/>
            <a:chExt cx="3619627" cy="3134614"/>
          </a:xfrm>
        </p:grpSpPr>
        <p:sp>
          <p:nvSpPr>
            <p:cNvPr id="14" name="Freeform 5">
              <a:extLst>
                <a:ext uri="{FF2B5EF4-FFF2-40B4-BE49-F238E27FC236}">
                  <a16:creationId xmlns:a16="http://schemas.microsoft.com/office/drawing/2014/main" id="{8502E034-404F-34FF-6DB3-5BBE041F4D7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en-CA"/>
            </a:p>
          </p:txBody>
        </p:sp>
      </p:grpSp>
      <p:sp>
        <p:nvSpPr>
          <p:cNvPr id="2" name="Content Placeholder 1">
            <a:extLst>
              <a:ext uri="{FF2B5EF4-FFF2-40B4-BE49-F238E27FC236}">
                <a16:creationId xmlns:a16="http://schemas.microsoft.com/office/drawing/2014/main" id="{181555E0-8162-6F92-CB7F-686D85952632}"/>
              </a:ext>
            </a:extLst>
          </p:cNvPr>
          <p:cNvSpPr>
            <a:spLocks noGrp="1"/>
          </p:cNvSpPr>
          <p:nvPr>
            <p:ph sz="quarter" idx="4"/>
          </p:nvPr>
        </p:nvSpPr>
        <p:spPr>
          <a:xfrm>
            <a:off x="6539431" y="2205041"/>
            <a:ext cx="5183188" cy="3684588"/>
          </a:xfrm>
        </p:spPr>
        <p:txBody>
          <a:bodyPr>
            <a:normAutofit/>
          </a:bodyPr>
          <a:lstStyle/>
          <a:p>
            <a:r>
              <a:rPr lang="en-US"/>
              <a:t>What is asset management?</a:t>
            </a:r>
          </a:p>
          <a:p>
            <a:r>
              <a:rPr lang="en-US"/>
              <a:t>Managing services and assets</a:t>
            </a:r>
          </a:p>
          <a:p>
            <a:r>
              <a:rPr lang="en-US"/>
              <a:t>Why assets fail</a:t>
            </a:r>
          </a:p>
          <a:p>
            <a:r>
              <a:rPr lang="en-US"/>
              <a:t>Asset management challenges </a:t>
            </a:r>
          </a:p>
          <a:p>
            <a:r>
              <a:rPr lang="en-US"/>
              <a:t>Council’s role</a:t>
            </a:r>
          </a:p>
        </p:txBody>
      </p:sp>
      <p:sp>
        <p:nvSpPr>
          <p:cNvPr id="3" name="Title 2">
            <a:extLst>
              <a:ext uri="{FF2B5EF4-FFF2-40B4-BE49-F238E27FC236}">
                <a16:creationId xmlns:a16="http://schemas.microsoft.com/office/drawing/2014/main" id="{7879C094-AB3E-2408-031D-5AEDDFFD354C}"/>
              </a:ext>
            </a:extLst>
          </p:cNvPr>
          <p:cNvSpPr>
            <a:spLocks noGrp="1"/>
          </p:cNvSpPr>
          <p:nvPr>
            <p:ph type="title"/>
          </p:nvPr>
        </p:nvSpPr>
        <p:spPr>
          <a:xfrm>
            <a:off x="839788" y="2205041"/>
            <a:ext cx="4812783" cy="1325563"/>
          </a:xfrm>
        </p:spPr>
        <p:txBody>
          <a:bodyPr/>
          <a:lstStyle/>
          <a:p>
            <a:r>
              <a:rPr lang="en-US"/>
              <a:t>Agenda</a:t>
            </a:r>
          </a:p>
        </p:txBody>
      </p:sp>
    </p:spTree>
    <p:extLst>
      <p:ext uri="{BB962C8B-B14F-4D97-AF65-F5344CB8AC3E}">
        <p14:creationId xmlns:p14="http://schemas.microsoft.com/office/powerpoint/2010/main" val="2867780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59CC0-43FF-FB5F-2129-632BEDB3EE6A}"/>
              </a:ext>
            </a:extLst>
          </p:cNvPr>
          <p:cNvSpPr>
            <a:spLocks noGrp="1"/>
          </p:cNvSpPr>
          <p:nvPr>
            <p:ph type="title"/>
          </p:nvPr>
        </p:nvSpPr>
        <p:spPr>
          <a:xfrm>
            <a:off x="977900" y="1044539"/>
            <a:ext cx="10870388" cy="1163395"/>
          </a:xfrm>
        </p:spPr>
        <p:txBody>
          <a:bodyPr/>
          <a:lstStyle/>
          <a:p>
            <a:r>
              <a:rPr lang="en-US" sz="3600"/>
              <a:t>Inclusive AM thinking:</a:t>
            </a:r>
            <a:br>
              <a:rPr lang="en-US" sz="3600"/>
            </a:br>
            <a:r>
              <a:rPr lang="en-US" sz="4800"/>
              <a:t>Advancing equity and inclusivity</a:t>
            </a:r>
          </a:p>
        </p:txBody>
      </p:sp>
      <p:sp>
        <p:nvSpPr>
          <p:cNvPr id="3" name="Content Placeholder 2">
            <a:extLst>
              <a:ext uri="{FF2B5EF4-FFF2-40B4-BE49-F238E27FC236}">
                <a16:creationId xmlns:a16="http://schemas.microsoft.com/office/drawing/2014/main" id="{F4CC8F96-8668-5D16-9498-D33DE73EB28A}"/>
              </a:ext>
            </a:extLst>
          </p:cNvPr>
          <p:cNvSpPr>
            <a:spLocks noGrp="1"/>
          </p:cNvSpPr>
          <p:nvPr>
            <p:ph sz="half" idx="2"/>
          </p:nvPr>
        </p:nvSpPr>
        <p:spPr>
          <a:xfrm>
            <a:off x="4756707" y="2314937"/>
            <a:ext cx="7292821" cy="4231928"/>
          </a:xfrm>
        </p:spPr>
        <p:txBody>
          <a:bodyPr/>
          <a:lstStyle/>
          <a:p>
            <a:pPr marL="0" indent="0">
              <a:lnSpc>
                <a:spcPct val="100000"/>
              </a:lnSpc>
              <a:spcBef>
                <a:spcPts val="300"/>
              </a:spcBef>
              <a:spcAft>
                <a:spcPts val="300"/>
              </a:spcAft>
              <a:buNone/>
            </a:pPr>
            <a:r>
              <a:rPr lang="en-US" b="1"/>
              <a:t>Tailored service levels</a:t>
            </a:r>
          </a:p>
          <a:p>
            <a:pPr marL="0" indent="0">
              <a:lnSpc>
                <a:spcPct val="100000"/>
              </a:lnSpc>
              <a:spcBef>
                <a:spcPts val="300"/>
              </a:spcBef>
              <a:spcAft>
                <a:spcPts val="300"/>
              </a:spcAft>
              <a:buNone/>
            </a:pPr>
            <a:r>
              <a:rPr lang="en-US" sz="2000"/>
              <a:t>Assess whether a single service level is suitable for the entire community or if adjustment is needed to address unique needs.</a:t>
            </a:r>
          </a:p>
          <a:p>
            <a:pPr marL="0" indent="0">
              <a:lnSpc>
                <a:spcPct val="100000"/>
              </a:lnSpc>
              <a:spcBef>
                <a:spcPts val="300"/>
              </a:spcBef>
              <a:spcAft>
                <a:spcPts val="300"/>
              </a:spcAft>
              <a:buNone/>
            </a:pPr>
            <a:endParaRPr lang="en-US" sz="2400"/>
          </a:p>
          <a:p>
            <a:pPr marL="0" indent="0">
              <a:lnSpc>
                <a:spcPct val="100000"/>
              </a:lnSpc>
              <a:spcBef>
                <a:spcPts val="300"/>
              </a:spcBef>
              <a:spcAft>
                <a:spcPts val="300"/>
              </a:spcAft>
              <a:buNone/>
            </a:pPr>
            <a:r>
              <a:rPr lang="en-US" b="1"/>
              <a:t>Comprehensive community consultation</a:t>
            </a:r>
          </a:p>
          <a:p>
            <a:pPr marL="0" indent="0">
              <a:lnSpc>
                <a:spcPct val="100000"/>
              </a:lnSpc>
              <a:spcBef>
                <a:spcPts val="300"/>
              </a:spcBef>
              <a:spcAft>
                <a:spcPts val="300"/>
              </a:spcAft>
              <a:buNone/>
            </a:pPr>
            <a:r>
              <a:rPr lang="en-US" sz="2000"/>
              <a:t>Engage diverse stakeholders and ensure all voices are </a:t>
            </a:r>
            <a:br>
              <a:rPr lang="en-US" sz="2000"/>
            </a:br>
            <a:r>
              <a:rPr lang="en-US" sz="2000"/>
              <a:t>heard and considered.</a:t>
            </a:r>
          </a:p>
          <a:p>
            <a:pPr marL="0" indent="0">
              <a:lnSpc>
                <a:spcPct val="100000"/>
              </a:lnSpc>
              <a:spcBef>
                <a:spcPts val="300"/>
              </a:spcBef>
              <a:spcAft>
                <a:spcPts val="300"/>
              </a:spcAft>
              <a:buNone/>
            </a:pPr>
            <a:endParaRPr lang="en-US" sz="2400"/>
          </a:p>
          <a:p>
            <a:pPr marL="0" indent="0">
              <a:lnSpc>
                <a:spcPct val="100000"/>
              </a:lnSpc>
              <a:spcBef>
                <a:spcPts val="300"/>
              </a:spcBef>
              <a:spcAft>
                <a:spcPts val="300"/>
              </a:spcAft>
              <a:buNone/>
            </a:pPr>
            <a:r>
              <a:rPr lang="en-US" b="1"/>
              <a:t>Equitable risk framework</a:t>
            </a:r>
          </a:p>
          <a:p>
            <a:pPr marL="0" indent="0">
              <a:lnSpc>
                <a:spcPct val="100000"/>
              </a:lnSpc>
              <a:spcBef>
                <a:spcPts val="300"/>
              </a:spcBef>
              <a:spcAft>
                <a:spcPts val="300"/>
              </a:spcAft>
              <a:buNone/>
            </a:pPr>
            <a:r>
              <a:rPr lang="en-US" sz="2000"/>
              <a:t>Recognize and prioritize the needs of customers who are </a:t>
            </a:r>
            <a:br>
              <a:rPr lang="en-US" sz="2000"/>
            </a:br>
            <a:r>
              <a:rPr lang="en-US" sz="2000"/>
              <a:t>least able to mitigate service disruptions.</a:t>
            </a:r>
          </a:p>
        </p:txBody>
      </p:sp>
      <p:sp>
        <p:nvSpPr>
          <p:cNvPr id="5" name="AutoShape 8">
            <a:extLst>
              <a:ext uri="{FF2B5EF4-FFF2-40B4-BE49-F238E27FC236}">
                <a16:creationId xmlns:a16="http://schemas.microsoft.com/office/drawing/2014/main" id="{A6BABE16-95C2-6A4E-134F-3FCCDA298A55}"/>
              </a:ext>
            </a:extLst>
          </p:cNvPr>
          <p:cNvSpPr/>
          <p:nvPr/>
        </p:nvSpPr>
        <p:spPr>
          <a:xfrm>
            <a:off x="4756706" y="3626486"/>
            <a:ext cx="7091581" cy="0"/>
          </a:xfrm>
          <a:prstGeom prst="line">
            <a:avLst/>
          </a:prstGeom>
          <a:ln w="9525" cap="flat">
            <a:solidFill>
              <a:srgbClr val="000000"/>
            </a:solidFill>
            <a:prstDash val="solid"/>
            <a:headEnd type="none" w="sm" len="sm"/>
            <a:tailEnd type="none" w="sm" len="sm"/>
          </a:ln>
        </p:spPr>
        <p:txBody>
          <a:bodyPr/>
          <a:lstStyle/>
          <a:p>
            <a:endParaRPr lang="en-CA"/>
          </a:p>
        </p:txBody>
      </p:sp>
      <p:sp>
        <p:nvSpPr>
          <p:cNvPr id="6" name="AutoShape 8">
            <a:extLst>
              <a:ext uri="{FF2B5EF4-FFF2-40B4-BE49-F238E27FC236}">
                <a16:creationId xmlns:a16="http://schemas.microsoft.com/office/drawing/2014/main" id="{E8563057-1CBC-E2FF-2F40-8329CB64225B}"/>
              </a:ext>
            </a:extLst>
          </p:cNvPr>
          <p:cNvSpPr/>
          <p:nvPr/>
        </p:nvSpPr>
        <p:spPr>
          <a:xfrm>
            <a:off x="4756706" y="5238137"/>
            <a:ext cx="7091581" cy="0"/>
          </a:xfrm>
          <a:prstGeom prst="line">
            <a:avLst/>
          </a:prstGeom>
          <a:ln w="9525" cap="flat">
            <a:solidFill>
              <a:srgbClr val="000000"/>
            </a:solidFill>
            <a:prstDash val="solid"/>
            <a:headEnd type="none" w="sm" len="sm"/>
            <a:tailEnd type="none" w="sm" len="sm"/>
          </a:ln>
        </p:spPr>
        <p:txBody>
          <a:bodyPr/>
          <a:lstStyle/>
          <a:p>
            <a:endParaRPr lang="en-CA"/>
          </a:p>
        </p:txBody>
      </p:sp>
      <p:pic>
        <p:nvPicPr>
          <p:cNvPr id="8" name="Picture 7" descr="This icon shows two hands overlapping in a handshake. ">
            <a:extLst>
              <a:ext uri="{FF2B5EF4-FFF2-40B4-BE49-F238E27FC236}">
                <a16:creationId xmlns:a16="http://schemas.microsoft.com/office/drawing/2014/main" id="{4B6BB383-471C-E762-B912-A8185CB394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1476" y="3034621"/>
            <a:ext cx="3313989" cy="3313989"/>
          </a:xfrm>
          <a:prstGeom prst="rect">
            <a:avLst/>
          </a:prstGeom>
        </p:spPr>
      </p:pic>
      <p:grpSp>
        <p:nvGrpSpPr>
          <p:cNvPr id="9" name="Group 7">
            <a:extLst>
              <a:ext uri="{FF2B5EF4-FFF2-40B4-BE49-F238E27FC236}">
                <a16:creationId xmlns:a16="http://schemas.microsoft.com/office/drawing/2014/main" id="{BFB3FE1A-17A6-A9E0-5F40-AF0C94ECE66A}"/>
              </a:ext>
            </a:extLst>
          </p:cNvPr>
          <p:cNvGrpSpPr/>
          <p:nvPr/>
        </p:nvGrpSpPr>
        <p:grpSpPr>
          <a:xfrm rot="10800000">
            <a:off x="1858773" y="2735994"/>
            <a:ext cx="1205362" cy="1043849"/>
            <a:chOff x="0" y="0"/>
            <a:chExt cx="3619627" cy="3134614"/>
          </a:xfrm>
        </p:grpSpPr>
        <p:sp>
          <p:nvSpPr>
            <p:cNvPr id="10" name="Freeform 8">
              <a:extLst>
                <a:ext uri="{FF2B5EF4-FFF2-40B4-BE49-F238E27FC236}">
                  <a16:creationId xmlns:a16="http://schemas.microsoft.com/office/drawing/2014/main" id="{E307328B-AA4B-4DD5-4E30-B28EF09A04C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grpSp>
      <p:pic>
        <p:nvPicPr>
          <p:cNvPr id="7" name="Picture 6" descr="This icon shows a megaphone with lines coming out to indicate speech.">
            <a:extLst>
              <a:ext uri="{FF2B5EF4-FFF2-40B4-BE49-F238E27FC236}">
                <a16:creationId xmlns:a16="http://schemas.microsoft.com/office/drawing/2014/main" id="{3B2DEE25-DEBB-0619-430F-9849B02731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11" name="Picture 10" descr="This icon shows an outline of two heads and shoulders with speech bubbles overlapping.">
            <a:extLst>
              <a:ext uri="{FF2B5EF4-FFF2-40B4-BE49-F238E27FC236}">
                <a16:creationId xmlns:a16="http://schemas.microsoft.com/office/drawing/2014/main" id="{B659F38A-EB85-58AD-A778-E954811C50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000" y="859214"/>
            <a:ext cx="668800" cy="668800"/>
          </a:xfrm>
          <a:prstGeom prst="rect">
            <a:avLst/>
          </a:prstGeom>
        </p:spPr>
      </p:pic>
    </p:spTree>
    <p:extLst>
      <p:ext uri="{BB962C8B-B14F-4D97-AF65-F5344CB8AC3E}">
        <p14:creationId xmlns:p14="http://schemas.microsoft.com/office/powerpoint/2010/main" val="618502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D7C4-EA7C-41E6-31C2-E8E17A3A4A75}"/>
              </a:ext>
            </a:extLst>
          </p:cNvPr>
          <p:cNvSpPr>
            <a:spLocks noGrp="1"/>
          </p:cNvSpPr>
          <p:nvPr>
            <p:ph type="title"/>
          </p:nvPr>
        </p:nvSpPr>
        <p:spPr>
          <a:xfrm>
            <a:off x="977900" y="1044539"/>
            <a:ext cx="10168164" cy="1163395"/>
          </a:xfrm>
        </p:spPr>
        <p:txBody>
          <a:bodyPr/>
          <a:lstStyle/>
          <a:p>
            <a:r>
              <a:rPr lang="en-US" sz="3600"/>
              <a:t>Inclusive AM thinking:</a:t>
            </a:r>
            <a:br>
              <a:rPr lang="en-US" sz="3600"/>
            </a:br>
            <a:r>
              <a:rPr lang="en-US" sz="4800"/>
              <a:t>Committing to reconciliation</a:t>
            </a:r>
          </a:p>
        </p:txBody>
      </p:sp>
      <p:sp>
        <p:nvSpPr>
          <p:cNvPr id="3" name="Content Placeholder 2">
            <a:extLst>
              <a:ext uri="{FF2B5EF4-FFF2-40B4-BE49-F238E27FC236}">
                <a16:creationId xmlns:a16="http://schemas.microsoft.com/office/drawing/2014/main" id="{BEFB2AA3-BE16-1610-7875-201A73B05A88}"/>
              </a:ext>
            </a:extLst>
          </p:cNvPr>
          <p:cNvSpPr>
            <a:spLocks noGrp="1"/>
          </p:cNvSpPr>
          <p:nvPr>
            <p:ph sz="half" idx="2"/>
          </p:nvPr>
        </p:nvSpPr>
        <p:spPr>
          <a:xfrm>
            <a:off x="4756704" y="2314937"/>
            <a:ext cx="6585747" cy="4355038"/>
          </a:xfrm>
        </p:spPr>
        <p:txBody>
          <a:bodyPr/>
          <a:lstStyle/>
          <a:p>
            <a:pPr marL="0" indent="0">
              <a:lnSpc>
                <a:spcPct val="100000"/>
              </a:lnSpc>
              <a:spcBef>
                <a:spcPts val="300"/>
              </a:spcBef>
              <a:spcAft>
                <a:spcPts val="300"/>
              </a:spcAft>
              <a:buNone/>
            </a:pPr>
            <a:r>
              <a:rPr lang="en-US" b="1"/>
              <a:t>Respect for Indigenous rights</a:t>
            </a:r>
          </a:p>
          <a:p>
            <a:pPr marL="0" indent="0">
              <a:lnSpc>
                <a:spcPct val="100000"/>
              </a:lnSpc>
              <a:spcBef>
                <a:spcPts val="300"/>
              </a:spcBef>
              <a:spcAft>
                <a:spcPts val="300"/>
              </a:spcAft>
              <a:buNone/>
            </a:pPr>
            <a:r>
              <a:rPr lang="en-US" sz="2000"/>
              <a:t>Recognize and respect Indigenous traditional rights within service areas and asset management decisions. Municipalities have a duty to consult!</a:t>
            </a:r>
          </a:p>
          <a:p>
            <a:pPr marL="0" indent="0">
              <a:lnSpc>
                <a:spcPct val="100000"/>
              </a:lnSpc>
              <a:spcBef>
                <a:spcPts val="300"/>
              </a:spcBef>
              <a:spcAft>
                <a:spcPts val="300"/>
              </a:spcAft>
              <a:buNone/>
            </a:pPr>
            <a:endParaRPr lang="en-US" sz="800"/>
          </a:p>
          <a:p>
            <a:pPr marL="0" indent="0">
              <a:lnSpc>
                <a:spcPct val="100000"/>
              </a:lnSpc>
              <a:spcBef>
                <a:spcPts val="300"/>
              </a:spcBef>
              <a:spcAft>
                <a:spcPts val="300"/>
              </a:spcAft>
              <a:buNone/>
            </a:pPr>
            <a:r>
              <a:rPr lang="en-US" b="1"/>
              <a:t>Meaningful &amp; ongoing engagement</a:t>
            </a:r>
          </a:p>
          <a:p>
            <a:pPr marL="0" indent="0">
              <a:lnSpc>
                <a:spcPct val="100000"/>
              </a:lnSpc>
              <a:spcBef>
                <a:spcPts val="300"/>
              </a:spcBef>
              <a:spcAft>
                <a:spcPts val="300"/>
              </a:spcAft>
              <a:buNone/>
            </a:pPr>
            <a:r>
              <a:rPr lang="en-US" sz="2000"/>
              <a:t>Engage with Indigenous communities on whose lands AM is taking place from the beginning. Build relationships and ensure adequate time is factored into the process. </a:t>
            </a:r>
          </a:p>
          <a:p>
            <a:pPr marL="0" indent="0">
              <a:lnSpc>
                <a:spcPct val="100000"/>
              </a:lnSpc>
              <a:spcBef>
                <a:spcPts val="300"/>
              </a:spcBef>
              <a:spcAft>
                <a:spcPts val="300"/>
              </a:spcAft>
              <a:buNone/>
            </a:pPr>
            <a:endParaRPr lang="en-US" sz="800"/>
          </a:p>
          <a:p>
            <a:pPr marL="0" indent="0">
              <a:lnSpc>
                <a:spcPct val="100000"/>
              </a:lnSpc>
              <a:spcBef>
                <a:spcPts val="300"/>
              </a:spcBef>
              <a:spcAft>
                <a:spcPts val="300"/>
              </a:spcAft>
              <a:buNone/>
            </a:pPr>
            <a:r>
              <a:rPr lang="en-US" b="1"/>
              <a:t>Archaeological significance</a:t>
            </a:r>
          </a:p>
          <a:p>
            <a:pPr marL="0" indent="0">
              <a:lnSpc>
                <a:spcPct val="100000"/>
              </a:lnSpc>
              <a:spcBef>
                <a:spcPts val="300"/>
              </a:spcBef>
              <a:spcAft>
                <a:spcPts val="300"/>
              </a:spcAft>
              <a:buNone/>
            </a:pPr>
            <a:r>
              <a:rPr lang="en-US" sz="2000"/>
              <a:t>Identify and respect assets located in areas with historical or cultural importance.</a:t>
            </a:r>
          </a:p>
        </p:txBody>
      </p:sp>
      <p:sp>
        <p:nvSpPr>
          <p:cNvPr id="6" name="AutoShape 8">
            <a:extLst>
              <a:ext uri="{FF2B5EF4-FFF2-40B4-BE49-F238E27FC236}">
                <a16:creationId xmlns:a16="http://schemas.microsoft.com/office/drawing/2014/main" id="{530E6F74-1E66-353B-9013-448F89D48DEE}"/>
              </a:ext>
            </a:extLst>
          </p:cNvPr>
          <p:cNvSpPr/>
          <p:nvPr/>
        </p:nvSpPr>
        <p:spPr>
          <a:xfrm>
            <a:off x="4756706" y="3840495"/>
            <a:ext cx="6585745" cy="0"/>
          </a:xfrm>
          <a:prstGeom prst="line">
            <a:avLst/>
          </a:prstGeom>
          <a:ln w="9525" cap="flat">
            <a:solidFill>
              <a:srgbClr val="000000"/>
            </a:solidFill>
            <a:prstDash val="solid"/>
            <a:headEnd type="none" w="sm" len="sm"/>
            <a:tailEnd type="none" w="sm" len="sm"/>
          </a:ln>
        </p:spPr>
        <p:txBody>
          <a:bodyPr/>
          <a:lstStyle/>
          <a:p>
            <a:endParaRPr lang="en-CA"/>
          </a:p>
        </p:txBody>
      </p:sp>
      <p:sp>
        <p:nvSpPr>
          <p:cNvPr id="7" name="AutoShape 8">
            <a:extLst>
              <a:ext uri="{FF2B5EF4-FFF2-40B4-BE49-F238E27FC236}">
                <a16:creationId xmlns:a16="http://schemas.microsoft.com/office/drawing/2014/main" id="{8601C5BB-E497-C442-8727-F728588D2A8F}"/>
              </a:ext>
            </a:extLst>
          </p:cNvPr>
          <p:cNvSpPr/>
          <p:nvPr/>
        </p:nvSpPr>
        <p:spPr>
          <a:xfrm>
            <a:off x="4756706" y="5491056"/>
            <a:ext cx="6585745" cy="0"/>
          </a:xfrm>
          <a:prstGeom prst="line">
            <a:avLst/>
          </a:prstGeom>
          <a:ln w="9525" cap="flat">
            <a:solidFill>
              <a:srgbClr val="000000"/>
            </a:solidFill>
            <a:prstDash val="solid"/>
            <a:headEnd type="none" w="sm" len="sm"/>
            <a:tailEnd type="none" w="sm" len="sm"/>
          </a:ln>
        </p:spPr>
        <p:txBody>
          <a:bodyPr/>
          <a:lstStyle/>
          <a:p>
            <a:endParaRPr lang="en-CA"/>
          </a:p>
        </p:txBody>
      </p:sp>
      <p:sp>
        <p:nvSpPr>
          <p:cNvPr id="5" name="TextBox 4">
            <a:extLst>
              <a:ext uri="{FF2B5EF4-FFF2-40B4-BE49-F238E27FC236}">
                <a16:creationId xmlns:a16="http://schemas.microsoft.com/office/drawing/2014/main" id="{42CBB641-4FAE-CC6C-0082-1F745F5B0619}"/>
              </a:ext>
            </a:extLst>
          </p:cNvPr>
          <p:cNvSpPr txBox="1"/>
          <p:nvPr/>
        </p:nvSpPr>
        <p:spPr>
          <a:xfrm>
            <a:off x="630464" y="2679956"/>
            <a:ext cx="3567463" cy="2825728"/>
          </a:xfrm>
          <a:prstGeom prst="rect">
            <a:avLst/>
          </a:prstGeom>
          <a:solidFill>
            <a:schemeClr val="accent3">
              <a:lumMod val="20000"/>
              <a:lumOff val="80000"/>
            </a:schemeClr>
          </a:solidFill>
        </p:spPr>
        <p:txBody>
          <a:bodyPr wrap="square" lIns="180000" tIns="180000" rIns="180000" bIns="180000" rtlCol="0">
            <a:spAutoFit/>
          </a:bodyPr>
          <a:lstStyle/>
          <a:p>
            <a:r>
              <a:rPr lang="en-CA" sz="2000">
                <a:solidFill>
                  <a:schemeClr val="accent2"/>
                </a:solidFill>
                <a:effectLst/>
              </a:rPr>
              <a:t>“</a:t>
            </a:r>
            <a:r>
              <a:rPr lang="en-CA" sz="2000">
                <a:solidFill>
                  <a:srgbClr val="3F3F3F"/>
                </a:solidFill>
                <a:effectLst/>
              </a:rPr>
              <a:t>The United Nations Declaration on the Rights </a:t>
            </a:r>
            <a:br>
              <a:rPr lang="en-CA" sz="2000">
                <a:solidFill>
                  <a:srgbClr val="3F3F3F"/>
                </a:solidFill>
                <a:effectLst/>
              </a:rPr>
            </a:br>
            <a:r>
              <a:rPr lang="en-CA" sz="2000">
                <a:solidFill>
                  <a:srgbClr val="3F3F3F"/>
                </a:solidFill>
                <a:effectLst/>
              </a:rPr>
              <a:t>of Indigenous Peoples is the framework for reconciliation at all levels and across all sectors of society.</a:t>
            </a:r>
            <a:r>
              <a:rPr lang="en-CA" sz="2000">
                <a:solidFill>
                  <a:schemeClr val="accent2"/>
                </a:solidFill>
                <a:effectLst/>
              </a:rPr>
              <a:t>”</a:t>
            </a:r>
          </a:p>
          <a:p>
            <a:endParaRPr lang="en-CA">
              <a:solidFill>
                <a:srgbClr val="3F3F3F"/>
              </a:solidFill>
              <a:effectLst/>
            </a:endParaRPr>
          </a:p>
          <a:p>
            <a:pPr algn="r"/>
            <a:r>
              <a:rPr lang="en-CA" sz="1100">
                <a:solidFill>
                  <a:srgbClr val="3F3F3F"/>
                </a:solidFill>
                <a:effectLst/>
              </a:rPr>
              <a:t>– Truth and Reconciliation Commission of Canada, </a:t>
            </a:r>
            <a:br>
              <a:rPr lang="en-CA" sz="1100">
                <a:solidFill>
                  <a:srgbClr val="3F3F3F"/>
                </a:solidFill>
                <a:effectLst/>
              </a:rPr>
            </a:br>
            <a:r>
              <a:rPr lang="en-CA" sz="1100">
                <a:solidFill>
                  <a:srgbClr val="3F3F3F"/>
                </a:solidFill>
                <a:effectLst/>
              </a:rPr>
              <a:t>Ten Principles for Reconciliation, Principle 1</a:t>
            </a:r>
          </a:p>
        </p:txBody>
      </p:sp>
      <p:pic>
        <p:nvPicPr>
          <p:cNvPr id="4" name="Picture 3" descr="This icon shows a megaphone with lines coming out to indicate speech.">
            <a:extLst>
              <a:ext uri="{FF2B5EF4-FFF2-40B4-BE49-F238E27FC236}">
                <a16:creationId xmlns:a16="http://schemas.microsoft.com/office/drawing/2014/main" id="{02A4D29A-E30A-E5ED-92FE-11364CF02C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9" name="Picture 8" descr="This icon shows an outline of two heads and shoulders with speech bubbles overlapping.">
            <a:extLst>
              <a:ext uri="{FF2B5EF4-FFF2-40B4-BE49-F238E27FC236}">
                <a16:creationId xmlns:a16="http://schemas.microsoft.com/office/drawing/2014/main" id="{768F58E2-C23E-5172-FB5E-CCEF3695F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859214"/>
            <a:ext cx="668800" cy="668800"/>
          </a:xfrm>
          <a:prstGeom prst="rect">
            <a:avLst/>
          </a:prstGeom>
        </p:spPr>
      </p:pic>
    </p:spTree>
    <p:extLst>
      <p:ext uri="{BB962C8B-B14F-4D97-AF65-F5344CB8AC3E}">
        <p14:creationId xmlns:p14="http://schemas.microsoft.com/office/powerpoint/2010/main" val="1500399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icon shows a megaphone with lines coming out to indicate speech.">
            <a:extLst>
              <a:ext uri="{FF2B5EF4-FFF2-40B4-BE49-F238E27FC236}">
                <a16:creationId xmlns:a16="http://schemas.microsoft.com/office/drawing/2014/main" id="{4983E57E-121F-768E-9D5C-017046127A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
        <p:nvSpPr>
          <p:cNvPr id="2" name="Title 1">
            <a:extLst>
              <a:ext uri="{FF2B5EF4-FFF2-40B4-BE49-F238E27FC236}">
                <a16:creationId xmlns:a16="http://schemas.microsoft.com/office/drawing/2014/main" id="{9E44C653-3A50-A898-1F9C-DE4442CE84DD}"/>
              </a:ext>
            </a:extLst>
          </p:cNvPr>
          <p:cNvSpPr>
            <a:spLocks noGrp="1"/>
          </p:cNvSpPr>
          <p:nvPr>
            <p:ph type="title"/>
          </p:nvPr>
        </p:nvSpPr>
        <p:spPr>
          <a:xfrm>
            <a:off x="630464" y="1044539"/>
            <a:ext cx="7945500" cy="1495794"/>
          </a:xfrm>
        </p:spPr>
        <p:txBody>
          <a:bodyPr/>
          <a:lstStyle/>
          <a:p>
            <a:r>
              <a:rPr lang="en-US"/>
              <a:t>Our municipality runs on asset management:</a:t>
            </a:r>
          </a:p>
        </p:txBody>
      </p:sp>
      <p:sp>
        <p:nvSpPr>
          <p:cNvPr id="3" name="Content Placeholder 2">
            <a:extLst>
              <a:ext uri="{FF2B5EF4-FFF2-40B4-BE49-F238E27FC236}">
                <a16:creationId xmlns:a16="http://schemas.microsoft.com/office/drawing/2014/main" id="{BC6C7EAF-55BC-509F-B2A5-FB57E19FEEB8}"/>
              </a:ext>
            </a:extLst>
          </p:cNvPr>
          <p:cNvSpPr>
            <a:spLocks noGrp="1"/>
          </p:cNvSpPr>
          <p:nvPr>
            <p:ph idx="1"/>
          </p:nvPr>
        </p:nvSpPr>
        <p:spPr>
          <a:xfrm>
            <a:off x="590047" y="3265726"/>
            <a:ext cx="2765898" cy="2005677"/>
          </a:xfrm>
        </p:spPr>
        <p:txBody>
          <a:bodyPr/>
          <a:lstStyle/>
          <a:p>
            <a:pPr marL="0" indent="0">
              <a:lnSpc>
                <a:spcPct val="100000"/>
              </a:lnSpc>
              <a:buFont typeface="Arial" panose="020B0604020202020204" pitchFamily="34" charset="0"/>
              <a:buNone/>
            </a:pPr>
            <a:r>
              <a:rPr lang="en-US" sz="2300" b="1">
                <a:solidFill>
                  <a:schemeClr val="accent2"/>
                </a:solidFill>
                <a:latin typeface="+mj-lt"/>
              </a:rPr>
              <a:t>Optimize </a:t>
            </a:r>
            <a:br>
              <a:rPr lang="en-US" sz="2300" b="1">
                <a:solidFill>
                  <a:schemeClr val="accent2"/>
                </a:solidFill>
                <a:latin typeface="+mj-lt"/>
              </a:rPr>
            </a:br>
            <a:r>
              <a:rPr lang="en-US" sz="2300" b="1">
                <a:solidFill>
                  <a:schemeClr val="accent2"/>
                </a:solidFill>
                <a:latin typeface="+mj-lt"/>
              </a:rPr>
              <a:t>existing </a:t>
            </a:r>
            <a:br>
              <a:rPr lang="en-US" sz="2300" b="1">
                <a:solidFill>
                  <a:schemeClr val="accent2"/>
                </a:solidFill>
                <a:latin typeface="+mj-lt"/>
              </a:rPr>
            </a:br>
            <a:r>
              <a:rPr lang="en-US" sz="2300" b="1">
                <a:solidFill>
                  <a:schemeClr val="accent2"/>
                </a:solidFill>
                <a:latin typeface="+mj-lt"/>
              </a:rPr>
              <a:t>processes</a:t>
            </a:r>
          </a:p>
          <a:p>
            <a:pPr marL="0" indent="0">
              <a:lnSpc>
                <a:spcPct val="100000"/>
              </a:lnSpc>
              <a:buFont typeface="Arial" panose="020B0604020202020204" pitchFamily="34" charset="0"/>
              <a:buNone/>
            </a:pPr>
            <a:r>
              <a:rPr lang="en-US" sz="1600">
                <a:solidFill>
                  <a:srgbClr val="000000"/>
                </a:solidFill>
              </a:rPr>
              <a:t>Improving how existing resources are used and managing existing risk</a:t>
            </a:r>
          </a:p>
        </p:txBody>
      </p:sp>
      <p:sp>
        <p:nvSpPr>
          <p:cNvPr id="5" name="AutoShape 2">
            <a:extLst>
              <a:ext uri="{FF2B5EF4-FFF2-40B4-BE49-F238E27FC236}">
                <a16:creationId xmlns:a16="http://schemas.microsoft.com/office/drawing/2014/main" id="{95103675-A197-D039-6808-49F554BAC99A}"/>
              </a:ext>
            </a:extLst>
          </p:cNvPr>
          <p:cNvSpPr/>
          <p:nvPr/>
        </p:nvSpPr>
        <p:spPr>
          <a:xfrm>
            <a:off x="844137" y="5577713"/>
            <a:ext cx="11325122" cy="0"/>
          </a:xfrm>
          <a:prstGeom prst="line">
            <a:avLst/>
          </a:prstGeom>
          <a:ln w="19050" cap="rnd">
            <a:solidFill>
              <a:srgbClr val="004651"/>
            </a:solidFill>
            <a:prstDash val="solid"/>
            <a:headEnd type="none" w="sm" len="sm"/>
            <a:tailEnd type="none" w="sm" len="sm"/>
          </a:ln>
        </p:spPr>
        <p:txBody>
          <a:bodyPr/>
          <a:lstStyle/>
          <a:p>
            <a:endParaRPr lang="en-CA"/>
          </a:p>
        </p:txBody>
      </p:sp>
      <p:grpSp>
        <p:nvGrpSpPr>
          <p:cNvPr id="6" name="Group 16">
            <a:extLst>
              <a:ext uri="{FF2B5EF4-FFF2-40B4-BE49-F238E27FC236}">
                <a16:creationId xmlns:a16="http://schemas.microsoft.com/office/drawing/2014/main" id="{84416645-4C5A-EA9A-1050-4B61C500B859}"/>
              </a:ext>
            </a:extLst>
          </p:cNvPr>
          <p:cNvGrpSpPr/>
          <p:nvPr/>
        </p:nvGrpSpPr>
        <p:grpSpPr>
          <a:xfrm>
            <a:off x="686587" y="5468165"/>
            <a:ext cx="252996" cy="219096"/>
            <a:chOff x="0" y="0"/>
            <a:chExt cx="3619627" cy="3134614"/>
          </a:xfrm>
        </p:grpSpPr>
        <p:sp>
          <p:nvSpPr>
            <p:cNvPr id="7" name="Freeform 17">
              <a:extLst>
                <a:ext uri="{FF2B5EF4-FFF2-40B4-BE49-F238E27FC236}">
                  <a16:creationId xmlns:a16="http://schemas.microsoft.com/office/drawing/2014/main" id="{8A5587AD-3622-576F-446B-DCA82E50B8DF}"/>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en-CA"/>
            </a:p>
          </p:txBody>
        </p:sp>
      </p:grpSp>
      <p:grpSp>
        <p:nvGrpSpPr>
          <p:cNvPr id="8" name="Group 18">
            <a:extLst>
              <a:ext uri="{FF2B5EF4-FFF2-40B4-BE49-F238E27FC236}">
                <a16:creationId xmlns:a16="http://schemas.microsoft.com/office/drawing/2014/main" id="{E1221689-9CE5-ADDC-D73A-54C313330882}"/>
              </a:ext>
            </a:extLst>
          </p:cNvPr>
          <p:cNvGrpSpPr/>
          <p:nvPr/>
        </p:nvGrpSpPr>
        <p:grpSpPr>
          <a:xfrm>
            <a:off x="3538227" y="5468165"/>
            <a:ext cx="252996" cy="219096"/>
            <a:chOff x="0" y="0"/>
            <a:chExt cx="3619627" cy="3134614"/>
          </a:xfrm>
        </p:grpSpPr>
        <p:sp>
          <p:nvSpPr>
            <p:cNvPr id="9" name="Freeform 19">
              <a:extLst>
                <a:ext uri="{FF2B5EF4-FFF2-40B4-BE49-F238E27FC236}">
                  <a16:creationId xmlns:a16="http://schemas.microsoft.com/office/drawing/2014/main" id="{050560FB-D1DD-4B1C-282B-4BE74AF8BAB8}"/>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en-CA"/>
            </a:p>
          </p:txBody>
        </p:sp>
      </p:grpSp>
      <p:grpSp>
        <p:nvGrpSpPr>
          <p:cNvPr id="10" name="Group 20">
            <a:extLst>
              <a:ext uri="{FF2B5EF4-FFF2-40B4-BE49-F238E27FC236}">
                <a16:creationId xmlns:a16="http://schemas.microsoft.com/office/drawing/2014/main" id="{1C2A48E8-885D-B517-4EB4-1DE72D73319C}"/>
              </a:ext>
            </a:extLst>
          </p:cNvPr>
          <p:cNvGrpSpPr/>
          <p:nvPr/>
        </p:nvGrpSpPr>
        <p:grpSpPr>
          <a:xfrm>
            <a:off x="6391933" y="5480841"/>
            <a:ext cx="252996" cy="219096"/>
            <a:chOff x="0" y="0"/>
            <a:chExt cx="3619627" cy="3134614"/>
          </a:xfrm>
        </p:grpSpPr>
        <p:sp>
          <p:nvSpPr>
            <p:cNvPr id="11" name="Freeform 21">
              <a:extLst>
                <a:ext uri="{FF2B5EF4-FFF2-40B4-BE49-F238E27FC236}">
                  <a16:creationId xmlns:a16="http://schemas.microsoft.com/office/drawing/2014/main" id="{D4A3C05D-0BEC-7D23-5388-5B0BD571F76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en-CA"/>
            </a:p>
          </p:txBody>
        </p:sp>
      </p:grpSp>
      <p:grpSp>
        <p:nvGrpSpPr>
          <p:cNvPr id="12" name="Group 22">
            <a:extLst>
              <a:ext uri="{FF2B5EF4-FFF2-40B4-BE49-F238E27FC236}">
                <a16:creationId xmlns:a16="http://schemas.microsoft.com/office/drawing/2014/main" id="{C1B785BE-BB6C-AF89-EA59-08372E0B8541}"/>
              </a:ext>
            </a:extLst>
          </p:cNvPr>
          <p:cNvGrpSpPr/>
          <p:nvPr/>
        </p:nvGrpSpPr>
        <p:grpSpPr>
          <a:xfrm>
            <a:off x="9245639" y="5468165"/>
            <a:ext cx="252996" cy="219096"/>
            <a:chOff x="0" y="0"/>
            <a:chExt cx="3619627" cy="3134614"/>
          </a:xfrm>
        </p:grpSpPr>
        <p:sp>
          <p:nvSpPr>
            <p:cNvPr id="13" name="Freeform 23">
              <a:extLst>
                <a:ext uri="{FF2B5EF4-FFF2-40B4-BE49-F238E27FC236}">
                  <a16:creationId xmlns:a16="http://schemas.microsoft.com/office/drawing/2014/main" id="{77527B4F-0AAC-9AF3-631A-1F91969E239B}"/>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en-CA"/>
            </a:p>
          </p:txBody>
        </p:sp>
      </p:grpSp>
      <p:sp>
        <p:nvSpPr>
          <p:cNvPr id="14" name="Content Placeholder 2">
            <a:extLst>
              <a:ext uri="{FF2B5EF4-FFF2-40B4-BE49-F238E27FC236}">
                <a16:creationId xmlns:a16="http://schemas.microsoft.com/office/drawing/2014/main" id="{C7F06F20-E588-24EF-AC1E-760D0877D2FF}"/>
              </a:ext>
            </a:extLst>
          </p:cNvPr>
          <p:cNvSpPr txBox="1">
            <a:spLocks/>
          </p:cNvSpPr>
          <p:nvPr/>
        </p:nvSpPr>
        <p:spPr>
          <a:xfrm>
            <a:off x="3443809" y="3265726"/>
            <a:ext cx="2450346" cy="175945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300" b="1" dirty="0">
                <a:solidFill>
                  <a:schemeClr val="accent2"/>
                </a:solidFill>
                <a:latin typeface="+mj-lt"/>
              </a:rPr>
              <a:t>Manage user demand / usage </a:t>
            </a:r>
            <a:r>
              <a:rPr lang="en-US" sz="2300" b="1" dirty="0" err="1">
                <a:solidFill>
                  <a:schemeClr val="accent2"/>
                </a:solidFill>
                <a:latin typeface="+mj-lt"/>
              </a:rPr>
              <a:t>behaviour</a:t>
            </a:r>
            <a:endParaRPr lang="en-US" sz="2300" b="1" dirty="0">
              <a:solidFill>
                <a:schemeClr val="accent2"/>
              </a:solidFill>
              <a:latin typeface="+mj-lt"/>
            </a:endParaRPr>
          </a:p>
          <a:p>
            <a:pPr marL="0" indent="0">
              <a:lnSpc>
                <a:spcPct val="100000"/>
              </a:lnSpc>
              <a:buFont typeface="Arial" panose="020B0604020202020204" pitchFamily="34" charset="0"/>
              <a:buNone/>
            </a:pPr>
            <a:r>
              <a:rPr lang="en-US" sz="1600" dirty="0">
                <a:solidFill>
                  <a:srgbClr val="000000"/>
                </a:solidFill>
              </a:rPr>
              <a:t>Reducing the need for </a:t>
            </a:r>
            <a:br>
              <a:rPr lang="en-US" sz="1600" dirty="0">
                <a:solidFill>
                  <a:srgbClr val="000000"/>
                </a:solidFill>
              </a:rPr>
            </a:br>
            <a:r>
              <a:rPr lang="en-US" sz="1600" dirty="0">
                <a:solidFill>
                  <a:srgbClr val="000000"/>
                </a:solidFill>
              </a:rPr>
              <a:t>more infrastructure</a:t>
            </a:r>
          </a:p>
        </p:txBody>
      </p:sp>
      <p:sp>
        <p:nvSpPr>
          <p:cNvPr id="15" name="Content Placeholder 2">
            <a:extLst>
              <a:ext uri="{FF2B5EF4-FFF2-40B4-BE49-F238E27FC236}">
                <a16:creationId xmlns:a16="http://schemas.microsoft.com/office/drawing/2014/main" id="{BA843CCA-52B1-CB7E-7170-6F4CED232A7F}"/>
              </a:ext>
            </a:extLst>
          </p:cNvPr>
          <p:cNvSpPr txBox="1">
            <a:spLocks/>
          </p:cNvSpPr>
          <p:nvPr/>
        </p:nvSpPr>
        <p:spPr>
          <a:xfrm>
            <a:off x="6297846" y="3265726"/>
            <a:ext cx="2278118" cy="200567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300" b="1">
                <a:solidFill>
                  <a:schemeClr val="accent2"/>
                </a:solidFill>
                <a:latin typeface="+mj-lt"/>
              </a:rPr>
              <a:t>Replace </a:t>
            </a:r>
            <a:br>
              <a:rPr lang="en-US" sz="2300" b="1">
                <a:solidFill>
                  <a:schemeClr val="accent2"/>
                </a:solidFill>
                <a:latin typeface="+mj-lt"/>
              </a:rPr>
            </a:br>
            <a:r>
              <a:rPr lang="en-US" sz="2300" b="1">
                <a:solidFill>
                  <a:schemeClr val="accent2"/>
                </a:solidFill>
                <a:latin typeface="+mj-lt"/>
              </a:rPr>
              <a:t>or improve existing assets</a:t>
            </a:r>
          </a:p>
          <a:p>
            <a:pPr marL="0" indent="0">
              <a:lnSpc>
                <a:spcPct val="100000"/>
              </a:lnSpc>
              <a:buFont typeface="Arial" panose="020B0604020202020204" pitchFamily="34" charset="0"/>
              <a:buNone/>
            </a:pPr>
            <a:r>
              <a:rPr lang="en-US" sz="1600">
                <a:solidFill>
                  <a:srgbClr val="000000"/>
                </a:solidFill>
              </a:rPr>
              <a:t>Addressing aging and outdated assets or environmental change</a:t>
            </a:r>
          </a:p>
        </p:txBody>
      </p:sp>
      <p:sp>
        <p:nvSpPr>
          <p:cNvPr id="16" name="Content Placeholder 2">
            <a:extLst>
              <a:ext uri="{FF2B5EF4-FFF2-40B4-BE49-F238E27FC236}">
                <a16:creationId xmlns:a16="http://schemas.microsoft.com/office/drawing/2014/main" id="{B3E39F10-2053-8BD4-873C-066C8E36BE70}"/>
              </a:ext>
            </a:extLst>
          </p:cNvPr>
          <p:cNvSpPr txBox="1">
            <a:spLocks/>
          </p:cNvSpPr>
          <p:nvPr/>
        </p:nvSpPr>
        <p:spPr>
          <a:xfrm>
            <a:off x="9151882" y="3265726"/>
            <a:ext cx="2678308" cy="2005677"/>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300" b="1">
                <a:solidFill>
                  <a:schemeClr val="accent2"/>
                </a:solidFill>
                <a:latin typeface="+mj-lt"/>
              </a:rPr>
              <a:t>Acquire </a:t>
            </a:r>
            <a:br>
              <a:rPr lang="en-US" sz="2300" b="1">
                <a:solidFill>
                  <a:schemeClr val="accent2"/>
                </a:solidFill>
                <a:latin typeface="+mj-lt"/>
              </a:rPr>
            </a:br>
            <a:r>
              <a:rPr lang="en-US" sz="2300" b="1">
                <a:solidFill>
                  <a:schemeClr val="accent2"/>
                </a:solidFill>
                <a:latin typeface="+mj-lt"/>
              </a:rPr>
              <a:t>new </a:t>
            </a:r>
            <a:br>
              <a:rPr lang="en-US" sz="2300" b="1">
                <a:solidFill>
                  <a:schemeClr val="accent2"/>
                </a:solidFill>
                <a:latin typeface="+mj-lt"/>
              </a:rPr>
            </a:br>
            <a:r>
              <a:rPr lang="en-US" sz="2300" b="1">
                <a:solidFill>
                  <a:schemeClr val="accent2"/>
                </a:solidFill>
                <a:latin typeface="+mj-lt"/>
              </a:rPr>
              <a:t>assets</a:t>
            </a:r>
          </a:p>
          <a:p>
            <a:pPr marL="0" indent="0">
              <a:lnSpc>
                <a:spcPct val="100000"/>
              </a:lnSpc>
              <a:buFont typeface="Arial" panose="020B0604020202020204" pitchFamily="34" charset="0"/>
              <a:buNone/>
            </a:pPr>
            <a:r>
              <a:rPr lang="en-US" sz="1600">
                <a:solidFill>
                  <a:srgbClr val="000000"/>
                </a:solidFill>
              </a:rPr>
              <a:t>Addressing growth, providing different service levels or improving system resiliency</a:t>
            </a:r>
          </a:p>
        </p:txBody>
      </p:sp>
      <p:pic>
        <p:nvPicPr>
          <p:cNvPr id="18" name="Picture 17" descr="This icon shows an outline of two heads and shoulders with speech bubbles overlapping.">
            <a:extLst>
              <a:ext uri="{FF2B5EF4-FFF2-40B4-BE49-F238E27FC236}">
                <a16:creationId xmlns:a16="http://schemas.microsoft.com/office/drawing/2014/main" id="{EAE4BA47-746F-2BFA-8EC5-EF01B52FC2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287" y="146739"/>
            <a:ext cx="668800" cy="668800"/>
          </a:xfrm>
          <a:prstGeom prst="rect">
            <a:avLst/>
          </a:prstGeom>
        </p:spPr>
      </p:pic>
    </p:spTree>
    <p:extLst>
      <p:ext uri="{BB962C8B-B14F-4D97-AF65-F5344CB8AC3E}">
        <p14:creationId xmlns:p14="http://schemas.microsoft.com/office/powerpoint/2010/main" val="3061856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is illustration shows a speech bubble made up of tiny human figures.">
            <a:extLst>
              <a:ext uri="{FF2B5EF4-FFF2-40B4-BE49-F238E27FC236}">
                <a16:creationId xmlns:a16="http://schemas.microsoft.com/office/drawing/2014/main" id="{E7944A10-7EB6-76EF-8EDB-9629AC374E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8053" y="1136402"/>
            <a:ext cx="5323482" cy="4611310"/>
          </a:xfrm>
          <a:prstGeom prst="rect">
            <a:avLst/>
          </a:prstGeom>
        </p:spPr>
      </p:pic>
      <p:sp>
        <p:nvSpPr>
          <p:cNvPr id="2" name="Title 1">
            <a:extLst>
              <a:ext uri="{FF2B5EF4-FFF2-40B4-BE49-F238E27FC236}">
                <a16:creationId xmlns:a16="http://schemas.microsoft.com/office/drawing/2014/main" id="{8B9B0B88-4019-EECD-0751-922FFD0E8E3C}"/>
              </a:ext>
            </a:extLst>
          </p:cNvPr>
          <p:cNvSpPr>
            <a:spLocks noGrp="1"/>
          </p:cNvSpPr>
          <p:nvPr>
            <p:ph type="title"/>
          </p:nvPr>
        </p:nvSpPr>
        <p:spPr/>
        <p:txBody>
          <a:bodyPr/>
          <a:lstStyle/>
          <a:p>
            <a:r>
              <a:rPr lang="en-US"/>
              <a:t>Role of Council</a:t>
            </a:r>
          </a:p>
        </p:txBody>
      </p:sp>
      <p:sp>
        <p:nvSpPr>
          <p:cNvPr id="3" name="Content Placeholder 2">
            <a:extLst>
              <a:ext uri="{FF2B5EF4-FFF2-40B4-BE49-F238E27FC236}">
                <a16:creationId xmlns:a16="http://schemas.microsoft.com/office/drawing/2014/main" id="{FEFF70FC-837A-CF56-2DDC-D359AC2C4A93}"/>
              </a:ext>
            </a:extLst>
          </p:cNvPr>
          <p:cNvSpPr>
            <a:spLocks noGrp="1"/>
          </p:cNvSpPr>
          <p:nvPr>
            <p:ph idx="1"/>
          </p:nvPr>
        </p:nvSpPr>
        <p:spPr>
          <a:xfrm>
            <a:off x="630464" y="2332785"/>
            <a:ext cx="10515600" cy="1441420"/>
          </a:xfrm>
        </p:spPr>
        <p:txBody>
          <a:bodyPr/>
          <a:lstStyle/>
          <a:p>
            <a:pPr marL="0" indent="0">
              <a:buFont typeface="Arial" panose="020B0604020202020204" pitchFamily="34" charset="0"/>
              <a:buNone/>
            </a:pPr>
            <a:r>
              <a:rPr lang="en-US" b="1"/>
              <a:t>Council sets strategic direction</a:t>
            </a:r>
          </a:p>
          <a:p>
            <a:r>
              <a:rPr lang="en-US"/>
              <a:t>Levels of service</a:t>
            </a:r>
          </a:p>
          <a:p>
            <a:r>
              <a:rPr lang="en-US"/>
              <a:t>Resource allocation</a:t>
            </a:r>
          </a:p>
        </p:txBody>
      </p:sp>
      <p:pic>
        <p:nvPicPr>
          <p:cNvPr id="5" name="Picture 4" descr="This icon shows a megaphone with lines coming out to indicate speech.">
            <a:extLst>
              <a:ext uri="{FF2B5EF4-FFF2-40B4-BE49-F238E27FC236}">
                <a16:creationId xmlns:a16="http://schemas.microsoft.com/office/drawing/2014/main" id="{4959E725-9C6E-3726-8E87-1EA0B70D5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117092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icon shows a megaphone with lines coming out to indicate speech.">
            <a:extLst>
              <a:ext uri="{FF2B5EF4-FFF2-40B4-BE49-F238E27FC236}">
                <a16:creationId xmlns:a16="http://schemas.microsoft.com/office/drawing/2014/main" id="{59B6C4B0-3D08-7F24-DC54-9620519033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8" name="Picture 7" descr="This image shows a man with a highlighter leaning over a table covered in papers, while two women look on. ">
            <a:extLst>
              <a:ext uri="{FF2B5EF4-FFF2-40B4-BE49-F238E27FC236}">
                <a16:creationId xmlns:a16="http://schemas.microsoft.com/office/drawing/2014/main" id="{A2AF1451-4817-0FF7-5E3B-1EE7D892A8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6420" y="1136401"/>
            <a:ext cx="5325976" cy="4611309"/>
          </a:xfrm>
          <a:prstGeom prst="rect">
            <a:avLst/>
          </a:prstGeom>
        </p:spPr>
      </p:pic>
      <p:sp>
        <p:nvSpPr>
          <p:cNvPr id="2" name="Title 1">
            <a:extLst>
              <a:ext uri="{FF2B5EF4-FFF2-40B4-BE49-F238E27FC236}">
                <a16:creationId xmlns:a16="http://schemas.microsoft.com/office/drawing/2014/main" id="{3C942AF8-9B62-83B9-0CC5-510FA3E28D65}"/>
              </a:ext>
            </a:extLst>
          </p:cNvPr>
          <p:cNvSpPr>
            <a:spLocks noGrp="1"/>
          </p:cNvSpPr>
          <p:nvPr>
            <p:ph type="title"/>
          </p:nvPr>
        </p:nvSpPr>
        <p:spPr>
          <a:xfrm>
            <a:off x="630464" y="2319579"/>
            <a:ext cx="5465536" cy="1495794"/>
          </a:xfrm>
        </p:spPr>
        <p:txBody>
          <a:bodyPr/>
          <a:lstStyle/>
          <a:p>
            <a:r>
              <a:rPr lang="en-US"/>
              <a:t>Policy is a great place to start</a:t>
            </a:r>
          </a:p>
        </p:txBody>
      </p:sp>
    </p:spTree>
    <p:extLst>
      <p:ext uri="{BB962C8B-B14F-4D97-AF65-F5344CB8AC3E}">
        <p14:creationId xmlns:p14="http://schemas.microsoft.com/office/powerpoint/2010/main" val="3758221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B013-4D30-6178-5131-866C50B1D517}"/>
              </a:ext>
            </a:extLst>
          </p:cNvPr>
          <p:cNvSpPr>
            <a:spLocks noGrp="1"/>
          </p:cNvSpPr>
          <p:nvPr>
            <p:ph type="title"/>
          </p:nvPr>
        </p:nvSpPr>
        <p:spPr>
          <a:xfrm>
            <a:off x="630464" y="2307154"/>
            <a:ext cx="4939063" cy="2243691"/>
          </a:xfrm>
        </p:spPr>
        <p:txBody>
          <a:bodyPr/>
          <a:lstStyle/>
          <a:p>
            <a:r>
              <a:rPr lang="en-US"/>
              <a:t>Sustainable services for the future</a:t>
            </a:r>
          </a:p>
        </p:txBody>
      </p:sp>
      <p:grpSp>
        <p:nvGrpSpPr>
          <p:cNvPr id="4" name="Group 6" descr="This image shows two small boys wearing hats and playing in a puddle. ">
            <a:extLst>
              <a:ext uri="{FF2B5EF4-FFF2-40B4-BE49-F238E27FC236}">
                <a16:creationId xmlns:a16="http://schemas.microsoft.com/office/drawing/2014/main" id="{48FF0841-7B92-260D-F24C-8ABE86F23AC8}"/>
              </a:ext>
            </a:extLst>
          </p:cNvPr>
          <p:cNvGrpSpPr>
            <a:grpSpLocks noChangeAspect="1"/>
          </p:cNvGrpSpPr>
          <p:nvPr/>
        </p:nvGrpSpPr>
        <p:grpSpPr>
          <a:xfrm>
            <a:off x="6236420" y="1136401"/>
            <a:ext cx="5325115" cy="4611310"/>
            <a:chOff x="0" y="0"/>
            <a:chExt cx="4282440" cy="3708400"/>
          </a:xfrm>
        </p:grpSpPr>
        <p:sp>
          <p:nvSpPr>
            <p:cNvPr id="5" name="Freeform 7">
              <a:extLst>
                <a:ext uri="{FF2B5EF4-FFF2-40B4-BE49-F238E27FC236}">
                  <a16:creationId xmlns:a16="http://schemas.microsoft.com/office/drawing/2014/main" id="{90811306-43E8-C55F-FA5D-5F640CA4D5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CA"/>
            </a:p>
          </p:txBody>
        </p:sp>
      </p:grpSp>
      <p:pic>
        <p:nvPicPr>
          <p:cNvPr id="6" name="Picture 5" descr="This icon shows a key.">
            <a:extLst>
              <a:ext uri="{FF2B5EF4-FFF2-40B4-BE49-F238E27FC236}">
                <a16:creationId xmlns:a16="http://schemas.microsoft.com/office/drawing/2014/main" id="{E3FCDE20-30CA-8748-45C6-2A83F85F96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1151710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2A620C-2EF3-01FB-DB47-46FC8111618C}"/>
              </a:ext>
            </a:extLst>
          </p:cNvPr>
          <p:cNvSpPr>
            <a:spLocks noGrp="1"/>
          </p:cNvSpPr>
          <p:nvPr>
            <p:ph sz="quarter" idx="4"/>
          </p:nvPr>
        </p:nvSpPr>
        <p:spPr>
          <a:xfrm>
            <a:off x="8680729" y="1303251"/>
            <a:ext cx="3046482" cy="307777"/>
          </a:xfrm>
        </p:spPr>
        <p:txBody>
          <a:bodyPr/>
          <a:lstStyle/>
          <a:p>
            <a:pPr marL="0" indent="0">
              <a:buNone/>
            </a:pPr>
            <a:r>
              <a:rPr lang="en-US" sz="2000"/>
              <a:t>Doing the </a:t>
            </a:r>
            <a:r>
              <a:rPr lang="en-US" sz="2000" b="1"/>
              <a:t>right thing</a:t>
            </a:r>
          </a:p>
        </p:txBody>
      </p:sp>
      <p:sp>
        <p:nvSpPr>
          <p:cNvPr id="3" name="Title 2">
            <a:extLst>
              <a:ext uri="{FF2B5EF4-FFF2-40B4-BE49-F238E27FC236}">
                <a16:creationId xmlns:a16="http://schemas.microsoft.com/office/drawing/2014/main" id="{29593612-20EF-2221-8292-A67DDCB4A715}"/>
              </a:ext>
            </a:extLst>
          </p:cNvPr>
          <p:cNvSpPr>
            <a:spLocks noGrp="1"/>
          </p:cNvSpPr>
          <p:nvPr>
            <p:ph type="title"/>
          </p:nvPr>
        </p:nvSpPr>
        <p:spPr>
          <a:xfrm>
            <a:off x="839788" y="1749722"/>
            <a:ext cx="4584267" cy="3081190"/>
          </a:xfrm>
        </p:spPr>
        <p:txBody>
          <a:bodyPr/>
          <a:lstStyle/>
          <a:p>
            <a:r>
              <a:rPr lang="en-US"/>
              <a:t>Successful asset management is …</a:t>
            </a:r>
          </a:p>
        </p:txBody>
      </p:sp>
      <p:grpSp>
        <p:nvGrpSpPr>
          <p:cNvPr id="5" name="Group 4">
            <a:extLst>
              <a:ext uri="{FF2B5EF4-FFF2-40B4-BE49-F238E27FC236}">
                <a16:creationId xmlns:a16="http://schemas.microsoft.com/office/drawing/2014/main" id="{1974A5EE-E964-2908-7B06-17A8B2123632}"/>
              </a:ext>
            </a:extLst>
          </p:cNvPr>
          <p:cNvGrpSpPr/>
          <p:nvPr/>
        </p:nvGrpSpPr>
        <p:grpSpPr>
          <a:xfrm rot="10800000">
            <a:off x="4688286" y="-190746"/>
            <a:ext cx="3517965" cy="3046575"/>
            <a:chOff x="0" y="0"/>
            <a:chExt cx="3619627" cy="3134614"/>
          </a:xfrm>
        </p:grpSpPr>
        <p:sp>
          <p:nvSpPr>
            <p:cNvPr id="6" name="Freeform 5">
              <a:extLst>
                <a:ext uri="{FF2B5EF4-FFF2-40B4-BE49-F238E27FC236}">
                  <a16:creationId xmlns:a16="http://schemas.microsoft.com/office/drawing/2014/main" id="{AE390590-FF52-587B-E9AC-85D78BCE26F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grpSp>
      <p:sp>
        <p:nvSpPr>
          <p:cNvPr id="7" name="Content Placeholder 2">
            <a:extLst>
              <a:ext uri="{FF2B5EF4-FFF2-40B4-BE49-F238E27FC236}">
                <a16:creationId xmlns:a16="http://schemas.microsoft.com/office/drawing/2014/main" id="{36E277A3-336E-0403-64A0-6473F276F8DC}"/>
              </a:ext>
            </a:extLst>
          </p:cNvPr>
          <p:cNvSpPr txBox="1">
            <a:spLocks/>
          </p:cNvSpPr>
          <p:nvPr/>
        </p:nvSpPr>
        <p:spPr>
          <a:xfrm>
            <a:off x="7524282" y="3266523"/>
            <a:ext cx="4051633" cy="30777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pPr>
            <a:r>
              <a:rPr lang="en-US" sz="2000">
                <a:solidFill>
                  <a:schemeClr val="bg1"/>
                </a:solidFill>
              </a:rPr>
              <a:t>To the </a:t>
            </a:r>
            <a:r>
              <a:rPr lang="en-US" sz="2000" b="1">
                <a:solidFill>
                  <a:schemeClr val="bg1"/>
                </a:solidFill>
              </a:rPr>
              <a:t>right asset</a:t>
            </a:r>
          </a:p>
        </p:txBody>
      </p:sp>
      <p:sp>
        <p:nvSpPr>
          <p:cNvPr id="8" name="Content Placeholder 2">
            <a:extLst>
              <a:ext uri="{FF2B5EF4-FFF2-40B4-BE49-F238E27FC236}">
                <a16:creationId xmlns:a16="http://schemas.microsoft.com/office/drawing/2014/main" id="{BB83532F-0A8B-9E7E-7840-FC951AB3EC32}"/>
              </a:ext>
            </a:extLst>
          </p:cNvPr>
          <p:cNvSpPr txBox="1">
            <a:spLocks/>
          </p:cNvSpPr>
          <p:nvPr/>
        </p:nvSpPr>
        <p:spPr>
          <a:xfrm>
            <a:off x="6529199" y="5332448"/>
            <a:ext cx="3354104" cy="30777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pPr>
            <a:r>
              <a:rPr lang="en-US" sz="2000">
                <a:solidFill>
                  <a:schemeClr val="bg1"/>
                </a:solidFill>
              </a:rPr>
              <a:t>At the </a:t>
            </a:r>
            <a:r>
              <a:rPr lang="en-US" sz="2000" b="1">
                <a:solidFill>
                  <a:schemeClr val="bg1"/>
                </a:solidFill>
              </a:rPr>
              <a:t>right time</a:t>
            </a:r>
          </a:p>
        </p:txBody>
      </p:sp>
      <p:grpSp>
        <p:nvGrpSpPr>
          <p:cNvPr id="10" name="Group 6" descr="This image shows a large asphalt paver and a small roller being used to pave a road.">
            <a:extLst>
              <a:ext uri="{FF2B5EF4-FFF2-40B4-BE49-F238E27FC236}">
                <a16:creationId xmlns:a16="http://schemas.microsoft.com/office/drawing/2014/main" id="{829EEBD1-CD61-AE12-AD06-34CDB5EA7B94}"/>
              </a:ext>
            </a:extLst>
          </p:cNvPr>
          <p:cNvGrpSpPr>
            <a:grpSpLocks noChangeAspect="1"/>
          </p:cNvGrpSpPr>
          <p:nvPr/>
        </p:nvGrpSpPr>
        <p:grpSpPr>
          <a:xfrm>
            <a:off x="6712569" y="685802"/>
            <a:ext cx="1797246" cy="1556334"/>
            <a:chOff x="0" y="0"/>
            <a:chExt cx="4282440" cy="3708400"/>
          </a:xfrm>
        </p:grpSpPr>
        <p:sp>
          <p:nvSpPr>
            <p:cNvPr id="11" name="Freeform 7">
              <a:extLst>
                <a:ext uri="{FF2B5EF4-FFF2-40B4-BE49-F238E27FC236}">
                  <a16:creationId xmlns:a16="http://schemas.microsoft.com/office/drawing/2014/main" id="{5E31B9B1-19AF-5E95-13D9-790B859C5E98}"/>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CA"/>
            </a:p>
          </p:txBody>
        </p:sp>
      </p:grpSp>
      <p:grpSp>
        <p:nvGrpSpPr>
          <p:cNvPr id="12" name="Group 8" descr="This image shows a large pothole full of muddy water.">
            <a:extLst>
              <a:ext uri="{FF2B5EF4-FFF2-40B4-BE49-F238E27FC236}">
                <a16:creationId xmlns:a16="http://schemas.microsoft.com/office/drawing/2014/main" id="{2984B3A1-DE15-E2FB-AF51-39ED84F799A8}"/>
              </a:ext>
            </a:extLst>
          </p:cNvPr>
          <p:cNvGrpSpPr>
            <a:grpSpLocks noChangeAspect="1"/>
          </p:cNvGrpSpPr>
          <p:nvPr/>
        </p:nvGrpSpPr>
        <p:grpSpPr>
          <a:xfrm>
            <a:off x="5546877" y="2650835"/>
            <a:ext cx="1797246" cy="1556334"/>
            <a:chOff x="0" y="0"/>
            <a:chExt cx="4282440" cy="3708400"/>
          </a:xfrm>
        </p:grpSpPr>
        <p:sp>
          <p:nvSpPr>
            <p:cNvPr id="13" name="Freeform 9">
              <a:extLst>
                <a:ext uri="{FF2B5EF4-FFF2-40B4-BE49-F238E27FC236}">
                  <a16:creationId xmlns:a16="http://schemas.microsoft.com/office/drawing/2014/main" id="{3A0517B5-01D3-BD9A-4141-83C6140F3BA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CA"/>
            </a:p>
          </p:txBody>
        </p:sp>
      </p:grpSp>
      <p:grpSp>
        <p:nvGrpSpPr>
          <p:cNvPr id="14" name="Group 10" descr="This image shows an old-fashioned analog alarm clock with the hands pointing to 10 after 10.">
            <a:extLst>
              <a:ext uri="{FF2B5EF4-FFF2-40B4-BE49-F238E27FC236}">
                <a16:creationId xmlns:a16="http://schemas.microsoft.com/office/drawing/2014/main" id="{763BC2AF-84BF-54B5-7559-4F00FC3189F8}"/>
              </a:ext>
            </a:extLst>
          </p:cNvPr>
          <p:cNvGrpSpPr>
            <a:grpSpLocks noChangeAspect="1"/>
          </p:cNvGrpSpPr>
          <p:nvPr/>
        </p:nvGrpSpPr>
        <p:grpSpPr>
          <a:xfrm>
            <a:off x="4524516" y="4695762"/>
            <a:ext cx="1797246" cy="1556334"/>
            <a:chOff x="0" y="0"/>
            <a:chExt cx="4282440" cy="3708400"/>
          </a:xfrm>
        </p:grpSpPr>
        <p:sp>
          <p:nvSpPr>
            <p:cNvPr id="15" name="Freeform 11">
              <a:extLst>
                <a:ext uri="{FF2B5EF4-FFF2-40B4-BE49-F238E27FC236}">
                  <a16:creationId xmlns:a16="http://schemas.microsoft.com/office/drawing/2014/main" id="{5BF83FA0-CB62-2525-5740-E3BC563235B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a:stretch>
            </a:blipFill>
          </p:spPr>
          <p:txBody>
            <a:bodyPr/>
            <a:lstStyle/>
            <a:p>
              <a:endParaRPr lang="en-CA"/>
            </a:p>
          </p:txBody>
        </p:sp>
      </p:grpSp>
      <p:pic>
        <p:nvPicPr>
          <p:cNvPr id="9" name="Picture 8" descr="This icon shows a key.">
            <a:extLst>
              <a:ext uri="{FF2B5EF4-FFF2-40B4-BE49-F238E27FC236}">
                <a16:creationId xmlns:a16="http://schemas.microsoft.com/office/drawing/2014/main" id="{37241E8B-8A04-D3EB-084A-7CBFC049DF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3107072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B74581-382E-63CE-3E07-7F3509DAFE9F}"/>
              </a:ext>
            </a:extLst>
          </p:cNvPr>
          <p:cNvSpPr>
            <a:spLocks noGrp="1"/>
          </p:cNvSpPr>
          <p:nvPr>
            <p:ph sz="quarter" idx="4"/>
          </p:nvPr>
        </p:nvSpPr>
        <p:spPr>
          <a:xfrm>
            <a:off x="7515213" y="1978761"/>
            <a:ext cx="3886200" cy="4247317"/>
          </a:xfrm>
        </p:spPr>
        <p:txBody>
          <a:bodyPr/>
          <a:lstStyle/>
          <a:p>
            <a:pPr marL="0" indent="0" algn="ctr">
              <a:lnSpc>
                <a:spcPct val="100000"/>
              </a:lnSpc>
              <a:spcBef>
                <a:spcPts val="0"/>
              </a:spcBef>
              <a:buNone/>
            </a:pPr>
            <a:r>
              <a:rPr lang="en-US" sz="3200" b="1">
                <a:latin typeface="+mj-lt"/>
              </a:rPr>
              <a:t>Good data</a:t>
            </a:r>
          </a:p>
          <a:p>
            <a:pPr marL="0" indent="0" algn="ctr">
              <a:lnSpc>
                <a:spcPct val="100000"/>
              </a:lnSpc>
              <a:spcBef>
                <a:spcPts val="0"/>
              </a:spcBef>
              <a:buNone/>
            </a:pPr>
            <a:r>
              <a:rPr lang="en-US" sz="6400" b="1">
                <a:latin typeface="+mj-lt"/>
              </a:rPr>
              <a:t>+</a:t>
            </a:r>
          </a:p>
          <a:p>
            <a:pPr marL="0" indent="0" algn="ctr">
              <a:lnSpc>
                <a:spcPct val="100000"/>
              </a:lnSpc>
              <a:spcBef>
                <a:spcPts val="0"/>
              </a:spcBef>
              <a:buNone/>
            </a:pPr>
            <a:r>
              <a:rPr lang="en-US" sz="3200" b="1">
                <a:latin typeface="+mj-lt"/>
              </a:rPr>
              <a:t>Asset management planning</a:t>
            </a:r>
          </a:p>
          <a:p>
            <a:pPr marL="0" indent="0" algn="ctr">
              <a:lnSpc>
                <a:spcPct val="100000"/>
              </a:lnSpc>
              <a:spcBef>
                <a:spcPts val="0"/>
              </a:spcBef>
              <a:buNone/>
            </a:pPr>
            <a:r>
              <a:rPr lang="en-US" sz="6400" b="1">
                <a:latin typeface="+mj-lt"/>
              </a:rPr>
              <a:t>+</a:t>
            </a:r>
          </a:p>
          <a:p>
            <a:pPr marL="0" indent="0" algn="ctr">
              <a:lnSpc>
                <a:spcPct val="100000"/>
              </a:lnSpc>
              <a:spcBef>
                <a:spcPts val="0"/>
              </a:spcBef>
              <a:buNone/>
            </a:pPr>
            <a:r>
              <a:rPr lang="en-US" sz="3200" b="1">
                <a:latin typeface="+mj-lt"/>
              </a:rPr>
              <a:t>Resources</a:t>
            </a:r>
          </a:p>
        </p:txBody>
      </p:sp>
      <p:sp>
        <p:nvSpPr>
          <p:cNvPr id="3" name="Title 2">
            <a:extLst>
              <a:ext uri="{FF2B5EF4-FFF2-40B4-BE49-F238E27FC236}">
                <a16:creationId xmlns:a16="http://schemas.microsoft.com/office/drawing/2014/main" id="{329B3C32-D4F2-1B26-F26C-6C8360154A37}"/>
              </a:ext>
            </a:extLst>
          </p:cNvPr>
          <p:cNvSpPr>
            <a:spLocks noGrp="1"/>
          </p:cNvSpPr>
          <p:nvPr>
            <p:ph type="title"/>
          </p:nvPr>
        </p:nvSpPr>
        <p:spPr>
          <a:xfrm>
            <a:off x="1097620" y="1044001"/>
            <a:ext cx="9817532" cy="747897"/>
          </a:xfrm>
        </p:spPr>
        <p:txBody>
          <a:bodyPr/>
          <a:lstStyle/>
          <a:p>
            <a:r>
              <a:rPr lang="en-US">
                <a:solidFill>
                  <a:schemeClr val="accent3"/>
                </a:solidFill>
              </a:rPr>
              <a:t>Cooking up success        =</a:t>
            </a:r>
          </a:p>
        </p:txBody>
      </p:sp>
      <p:grpSp>
        <p:nvGrpSpPr>
          <p:cNvPr id="4" name="Group 2">
            <a:extLst>
              <a:ext uri="{FF2B5EF4-FFF2-40B4-BE49-F238E27FC236}">
                <a16:creationId xmlns:a16="http://schemas.microsoft.com/office/drawing/2014/main" id="{4537B0EB-B43B-FDDE-08D7-82F7D02F1753}"/>
              </a:ext>
            </a:extLst>
          </p:cNvPr>
          <p:cNvGrpSpPr/>
          <p:nvPr/>
        </p:nvGrpSpPr>
        <p:grpSpPr>
          <a:xfrm>
            <a:off x="-1430215" y="3768020"/>
            <a:ext cx="4251935" cy="3682196"/>
            <a:chOff x="0" y="0"/>
            <a:chExt cx="3619627" cy="3134614"/>
          </a:xfrm>
        </p:grpSpPr>
        <p:sp>
          <p:nvSpPr>
            <p:cNvPr id="5" name="Freeform 3">
              <a:extLst>
                <a:ext uri="{FF2B5EF4-FFF2-40B4-BE49-F238E27FC236}">
                  <a16:creationId xmlns:a16="http://schemas.microsoft.com/office/drawing/2014/main" id="{BDF37CF4-E1DD-92B5-9B56-D7B3F70ECFA1}"/>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grpSp>
      <p:grpSp>
        <p:nvGrpSpPr>
          <p:cNvPr id="6" name="Group 6">
            <a:extLst>
              <a:ext uri="{FF2B5EF4-FFF2-40B4-BE49-F238E27FC236}">
                <a16:creationId xmlns:a16="http://schemas.microsoft.com/office/drawing/2014/main" id="{C273F7DB-2B9F-89C6-ADE9-A98E2005C04B}"/>
              </a:ext>
            </a:extLst>
          </p:cNvPr>
          <p:cNvGrpSpPr/>
          <p:nvPr/>
        </p:nvGrpSpPr>
        <p:grpSpPr>
          <a:xfrm>
            <a:off x="2710537" y="5966001"/>
            <a:ext cx="1426510" cy="1235365"/>
            <a:chOff x="0" y="0"/>
            <a:chExt cx="3619627" cy="3134614"/>
          </a:xfrm>
        </p:grpSpPr>
        <p:sp>
          <p:nvSpPr>
            <p:cNvPr id="7" name="Freeform 7">
              <a:extLst>
                <a:ext uri="{FF2B5EF4-FFF2-40B4-BE49-F238E27FC236}">
                  <a16:creationId xmlns:a16="http://schemas.microsoft.com/office/drawing/2014/main" id="{322B483A-A5E4-B734-E1C6-3814D1ACE9F2}"/>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en-CA"/>
            </a:p>
          </p:txBody>
        </p:sp>
      </p:grpSp>
      <p:pic>
        <p:nvPicPr>
          <p:cNvPr id="9" name="Picture 8" descr="This image shows two women and two men meeting around an office table. ">
            <a:extLst>
              <a:ext uri="{FF2B5EF4-FFF2-40B4-BE49-F238E27FC236}">
                <a16:creationId xmlns:a16="http://schemas.microsoft.com/office/drawing/2014/main" id="{F6A30BB0-3B3D-A1D9-BDCE-ABC1A47404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7620" y="2088573"/>
            <a:ext cx="6142797" cy="3877428"/>
          </a:xfrm>
          <a:prstGeom prst="rect">
            <a:avLst/>
          </a:prstGeom>
        </p:spPr>
      </p:pic>
      <p:pic>
        <p:nvPicPr>
          <p:cNvPr id="11" name="Picture 10" descr="This icon shows a key.">
            <a:extLst>
              <a:ext uri="{FF2B5EF4-FFF2-40B4-BE49-F238E27FC236}">
                <a16:creationId xmlns:a16="http://schemas.microsoft.com/office/drawing/2014/main" id="{2961C5BF-9229-C150-E3CF-317B56CE6F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69131"/>
            <a:ext cx="668800" cy="668800"/>
          </a:xfrm>
          <a:prstGeom prst="rect">
            <a:avLst/>
          </a:prstGeom>
        </p:spPr>
      </p:pic>
    </p:spTree>
    <p:extLst>
      <p:ext uri="{BB962C8B-B14F-4D97-AF65-F5344CB8AC3E}">
        <p14:creationId xmlns:p14="http://schemas.microsoft.com/office/powerpoint/2010/main" val="442219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B1E9-6E34-882A-32FD-26695BF7D726}"/>
              </a:ext>
            </a:extLst>
          </p:cNvPr>
          <p:cNvSpPr>
            <a:spLocks noGrp="1"/>
          </p:cNvSpPr>
          <p:nvPr>
            <p:ph type="title"/>
          </p:nvPr>
        </p:nvSpPr>
        <p:spPr>
          <a:xfrm>
            <a:off x="630464" y="1044539"/>
            <a:ext cx="5662760" cy="1495794"/>
          </a:xfrm>
        </p:spPr>
        <p:txBody>
          <a:bodyPr/>
          <a:lstStyle/>
          <a:p>
            <a:r>
              <a:rPr lang="en-US"/>
              <a:t>Actions we can take today</a:t>
            </a:r>
          </a:p>
        </p:txBody>
      </p:sp>
      <p:sp>
        <p:nvSpPr>
          <p:cNvPr id="3" name="Content Placeholder 2">
            <a:extLst>
              <a:ext uri="{FF2B5EF4-FFF2-40B4-BE49-F238E27FC236}">
                <a16:creationId xmlns:a16="http://schemas.microsoft.com/office/drawing/2014/main" id="{3C96D71E-123B-C627-39EA-0D7888AE82B7}"/>
              </a:ext>
            </a:extLst>
          </p:cNvPr>
          <p:cNvSpPr>
            <a:spLocks noGrp="1"/>
          </p:cNvSpPr>
          <p:nvPr>
            <p:ph idx="1"/>
          </p:nvPr>
        </p:nvSpPr>
        <p:spPr>
          <a:xfrm>
            <a:off x="589910" y="3265725"/>
            <a:ext cx="2765898" cy="1485022"/>
          </a:xfrm>
        </p:spPr>
        <p:txBody>
          <a:bodyPr/>
          <a:lstStyle/>
          <a:p>
            <a:pPr marL="0" indent="0">
              <a:spcBef>
                <a:spcPts val="0"/>
              </a:spcBef>
              <a:buFont typeface="Arial" panose="020B0604020202020204" pitchFamily="34" charset="0"/>
              <a:buNone/>
            </a:pPr>
            <a:r>
              <a:rPr lang="en-US" sz="2300" b="1">
                <a:solidFill>
                  <a:schemeClr val="accent2"/>
                </a:solidFill>
                <a:latin typeface="+mj-lt"/>
              </a:rPr>
              <a:t>Policy</a:t>
            </a:r>
            <a:br>
              <a:rPr lang="en-US" sz="2300" b="1">
                <a:solidFill>
                  <a:schemeClr val="accent2"/>
                </a:solidFill>
                <a:latin typeface="+mj-lt"/>
              </a:rPr>
            </a:br>
            <a:endParaRPr lang="en-US" sz="2300" b="1">
              <a:solidFill>
                <a:schemeClr val="accent2"/>
              </a:solidFill>
              <a:latin typeface="+mj-lt"/>
            </a:endParaRPr>
          </a:p>
          <a:p>
            <a:pPr marL="0" indent="0">
              <a:spcBef>
                <a:spcPts val="0"/>
              </a:spcBef>
              <a:buFont typeface="Arial" panose="020B0604020202020204" pitchFamily="34" charset="0"/>
              <a:buNone/>
            </a:pPr>
            <a:r>
              <a:rPr lang="en-US" sz="1600">
                <a:solidFill>
                  <a:srgbClr val="000000"/>
                </a:solidFill>
              </a:rPr>
              <a:t>Establish guidelines for effective and efficient decision-making</a:t>
            </a:r>
            <a:endParaRPr lang="en-US"/>
          </a:p>
        </p:txBody>
      </p:sp>
      <p:sp>
        <p:nvSpPr>
          <p:cNvPr id="5" name="AutoShape 2">
            <a:extLst>
              <a:ext uri="{FF2B5EF4-FFF2-40B4-BE49-F238E27FC236}">
                <a16:creationId xmlns:a16="http://schemas.microsoft.com/office/drawing/2014/main" id="{CEF533C8-DFD0-0EB5-585B-58F38E907293}"/>
              </a:ext>
            </a:extLst>
          </p:cNvPr>
          <p:cNvSpPr/>
          <p:nvPr/>
        </p:nvSpPr>
        <p:spPr>
          <a:xfrm>
            <a:off x="844137" y="5577713"/>
            <a:ext cx="11325122" cy="0"/>
          </a:xfrm>
          <a:prstGeom prst="line">
            <a:avLst/>
          </a:prstGeom>
          <a:ln w="19050" cap="rnd">
            <a:solidFill>
              <a:srgbClr val="004651"/>
            </a:solidFill>
            <a:prstDash val="solid"/>
            <a:headEnd type="none" w="sm" len="sm"/>
            <a:tailEnd type="none" w="sm" len="sm"/>
          </a:ln>
        </p:spPr>
        <p:txBody>
          <a:bodyPr/>
          <a:lstStyle/>
          <a:p>
            <a:endParaRPr lang="en-CA"/>
          </a:p>
        </p:txBody>
      </p:sp>
      <p:grpSp>
        <p:nvGrpSpPr>
          <p:cNvPr id="6" name="Group 16">
            <a:extLst>
              <a:ext uri="{FF2B5EF4-FFF2-40B4-BE49-F238E27FC236}">
                <a16:creationId xmlns:a16="http://schemas.microsoft.com/office/drawing/2014/main" id="{DF939CFA-FDEB-2888-055F-06335FA7ED6D}"/>
              </a:ext>
            </a:extLst>
          </p:cNvPr>
          <p:cNvGrpSpPr/>
          <p:nvPr/>
        </p:nvGrpSpPr>
        <p:grpSpPr>
          <a:xfrm>
            <a:off x="686587" y="5468165"/>
            <a:ext cx="252996" cy="219096"/>
            <a:chOff x="0" y="0"/>
            <a:chExt cx="3619627" cy="3134614"/>
          </a:xfrm>
        </p:grpSpPr>
        <p:sp>
          <p:nvSpPr>
            <p:cNvPr id="7" name="Freeform 17">
              <a:extLst>
                <a:ext uri="{FF2B5EF4-FFF2-40B4-BE49-F238E27FC236}">
                  <a16:creationId xmlns:a16="http://schemas.microsoft.com/office/drawing/2014/main" id="{99ADC35A-9026-5B89-5342-0BA30652E6F8}"/>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en-CA"/>
            </a:p>
          </p:txBody>
        </p:sp>
      </p:grpSp>
      <p:grpSp>
        <p:nvGrpSpPr>
          <p:cNvPr id="8" name="Group 18">
            <a:extLst>
              <a:ext uri="{FF2B5EF4-FFF2-40B4-BE49-F238E27FC236}">
                <a16:creationId xmlns:a16="http://schemas.microsoft.com/office/drawing/2014/main" id="{35D0DAE6-9F21-65D4-226F-192A1C3447FC}"/>
              </a:ext>
            </a:extLst>
          </p:cNvPr>
          <p:cNvGrpSpPr/>
          <p:nvPr/>
        </p:nvGrpSpPr>
        <p:grpSpPr>
          <a:xfrm>
            <a:off x="3538227" y="5468165"/>
            <a:ext cx="252996" cy="219096"/>
            <a:chOff x="0" y="0"/>
            <a:chExt cx="3619627" cy="3134614"/>
          </a:xfrm>
        </p:grpSpPr>
        <p:sp>
          <p:nvSpPr>
            <p:cNvPr id="9" name="Freeform 19">
              <a:extLst>
                <a:ext uri="{FF2B5EF4-FFF2-40B4-BE49-F238E27FC236}">
                  <a16:creationId xmlns:a16="http://schemas.microsoft.com/office/drawing/2014/main" id="{3A828DE8-BAAE-90FF-BEBA-B8E2E1247C10}"/>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en-CA"/>
            </a:p>
          </p:txBody>
        </p:sp>
      </p:grpSp>
      <p:grpSp>
        <p:nvGrpSpPr>
          <p:cNvPr id="10" name="Group 20">
            <a:extLst>
              <a:ext uri="{FF2B5EF4-FFF2-40B4-BE49-F238E27FC236}">
                <a16:creationId xmlns:a16="http://schemas.microsoft.com/office/drawing/2014/main" id="{7595A8A5-A4FC-F3CC-6E28-63B6557ABE1B}"/>
              </a:ext>
            </a:extLst>
          </p:cNvPr>
          <p:cNvGrpSpPr/>
          <p:nvPr/>
        </p:nvGrpSpPr>
        <p:grpSpPr>
          <a:xfrm>
            <a:off x="6391933" y="5480841"/>
            <a:ext cx="252996" cy="219096"/>
            <a:chOff x="0" y="0"/>
            <a:chExt cx="3619627" cy="3134614"/>
          </a:xfrm>
        </p:grpSpPr>
        <p:sp>
          <p:nvSpPr>
            <p:cNvPr id="11" name="Freeform 21">
              <a:extLst>
                <a:ext uri="{FF2B5EF4-FFF2-40B4-BE49-F238E27FC236}">
                  <a16:creationId xmlns:a16="http://schemas.microsoft.com/office/drawing/2014/main" id="{F9F572E6-41E6-B088-F6DB-6DEF5682325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en-CA"/>
            </a:p>
          </p:txBody>
        </p:sp>
      </p:grpSp>
      <p:grpSp>
        <p:nvGrpSpPr>
          <p:cNvPr id="12" name="Group 22">
            <a:extLst>
              <a:ext uri="{FF2B5EF4-FFF2-40B4-BE49-F238E27FC236}">
                <a16:creationId xmlns:a16="http://schemas.microsoft.com/office/drawing/2014/main" id="{B080F303-3D21-C628-4120-64ECCF73B657}"/>
              </a:ext>
            </a:extLst>
          </p:cNvPr>
          <p:cNvGrpSpPr/>
          <p:nvPr/>
        </p:nvGrpSpPr>
        <p:grpSpPr>
          <a:xfrm>
            <a:off x="9245639" y="5468165"/>
            <a:ext cx="252996" cy="219096"/>
            <a:chOff x="0" y="0"/>
            <a:chExt cx="3619627" cy="3134614"/>
          </a:xfrm>
        </p:grpSpPr>
        <p:sp>
          <p:nvSpPr>
            <p:cNvPr id="13" name="Freeform 23">
              <a:extLst>
                <a:ext uri="{FF2B5EF4-FFF2-40B4-BE49-F238E27FC236}">
                  <a16:creationId xmlns:a16="http://schemas.microsoft.com/office/drawing/2014/main" id="{BF375781-42D2-549D-4C33-7A5589FBC36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4651"/>
            </a:solidFill>
          </p:spPr>
          <p:txBody>
            <a:bodyPr/>
            <a:lstStyle/>
            <a:p>
              <a:endParaRPr lang="en-CA"/>
            </a:p>
          </p:txBody>
        </p:sp>
      </p:grpSp>
      <p:sp>
        <p:nvSpPr>
          <p:cNvPr id="14" name="Content Placeholder 2">
            <a:extLst>
              <a:ext uri="{FF2B5EF4-FFF2-40B4-BE49-F238E27FC236}">
                <a16:creationId xmlns:a16="http://schemas.microsoft.com/office/drawing/2014/main" id="{6974C572-099E-31C4-3432-6B358F2D530F}"/>
              </a:ext>
            </a:extLst>
          </p:cNvPr>
          <p:cNvSpPr txBox="1">
            <a:spLocks/>
          </p:cNvSpPr>
          <p:nvPr/>
        </p:nvSpPr>
        <p:spPr>
          <a:xfrm>
            <a:off x="3443809" y="3265726"/>
            <a:ext cx="2450346" cy="1769715"/>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300" b="1">
                <a:solidFill>
                  <a:schemeClr val="accent2"/>
                </a:solidFill>
                <a:latin typeface="+mj-lt"/>
              </a:rPr>
              <a:t>Resolution </a:t>
            </a:r>
            <a:br>
              <a:rPr lang="en-US" sz="2300" b="1">
                <a:solidFill>
                  <a:schemeClr val="accent2"/>
                </a:solidFill>
                <a:latin typeface="+mj-lt"/>
              </a:rPr>
            </a:br>
            <a:r>
              <a:rPr lang="en-US" sz="2300" b="1">
                <a:solidFill>
                  <a:schemeClr val="accent2"/>
                </a:solidFill>
                <a:latin typeface="+mj-lt"/>
              </a:rPr>
              <a:t>from Council</a:t>
            </a:r>
          </a:p>
          <a:p>
            <a:pPr marL="0" indent="0">
              <a:lnSpc>
                <a:spcPct val="100000"/>
              </a:lnSpc>
              <a:spcBef>
                <a:spcPts val="0"/>
              </a:spcBef>
              <a:buFont typeface="Arial" panose="020B0604020202020204" pitchFamily="34" charset="0"/>
              <a:buNone/>
            </a:pPr>
            <a:r>
              <a:rPr lang="en-US" sz="1600">
                <a:solidFill>
                  <a:srgbClr val="000000"/>
                </a:solidFill>
              </a:rPr>
              <a:t>Equip staff with the resources to implement good asset management practices</a:t>
            </a:r>
          </a:p>
        </p:txBody>
      </p:sp>
      <p:sp>
        <p:nvSpPr>
          <p:cNvPr id="15" name="Content Placeholder 2">
            <a:extLst>
              <a:ext uri="{FF2B5EF4-FFF2-40B4-BE49-F238E27FC236}">
                <a16:creationId xmlns:a16="http://schemas.microsoft.com/office/drawing/2014/main" id="{270869E7-8E7E-8497-2E12-7C65186D45C0}"/>
              </a:ext>
            </a:extLst>
          </p:cNvPr>
          <p:cNvSpPr txBox="1">
            <a:spLocks/>
          </p:cNvSpPr>
          <p:nvPr/>
        </p:nvSpPr>
        <p:spPr>
          <a:xfrm>
            <a:off x="6297846" y="3265726"/>
            <a:ext cx="2278118" cy="1769715"/>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300" b="1">
                <a:solidFill>
                  <a:schemeClr val="accent2"/>
                </a:solidFill>
                <a:latin typeface="+mj-lt"/>
              </a:rPr>
              <a:t>Engagement</a:t>
            </a:r>
            <a:br>
              <a:rPr lang="en-US" sz="2300" b="1">
                <a:solidFill>
                  <a:schemeClr val="accent2"/>
                </a:solidFill>
                <a:latin typeface="+mj-lt"/>
              </a:rPr>
            </a:br>
            <a:endParaRPr lang="en-US" sz="2300" b="1">
              <a:solidFill>
                <a:schemeClr val="accent2"/>
              </a:solidFill>
              <a:latin typeface="+mj-lt"/>
            </a:endParaRPr>
          </a:p>
          <a:p>
            <a:pPr marL="0" indent="0">
              <a:lnSpc>
                <a:spcPct val="100000"/>
              </a:lnSpc>
              <a:spcBef>
                <a:spcPts val="0"/>
              </a:spcBef>
              <a:buFont typeface="Arial" panose="020B0604020202020204" pitchFamily="34" charset="0"/>
              <a:buNone/>
            </a:pPr>
            <a:r>
              <a:rPr lang="en-US" sz="1600">
                <a:solidFill>
                  <a:srgbClr val="000000"/>
                </a:solidFill>
              </a:rPr>
              <a:t>Dialogue with stakeholders to align asset management with community needs </a:t>
            </a:r>
          </a:p>
        </p:txBody>
      </p:sp>
      <p:sp>
        <p:nvSpPr>
          <p:cNvPr id="16" name="Content Placeholder 2">
            <a:extLst>
              <a:ext uri="{FF2B5EF4-FFF2-40B4-BE49-F238E27FC236}">
                <a16:creationId xmlns:a16="http://schemas.microsoft.com/office/drawing/2014/main" id="{2B7ACA49-BBB6-0AEE-8852-7424E4B05E47}"/>
              </a:ext>
            </a:extLst>
          </p:cNvPr>
          <p:cNvSpPr txBox="1">
            <a:spLocks/>
          </p:cNvSpPr>
          <p:nvPr/>
        </p:nvSpPr>
        <p:spPr>
          <a:xfrm>
            <a:off x="9151882" y="3265726"/>
            <a:ext cx="2606109" cy="201593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300" b="1">
                <a:solidFill>
                  <a:schemeClr val="accent2"/>
                </a:solidFill>
                <a:latin typeface="+mj-lt"/>
              </a:rPr>
              <a:t>Life-cycle </a:t>
            </a:r>
            <a:br>
              <a:rPr lang="en-US" sz="2300" b="1">
                <a:solidFill>
                  <a:schemeClr val="accent2"/>
                </a:solidFill>
                <a:latin typeface="+mj-lt"/>
              </a:rPr>
            </a:br>
            <a:r>
              <a:rPr lang="en-US" sz="2300" b="1">
                <a:solidFill>
                  <a:schemeClr val="accent2"/>
                </a:solidFill>
                <a:latin typeface="+mj-lt"/>
              </a:rPr>
              <a:t>costing</a:t>
            </a:r>
          </a:p>
          <a:p>
            <a:pPr marL="0" indent="0">
              <a:lnSpc>
                <a:spcPct val="100000"/>
              </a:lnSpc>
              <a:spcBef>
                <a:spcPts val="0"/>
              </a:spcBef>
              <a:buFont typeface="Arial" panose="020B0604020202020204" pitchFamily="34" charset="0"/>
              <a:buNone/>
            </a:pPr>
            <a:r>
              <a:rPr lang="en-US" sz="1600">
                <a:solidFill>
                  <a:srgbClr val="000000"/>
                </a:solidFill>
              </a:rPr>
              <a:t>Look further into the future to anticipate future planning, construction, operations, maintenance, renewal and disposal costs</a:t>
            </a:r>
          </a:p>
        </p:txBody>
      </p:sp>
      <p:pic>
        <p:nvPicPr>
          <p:cNvPr id="17" name="Picture 16" descr="This icon shows a key.">
            <a:extLst>
              <a:ext uri="{FF2B5EF4-FFF2-40B4-BE49-F238E27FC236}">
                <a16:creationId xmlns:a16="http://schemas.microsoft.com/office/drawing/2014/main" id="{242F757C-B227-6DA2-DE95-F85026E3EC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553869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287-B025-8EEE-76B5-2DDEFC709FAE}"/>
              </a:ext>
            </a:extLst>
          </p:cNvPr>
          <p:cNvSpPr>
            <a:spLocks noGrp="1"/>
          </p:cNvSpPr>
          <p:nvPr>
            <p:ph type="title"/>
          </p:nvPr>
        </p:nvSpPr>
        <p:spPr>
          <a:xfrm>
            <a:off x="878030" y="1660716"/>
            <a:ext cx="10144991" cy="747897"/>
          </a:xfrm>
        </p:spPr>
        <p:txBody>
          <a:bodyPr/>
          <a:lstStyle/>
          <a:p>
            <a:pPr algn="ctr"/>
            <a:r>
              <a:rPr lang="en-US">
                <a:solidFill>
                  <a:srgbClr val="860038"/>
                </a:solidFill>
              </a:rPr>
              <a:t>Thank  You!</a:t>
            </a:r>
          </a:p>
        </p:txBody>
      </p:sp>
      <p:sp>
        <p:nvSpPr>
          <p:cNvPr id="3" name="Content Placeholder 2">
            <a:extLst>
              <a:ext uri="{FF2B5EF4-FFF2-40B4-BE49-F238E27FC236}">
                <a16:creationId xmlns:a16="http://schemas.microsoft.com/office/drawing/2014/main" id="{3082AC06-31E0-83B3-8FD8-A3E82C85DF83}"/>
              </a:ext>
            </a:extLst>
          </p:cNvPr>
          <p:cNvSpPr>
            <a:spLocks noGrp="1"/>
          </p:cNvSpPr>
          <p:nvPr>
            <p:ph sz="quarter" idx="4"/>
          </p:nvPr>
        </p:nvSpPr>
        <p:spPr>
          <a:xfrm>
            <a:off x="2303393" y="2666721"/>
            <a:ext cx="7585213" cy="1724221"/>
          </a:xfrm>
        </p:spPr>
        <p:txBody>
          <a:bodyPr/>
          <a:lstStyle/>
          <a:p>
            <a:pPr marL="0" indent="0">
              <a:buNone/>
            </a:pPr>
            <a:r>
              <a:rPr lang="en-US"/>
              <a:t>This presentation was developed through the Municipal Asset Management Program, which is delivered by the Federation of Canadian Municipalities and funded by the Government of Canada.</a:t>
            </a:r>
          </a:p>
        </p:txBody>
      </p:sp>
      <p:pic>
        <p:nvPicPr>
          <p:cNvPr id="4" name="Picture 2" descr="FCM logo and Canada wordmark">
            <a:extLst>
              <a:ext uri="{FF2B5EF4-FFF2-40B4-BE49-F238E27FC236}">
                <a16:creationId xmlns:a16="http://schemas.microsoft.com/office/drawing/2014/main" id="{E24D4CEC-ED64-14BB-3573-4BFFC5AFF200}"/>
              </a:ext>
            </a:extLst>
          </p:cNvPr>
          <p:cNvPicPr>
            <a:picLocks noChangeAspect="1"/>
          </p:cNvPicPr>
          <p:nvPr/>
        </p:nvPicPr>
        <p:blipFill>
          <a:blip r:embed="rId3"/>
          <a:srcRect/>
          <a:stretch>
            <a:fillRect/>
          </a:stretch>
        </p:blipFill>
        <p:spPr>
          <a:xfrm>
            <a:off x="0" y="5655056"/>
            <a:ext cx="12192000" cy="1202944"/>
          </a:xfrm>
          <a:prstGeom prst="rect">
            <a:avLst/>
          </a:prstGeom>
        </p:spPr>
      </p:pic>
    </p:spTree>
    <p:extLst>
      <p:ext uri="{BB962C8B-B14F-4D97-AF65-F5344CB8AC3E}">
        <p14:creationId xmlns:p14="http://schemas.microsoft.com/office/powerpoint/2010/main" val="1397694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6778B-232A-E950-5DA1-604F84308ECE}"/>
              </a:ext>
            </a:extLst>
          </p:cNvPr>
          <p:cNvSpPr>
            <a:spLocks noGrp="1"/>
          </p:cNvSpPr>
          <p:nvPr>
            <p:ph type="title"/>
          </p:nvPr>
        </p:nvSpPr>
        <p:spPr>
          <a:xfrm>
            <a:off x="630464" y="864000"/>
            <a:ext cx="10515600" cy="1217524"/>
          </a:xfrm>
        </p:spPr>
        <p:txBody>
          <a:bodyPr>
            <a:normAutofit fontScale="90000"/>
          </a:bodyPr>
          <a:lstStyle/>
          <a:p>
            <a:r>
              <a:rPr lang="en-US"/>
              <a:t>Why invest in asset </a:t>
            </a:r>
            <a:br>
              <a:rPr lang="en-US"/>
            </a:br>
            <a:r>
              <a:rPr lang="en-US"/>
              <a:t>management? (4 mins)</a:t>
            </a:r>
          </a:p>
        </p:txBody>
      </p:sp>
      <p:pic>
        <p:nvPicPr>
          <p:cNvPr id="9" name="Picture 8" descr="This icon shows a megaphone with lines coming out to indicate speech.">
            <a:extLst>
              <a:ext uri="{FF2B5EF4-FFF2-40B4-BE49-F238E27FC236}">
                <a16:creationId xmlns:a16="http://schemas.microsoft.com/office/drawing/2014/main" id="{FEA3CEBC-1299-0EAC-A78C-248E6DFBB7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3" name="Online Media 2" descr="This image contains a link that goes to an FCM video on YouTube called “Why Invest in Asset Management?” ">
            <a:hlinkClick r:id="" action="ppaction://media"/>
            <a:extLst>
              <a:ext uri="{FF2B5EF4-FFF2-40B4-BE49-F238E27FC236}">
                <a16:creationId xmlns:a16="http://schemas.microsoft.com/office/drawing/2014/main" id="{99964914-83B4-CAD4-F78B-A4D84F820FFC}"/>
              </a:ext>
            </a:extLst>
          </p:cNvPr>
          <p:cNvPicPr>
            <a:picLocks noRot="1" noChangeAspect="1"/>
          </p:cNvPicPr>
          <p:nvPr>
            <a:videoFile r:link="rId1"/>
          </p:nvPr>
        </p:nvPicPr>
        <p:blipFill>
          <a:blip r:embed="rId5"/>
          <a:srcRect/>
          <a:stretch/>
        </p:blipFill>
        <p:spPr>
          <a:xfrm>
            <a:off x="2847947" y="2553970"/>
            <a:ext cx="6496106" cy="3440030"/>
          </a:xfrm>
          <a:prstGeom prst="rect">
            <a:avLst/>
          </a:prstGeom>
        </p:spPr>
      </p:pic>
    </p:spTree>
    <p:extLst>
      <p:ext uri="{BB962C8B-B14F-4D97-AF65-F5344CB8AC3E}">
        <p14:creationId xmlns:p14="http://schemas.microsoft.com/office/powerpoint/2010/main" val="392053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4693-8EF7-117C-DD88-51B9763772DB}"/>
              </a:ext>
            </a:extLst>
          </p:cNvPr>
          <p:cNvSpPr>
            <a:spLocks noGrp="1"/>
          </p:cNvSpPr>
          <p:nvPr>
            <p:ph type="ctrTitle"/>
          </p:nvPr>
        </p:nvSpPr>
        <p:spPr>
          <a:xfrm>
            <a:off x="675071" y="3251097"/>
            <a:ext cx="9144000" cy="1329595"/>
          </a:xfrm>
        </p:spPr>
        <p:txBody>
          <a:bodyPr/>
          <a:lstStyle/>
          <a:p>
            <a:r>
              <a:rPr lang="en-US" sz="9600">
                <a:solidFill>
                  <a:srgbClr val="000000"/>
                </a:solidFill>
                <a:latin typeface="Fira Sans Bold"/>
              </a:rPr>
              <a:t>Case studies</a:t>
            </a:r>
            <a:endParaRPr lang="en-US"/>
          </a:p>
        </p:txBody>
      </p:sp>
    </p:spTree>
    <p:extLst>
      <p:ext uri="{BB962C8B-B14F-4D97-AF65-F5344CB8AC3E}">
        <p14:creationId xmlns:p14="http://schemas.microsoft.com/office/powerpoint/2010/main" val="4026910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mage shows a man with a clipboard wearing a hard hat and a safety vest, standing on a narrow walkway on a construction site.">
            <a:extLst>
              <a:ext uri="{FF2B5EF4-FFF2-40B4-BE49-F238E27FC236}">
                <a16:creationId xmlns:a16="http://schemas.microsoft.com/office/drawing/2014/main" id="{0D537EAC-0E0C-35C3-14BF-96093C599C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45773" y="1717679"/>
            <a:ext cx="5772397" cy="4779631"/>
          </a:xfrm>
          <a:prstGeom prst="rect">
            <a:avLst/>
          </a:prstGeom>
        </p:spPr>
      </p:pic>
      <p:sp>
        <p:nvSpPr>
          <p:cNvPr id="3" name="Title 2">
            <a:extLst>
              <a:ext uri="{FF2B5EF4-FFF2-40B4-BE49-F238E27FC236}">
                <a16:creationId xmlns:a16="http://schemas.microsoft.com/office/drawing/2014/main" id="{7B3BE60A-C569-77C3-CF10-48EE8AC6B362}"/>
              </a:ext>
            </a:extLst>
          </p:cNvPr>
          <p:cNvSpPr>
            <a:spLocks noGrp="1"/>
          </p:cNvSpPr>
          <p:nvPr>
            <p:ph type="title"/>
          </p:nvPr>
        </p:nvSpPr>
        <p:spPr>
          <a:xfrm>
            <a:off x="977900" y="388099"/>
            <a:ext cx="10800832" cy="1107996"/>
          </a:xfrm>
        </p:spPr>
        <p:txBody>
          <a:bodyPr/>
          <a:lstStyle/>
          <a:p>
            <a:r>
              <a:rPr lang="en-US"/>
              <a:t>Case study scenario: </a:t>
            </a:r>
            <a:br>
              <a:rPr lang="en-US"/>
            </a:br>
            <a:r>
              <a:rPr lang="en-US" sz="4800"/>
              <a:t>Context-sensitive service levels</a:t>
            </a:r>
          </a:p>
        </p:txBody>
      </p:sp>
      <p:sp>
        <p:nvSpPr>
          <p:cNvPr id="4" name="Content Placeholder 3">
            <a:extLst>
              <a:ext uri="{FF2B5EF4-FFF2-40B4-BE49-F238E27FC236}">
                <a16:creationId xmlns:a16="http://schemas.microsoft.com/office/drawing/2014/main" id="{26D4959F-49D2-84AF-3540-0C8BCF4B28C8}"/>
              </a:ext>
            </a:extLst>
          </p:cNvPr>
          <p:cNvSpPr>
            <a:spLocks noGrp="1"/>
          </p:cNvSpPr>
          <p:nvPr>
            <p:ph sz="quarter" idx="4"/>
          </p:nvPr>
        </p:nvSpPr>
        <p:spPr>
          <a:xfrm>
            <a:off x="8610600" y="2739436"/>
            <a:ext cx="3168132" cy="2752035"/>
          </a:xfrm>
        </p:spPr>
        <p:txBody>
          <a:bodyPr/>
          <a:lstStyle/>
          <a:p>
            <a:r>
              <a:rPr lang="en-US"/>
              <a:t>Not all users would be impacted equally.</a:t>
            </a:r>
          </a:p>
          <a:p>
            <a:r>
              <a:rPr lang="en-US"/>
              <a:t>Would critical users change if a road closure was required instead of a water shutdown?</a:t>
            </a:r>
          </a:p>
        </p:txBody>
      </p:sp>
      <p:sp>
        <p:nvSpPr>
          <p:cNvPr id="8" name="TextBox 7">
            <a:extLst>
              <a:ext uri="{FF2B5EF4-FFF2-40B4-BE49-F238E27FC236}">
                <a16:creationId xmlns:a16="http://schemas.microsoft.com/office/drawing/2014/main" id="{6C0B25BB-3C4F-1750-36D5-EDF65FA8C56D}"/>
              </a:ext>
            </a:extLst>
          </p:cNvPr>
          <p:cNvSpPr txBox="1"/>
          <p:nvPr/>
        </p:nvSpPr>
        <p:spPr>
          <a:xfrm>
            <a:off x="390407" y="1918285"/>
            <a:ext cx="2988594" cy="1419529"/>
          </a:xfrm>
          <a:prstGeom prst="rect">
            <a:avLst/>
          </a:prstGeom>
          <a:solidFill>
            <a:schemeClr val="accent2"/>
          </a:solidFill>
        </p:spPr>
        <p:txBody>
          <a:bodyPr wrap="square" lIns="180000" tIns="360000" rIns="180000" bIns="360000" rtlCol="0">
            <a:spAutoFit/>
          </a:bodyPr>
          <a:lstStyle/>
          <a:p>
            <a:r>
              <a:rPr lang="en-US" sz="1500">
                <a:solidFill>
                  <a:schemeClr val="bg1"/>
                </a:solidFill>
              </a:rPr>
              <a:t>The water treatment facility must be temporarily shut down to replace the filtration system!</a:t>
            </a:r>
          </a:p>
        </p:txBody>
      </p:sp>
      <p:pic>
        <p:nvPicPr>
          <p:cNvPr id="7" name="Picture 8" descr="This illustration shows a person wearing a hard hat and safety vest, giving the thumb-up signal.">
            <a:extLst>
              <a:ext uri="{FF2B5EF4-FFF2-40B4-BE49-F238E27FC236}">
                <a16:creationId xmlns:a16="http://schemas.microsoft.com/office/drawing/2014/main" id="{53C0EFB1-C2C1-A1E1-3953-05E89F26510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97976" y="3138277"/>
            <a:ext cx="2988595" cy="3154947"/>
          </a:xfrm>
          <a:prstGeom prst="rect">
            <a:avLst/>
          </a:prstGeom>
        </p:spPr>
      </p:pic>
      <p:pic>
        <p:nvPicPr>
          <p:cNvPr id="6" name="Picture 5" descr="This icon shows a document with writing on it and a magnifying glass.">
            <a:extLst>
              <a:ext uri="{FF2B5EF4-FFF2-40B4-BE49-F238E27FC236}">
                <a16:creationId xmlns:a16="http://schemas.microsoft.com/office/drawing/2014/main" id="{FEF400A8-6C1D-75CD-D2FB-1AD5D875CA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3086273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This image shows a flooded street with a house, large trees and a stop sign.">
            <a:extLst>
              <a:ext uri="{FF2B5EF4-FFF2-40B4-BE49-F238E27FC236}">
                <a16:creationId xmlns:a16="http://schemas.microsoft.com/office/drawing/2014/main" id="{5CC3115C-AC3B-3C8E-F549-ADD2E79A525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788921" y="1675699"/>
            <a:ext cx="5700655" cy="4874884"/>
          </a:xfrm>
          <a:prstGeom prst="rect">
            <a:avLst/>
          </a:prstGeom>
        </p:spPr>
      </p:pic>
      <p:sp>
        <p:nvSpPr>
          <p:cNvPr id="3" name="Title 2">
            <a:extLst>
              <a:ext uri="{FF2B5EF4-FFF2-40B4-BE49-F238E27FC236}">
                <a16:creationId xmlns:a16="http://schemas.microsoft.com/office/drawing/2014/main" id="{DE441D66-75B2-D195-37AF-25F182992CCA}"/>
              </a:ext>
            </a:extLst>
          </p:cNvPr>
          <p:cNvSpPr>
            <a:spLocks noGrp="1"/>
          </p:cNvSpPr>
          <p:nvPr>
            <p:ph type="title"/>
          </p:nvPr>
        </p:nvSpPr>
        <p:spPr>
          <a:xfrm>
            <a:off x="977900" y="388099"/>
            <a:ext cx="10800832" cy="1107996"/>
          </a:xfrm>
        </p:spPr>
        <p:txBody>
          <a:bodyPr/>
          <a:lstStyle/>
          <a:p>
            <a:r>
              <a:rPr lang="en-US"/>
              <a:t>Case study scenario: </a:t>
            </a:r>
            <a:br>
              <a:rPr lang="en-US"/>
            </a:br>
            <a:r>
              <a:rPr lang="en-US" sz="4800"/>
              <a:t>Interdependent municipal services</a:t>
            </a:r>
          </a:p>
        </p:txBody>
      </p:sp>
      <p:sp>
        <p:nvSpPr>
          <p:cNvPr id="4" name="Content Placeholder 3">
            <a:extLst>
              <a:ext uri="{FF2B5EF4-FFF2-40B4-BE49-F238E27FC236}">
                <a16:creationId xmlns:a16="http://schemas.microsoft.com/office/drawing/2014/main" id="{F184F5DA-B69E-EE84-52DD-F19870F9D8C8}"/>
              </a:ext>
            </a:extLst>
          </p:cNvPr>
          <p:cNvSpPr>
            <a:spLocks noGrp="1"/>
          </p:cNvSpPr>
          <p:nvPr>
            <p:ph sz="quarter" idx="4"/>
          </p:nvPr>
        </p:nvSpPr>
        <p:spPr>
          <a:xfrm>
            <a:off x="8610600" y="3210078"/>
            <a:ext cx="3168132" cy="1810752"/>
          </a:xfrm>
        </p:spPr>
        <p:txBody>
          <a:bodyPr/>
          <a:lstStyle/>
          <a:p>
            <a:pPr marL="0" indent="0">
              <a:buNone/>
            </a:pPr>
            <a:r>
              <a:rPr lang="en-US"/>
              <a:t>How would this indirectly impact...</a:t>
            </a:r>
          </a:p>
          <a:p>
            <a:r>
              <a:rPr lang="en-US"/>
              <a:t>Transit services?</a:t>
            </a:r>
          </a:p>
          <a:p>
            <a:r>
              <a:rPr lang="en-US"/>
              <a:t>Water services?</a:t>
            </a:r>
          </a:p>
        </p:txBody>
      </p:sp>
      <p:sp>
        <p:nvSpPr>
          <p:cNvPr id="7" name="TextBox 6">
            <a:extLst>
              <a:ext uri="{FF2B5EF4-FFF2-40B4-BE49-F238E27FC236}">
                <a16:creationId xmlns:a16="http://schemas.microsoft.com/office/drawing/2014/main" id="{507B4F3D-99B0-11BD-1843-6DD070932062}"/>
              </a:ext>
            </a:extLst>
          </p:cNvPr>
          <p:cNvSpPr txBox="1"/>
          <p:nvPr/>
        </p:nvSpPr>
        <p:spPr>
          <a:xfrm>
            <a:off x="484469" y="1918285"/>
            <a:ext cx="2720095" cy="1419529"/>
          </a:xfrm>
          <a:prstGeom prst="rect">
            <a:avLst/>
          </a:prstGeom>
          <a:solidFill>
            <a:schemeClr val="accent2"/>
          </a:solidFill>
        </p:spPr>
        <p:txBody>
          <a:bodyPr wrap="square" lIns="180000" tIns="360000" rIns="180000" bIns="360000" rtlCol="0">
            <a:spAutoFit/>
          </a:bodyPr>
          <a:lstStyle/>
          <a:p>
            <a:r>
              <a:rPr lang="en-US" sz="1500">
                <a:solidFill>
                  <a:schemeClr val="bg1"/>
                </a:solidFill>
              </a:rPr>
              <a:t>Continuous precipitation has caused flooding and the closure of some streets.</a:t>
            </a:r>
          </a:p>
        </p:txBody>
      </p:sp>
      <p:pic>
        <p:nvPicPr>
          <p:cNvPr id="9" name="Picture 7" descr="This illustration shows a woman wearing safety equipment and looking at a large piece of paper. ">
            <a:extLst>
              <a:ext uri="{FF2B5EF4-FFF2-40B4-BE49-F238E27FC236}">
                <a16:creationId xmlns:a16="http://schemas.microsoft.com/office/drawing/2014/main" id="{E7AC9D94-F452-0E0F-C359-523318B8BA6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flipH="1">
            <a:off x="369121" y="3002894"/>
            <a:ext cx="2304453" cy="3760976"/>
          </a:xfrm>
          <a:prstGeom prst="rect">
            <a:avLst/>
          </a:prstGeom>
        </p:spPr>
      </p:pic>
      <p:pic>
        <p:nvPicPr>
          <p:cNvPr id="2" name="Picture 1" descr="This icon shows a document with writing on it and a magnifying glass.">
            <a:extLst>
              <a:ext uri="{FF2B5EF4-FFF2-40B4-BE49-F238E27FC236}">
                <a16:creationId xmlns:a16="http://schemas.microsoft.com/office/drawing/2014/main" id="{5D416DA8-DB0D-87C6-EE4C-2732DF7D16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485707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This image shows two people walking on an icy road with downed trees and power lines covered in ice.">
            <a:extLst>
              <a:ext uri="{FF2B5EF4-FFF2-40B4-BE49-F238E27FC236}">
                <a16:creationId xmlns:a16="http://schemas.microsoft.com/office/drawing/2014/main" id="{0DABE3EA-B62F-1A85-B293-4D922EE7F93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995738" y="1694011"/>
            <a:ext cx="5475909" cy="4828750"/>
          </a:xfrm>
          <a:prstGeom prst="rect">
            <a:avLst/>
          </a:prstGeom>
        </p:spPr>
      </p:pic>
      <p:sp>
        <p:nvSpPr>
          <p:cNvPr id="3" name="Title 2">
            <a:extLst>
              <a:ext uri="{FF2B5EF4-FFF2-40B4-BE49-F238E27FC236}">
                <a16:creationId xmlns:a16="http://schemas.microsoft.com/office/drawing/2014/main" id="{87FBA638-0904-67EC-9EDC-6A84D4E328E9}"/>
              </a:ext>
            </a:extLst>
          </p:cNvPr>
          <p:cNvSpPr>
            <a:spLocks noGrp="1"/>
          </p:cNvSpPr>
          <p:nvPr>
            <p:ph type="title"/>
          </p:nvPr>
        </p:nvSpPr>
        <p:spPr>
          <a:xfrm>
            <a:off x="977900" y="388099"/>
            <a:ext cx="10800832" cy="1107996"/>
          </a:xfrm>
        </p:spPr>
        <p:txBody>
          <a:bodyPr/>
          <a:lstStyle/>
          <a:p>
            <a:r>
              <a:rPr lang="en-US"/>
              <a:t>Case study scenario: </a:t>
            </a:r>
            <a:br>
              <a:rPr lang="en-US"/>
            </a:br>
            <a:r>
              <a:rPr lang="en-US" sz="4800"/>
              <a:t>Interdependent municipal services</a:t>
            </a:r>
          </a:p>
        </p:txBody>
      </p:sp>
      <p:sp>
        <p:nvSpPr>
          <p:cNvPr id="4" name="Content Placeholder 3">
            <a:extLst>
              <a:ext uri="{FF2B5EF4-FFF2-40B4-BE49-F238E27FC236}">
                <a16:creationId xmlns:a16="http://schemas.microsoft.com/office/drawing/2014/main" id="{F702C61E-FB28-DEA2-2947-1C2884236B2A}"/>
              </a:ext>
            </a:extLst>
          </p:cNvPr>
          <p:cNvSpPr>
            <a:spLocks noGrp="1"/>
          </p:cNvSpPr>
          <p:nvPr>
            <p:ph sz="quarter" idx="4"/>
          </p:nvPr>
        </p:nvSpPr>
        <p:spPr>
          <a:xfrm>
            <a:off x="8610600" y="3025412"/>
            <a:ext cx="2658035" cy="2180084"/>
          </a:xfrm>
        </p:spPr>
        <p:txBody>
          <a:bodyPr/>
          <a:lstStyle/>
          <a:p>
            <a:pPr marL="0" indent="0">
              <a:buNone/>
            </a:pPr>
            <a:r>
              <a:rPr lang="en-US"/>
              <a:t>How would the failure of power and roads impact...</a:t>
            </a:r>
          </a:p>
          <a:p>
            <a:r>
              <a:rPr lang="en-US"/>
              <a:t>Transit services?</a:t>
            </a:r>
          </a:p>
          <a:p>
            <a:r>
              <a:rPr lang="en-US"/>
              <a:t>Water services?</a:t>
            </a:r>
          </a:p>
        </p:txBody>
      </p:sp>
      <p:sp>
        <p:nvSpPr>
          <p:cNvPr id="7" name="TextBox 6">
            <a:extLst>
              <a:ext uri="{FF2B5EF4-FFF2-40B4-BE49-F238E27FC236}">
                <a16:creationId xmlns:a16="http://schemas.microsoft.com/office/drawing/2014/main" id="{09F6363C-3207-9288-CEEE-2885219B3259}"/>
              </a:ext>
            </a:extLst>
          </p:cNvPr>
          <p:cNvSpPr txBox="1"/>
          <p:nvPr/>
        </p:nvSpPr>
        <p:spPr>
          <a:xfrm>
            <a:off x="390407" y="1918285"/>
            <a:ext cx="3334428" cy="1419529"/>
          </a:xfrm>
          <a:prstGeom prst="rect">
            <a:avLst/>
          </a:prstGeom>
          <a:solidFill>
            <a:schemeClr val="accent2"/>
          </a:solidFill>
        </p:spPr>
        <p:txBody>
          <a:bodyPr wrap="square" lIns="180000" tIns="360000" rIns="180000" bIns="360000" rtlCol="0">
            <a:spAutoFit/>
          </a:bodyPr>
          <a:lstStyle/>
          <a:p>
            <a:r>
              <a:rPr lang="en-US" sz="1500">
                <a:solidFill>
                  <a:schemeClr val="bg1"/>
                </a:solidFill>
              </a:rPr>
              <a:t>Ice storms across Eastern Canada in 2013 resulted in severe power outages and road blockages.</a:t>
            </a:r>
          </a:p>
        </p:txBody>
      </p:sp>
      <p:pic>
        <p:nvPicPr>
          <p:cNvPr id="9" name="Picture 7" descr="This illustration shows a woman wearing safety equipment and looking at a large piece of paper. ">
            <a:extLst>
              <a:ext uri="{FF2B5EF4-FFF2-40B4-BE49-F238E27FC236}">
                <a16:creationId xmlns:a16="http://schemas.microsoft.com/office/drawing/2014/main" id="{CDFA5903-169F-BEF6-BC3E-2C36DE2FB9A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flipH="1">
            <a:off x="369121" y="3002894"/>
            <a:ext cx="2304453" cy="3760976"/>
          </a:xfrm>
          <a:prstGeom prst="rect">
            <a:avLst/>
          </a:prstGeom>
        </p:spPr>
      </p:pic>
      <p:pic>
        <p:nvPicPr>
          <p:cNvPr id="2" name="Picture 1" descr="This icon shows a document with writing on it and a magnifying glass.">
            <a:extLst>
              <a:ext uri="{FF2B5EF4-FFF2-40B4-BE49-F238E27FC236}">
                <a16:creationId xmlns:a16="http://schemas.microsoft.com/office/drawing/2014/main" id="{AE7D995A-EC99-345A-3129-0C277C2700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3937258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mage shows two concrete retaining walls along a waterway, connected by a small bridge.">
            <a:extLst>
              <a:ext uri="{FF2B5EF4-FFF2-40B4-BE49-F238E27FC236}">
                <a16:creationId xmlns:a16="http://schemas.microsoft.com/office/drawing/2014/main" id="{355D3962-D16C-95E6-A358-F5516A3132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5815" y="1769840"/>
            <a:ext cx="5953835" cy="4691225"/>
          </a:xfrm>
          <a:prstGeom prst="rect">
            <a:avLst/>
          </a:prstGeom>
        </p:spPr>
      </p:pic>
      <p:sp>
        <p:nvSpPr>
          <p:cNvPr id="3" name="Title 2">
            <a:extLst>
              <a:ext uri="{FF2B5EF4-FFF2-40B4-BE49-F238E27FC236}">
                <a16:creationId xmlns:a16="http://schemas.microsoft.com/office/drawing/2014/main" id="{DCB0692A-8D9B-9779-0B80-18980110BDE2}"/>
              </a:ext>
            </a:extLst>
          </p:cNvPr>
          <p:cNvSpPr>
            <a:spLocks noGrp="1"/>
          </p:cNvSpPr>
          <p:nvPr>
            <p:ph type="title"/>
          </p:nvPr>
        </p:nvSpPr>
        <p:spPr>
          <a:xfrm>
            <a:off x="977900" y="388099"/>
            <a:ext cx="10800832" cy="1107996"/>
          </a:xfrm>
        </p:spPr>
        <p:txBody>
          <a:bodyPr/>
          <a:lstStyle/>
          <a:p>
            <a:r>
              <a:rPr lang="en-US"/>
              <a:t>Case study scenario: </a:t>
            </a:r>
            <a:br>
              <a:rPr lang="en-US"/>
            </a:br>
            <a:r>
              <a:rPr lang="en-US" sz="4800"/>
              <a:t>Restoration opportunities</a:t>
            </a:r>
          </a:p>
        </p:txBody>
      </p:sp>
      <p:sp>
        <p:nvSpPr>
          <p:cNvPr id="4" name="Content Placeholder 3">
            <a:extLst>
              <a:ext uri="{FF2B5EF4-FFF2-40B4-BE49-F238E27FC236}">
                <a16:creationId xmlns:a16="http://schemas.microsoft.com/office/drawing/2014/main" id="{BE9C8533-B6A8-FA84-EDDC-D730D8CDC1ED}"/>
              </a:ext>
            </a:extLst>
          </p:cNvPr>
          <p:cNvSpPr>
            <a:spLocks noGrp="1"/>
          </p:cNvSpPr>
          <p:nvPr>
            <p:ph sz="quarter" idx="4"/>
          </p:nvPr>
        </p:nvSpPr>
        <p:spPr>
          <a:xfrm>
            <a:off x="8610600" y="3108768"/>
            <a:ext cx="3168132" cy="2013372"/>
          </a:xfrm>
        </p:spPr>
        <p:txBody>
          <a:bodyPr/>
          <a:lstStyle/>
          <a:p>
            <a:r>
              <a:rPr lang="en-US"/>
              <a:t>How might this be designed today?</a:t>
            </a:r>
          </a:p>
          <a:p>
            <a:r>
              <a:rPr lang="en-US"/>
              <a:t>Could this be managed as a natural asset?</a:t>
            </a:r>
          </a:p>
        </p:txBody>
      </p:sp>
      <p:sp>
        <p:nvSpPr>
          <p:cNvPr id="7" name="TextBox 6">
            <a:extLst>
              <a:ext uri="{FF2B5EF4-FFF2-40B4-BE49-F238E27FC236}">
                <a16:creationId xmlns:a16="http://schemas.microsoft.com/office/drawing/2014/main" id="{662B9BE2-4FBB-DC32-6577-AE3307F96348}"/>
              </a:ext>
            </a:extLst>
          </p:cNvPr>
          <p:cNvSpPr txBox="1"/>
          <p:nvPr/>
        </p:nvSpPr>
        <p:spPr>
          <a:xfrm>
            <a:off x="390407" y="1918285"/>
            <a:ext cx="3482346" cy="1419529"/>
          </a:xfrm>
          <a:prstGeom prst="rect">
            <a:avLst/>
          </a:prstGeom>
          <a:solidFill>
            <a:schemeClr val="accent2"/>
          </a:solidFill>
        </p:spPr>
        <p:txBody>
          <a:bodyPr wrap="square" lIns="180000" tIns="360000" rIns="180000" bIns="360000" rtlCol="0">
            <a:spAutoFit/>
          </a:bodyPr>
          <a:lstStyle/>
          <a:p>
            <a:r>
              <a:rPr lang="en-US" sz="1500">
                <a:solidFill>
                  <a:schemeClr val="bg1"/>
                </a:solidFill>
              </a:rPr>
              <a:t>It was common to line creeks </a:t>
            </a:r>
            <a:br>
              <a:rPr lang="en-US" sz="1500">
                <a:solidFill>
                  <a:schemeClr val="bg1"/>
                </a:solidFill>
              </a:rPr>
            </a:br>
            <a:r>
              <a:rPr lang="en-US" sz="1500">
                <a:solidFill>
                  <a:schemeClr val="bg1"/>
                </a:solidFill>
              </a:rPr>
              <a:t>and streams with concrete when subdivisions were built in the 1950s.</a:t>
            </a:r>
          </a:p>
        </p:txBody>
      </p:sp>
      <p:pic>
        <p:nvPicPr>
          <p:cNvPr id="9" name="Picture 3" descr="This illustration shows a man with large glasses wearing a hard hat and a safety vest with rolled up papers under one arm. ">
            <a:extLst>
              <a:ext uri="{FF2B5EF4-FFF2-40B4-BE49-F238E27FC236}">
                <a16:creationId xmlns:a16="http://schemas.microsoft.com/office/drawing/2014/main" id="{34AE1FF4-A471-1957-6258-AD69E8E279D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flipH="1">
            <a:off x="557507" y="3125901"/>
            <a:ext cx="2153876" cy="3220750"/>
          </a:xfrm>
          <a:prstGeom prst="rect">
            <a:avLst/>
          </a:prstGeom>
        </p:spPr>
      </p:pic>
      <p:pic>
        <p:nvPicPr>
          <p:cNvPr id="2" name="Picture 1" descr="This icon shows a document with writing on it and a magnifying glass.">
            <a:extLst>
              <a:ext uri="{FF2B5EF4-FFF2-40B4-BE49-F238E27FC236}">
                <a16:creationId xmlns:a16="http://schemas.microsoft.com/office/drawing/2014/main" id="{A8E324D7-42C5-6888-EFC1-DE7B6D513A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4262035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A3576-3369-CA90-1E29-FD03F45EF6E6}"/>
              </a:ext>
            </a:extLst>
          </p:cNvPr>
          <p:cNvSpPr>
            <a:spLocks noGrp="1"/>
          </p:cNvSpPr>
          <p:nvPr>
            <p:ph type="title"/>
          </p:nvPr>
        </p:nvSpPr>
        <p:spPr>
          <a:xfrm>
            <a:off x="977900" y="388099"/>
            <a:ext cx="10800832" cy="1107996"/>
          </a:xfrm>
        </p:spPr>
        <p:txBody>
          <a:bodyPr/>
          <a:lstStyle/>
          <a:p>
            <a:r>
              <a:rPr lang="en-US"/>
              <a:t>Case study scenario: </a:t>
            </a:r>
            <a:br>
              <a:rPr lang="en-US"/>
            </a:br>
            <a:r>
              <a:rPr lang="en-US" sz="4800"/>
              <a:t>Anticipating historical sites</a:t>
            </a:r>
          </a:p>
        </p:txBody>
      </p:sp>
      <p:sp>
        <p:nvSpPr>
          <p:cNvPr id="4" name="Content Placeholder 3">
            <a:extLst>
              <a:ext uri="{FF2B5EF4-FFF2-40B4-BE49-F238E27FC236}">
                <a16:creationId xmlns:a16="http://schemas.microsoft.com/office/drawing/2014/main" id="{0F7ACC84-86F1-10F1-70CA-89D2460E2B0B}"/>
              </a:ext>
            </a:extLst>
          </p:cNvPr>
          <p:cNvSpPr>
            <a:spLocks noGrp="1"/>
          </p:cNvSpPr>
          <p:nvPr>
            <p:ph sz="quarter" idx="4"/>
          </p:nvPr>
        </p:nvSpPr>
        <p:spPr>
          <a:xfrm>
            <a:off x="8610600" y="2924103"/>
            <a:ext cx="3021106" cy="2382704"/>
          </a:xfrm>
        </p:spPr>
        <p:txBody>
          <a:bodyPr/>
          <a:lstStyle/>
          <a:p>
            <a:r>
              <a:rPr lang="en-US"/>
              <a:t>First Nations were informed and the site was preserved.</a:t>
            </a:r>
          </a:p>
          <a:p>
            <a:r>
              <a:rPr lang="en-US"/>
              <a:t>How might the service impacts </a:t>
            </a:r>
            <a:br>
              <a:rPr lang="en-US"/>
            </a:br>
            <a:r>
              <a:rPr lang="en-US"/>
              <a:t>be mitigated?</a:t>
            </a:r>
          </a:p>
        </p:txBody>
      </p:sp>
      <p:pic>
        <p:nvPicPr>
          <p:cNvPr id="10" name="Picture 8" descr="This image is an aerial view of an ossuary site in a large dirt field.">
            <a:extLst>
              <a:ext uri="{FF2B5EF4-FFF2-40B4-BE49-F238E27FC236}">
                <a16:creationId xmlns:a16="http://schemas.microsoft.com/office/drawing/2014/main" id="{FA8C5EB6-24E7-6491-80C5-48A391FB707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931972" y="1687926"/>
            <a:ext cx="5538721" cy="4828162"/>
          </a:xfrm>
          <a:prstGeom prst="rect">
            <a:avLst/>
          </a:prstGeom>
        </p:spPr>
      </p:pic>
      <p:sp>
        <p:nvSpPr>
          <p:cNvPr id="7" name="TextBox 6">
            <a:extLst>
              <a:ext uri="{FF2B5EF4-FFF2-40B4-BE49-F238E27FC236}">
                <a16:creationId xmlns:a16="http://schemas.microsoft.com/office/drawing/2014/main" id="{C90770C9-CE33-776E-BC50-034D3AF522D2}"/>
              </a:ext>
            </a:extLst>
          </p:cNvPr>
          <p:cNvSpPr txBox="1"/>
          <p:nvPr/>
        </p:nvSpPr>
        <p:spPr>
          <a:xfrm>
            <a:off x="390407" y="1918285"/>
            <a:ext cx="3253746" cy="1419529"/>
          </a:xfrm>
          <a:prstGeom prst="rect">
            <a:avLst/>
          </a:prstGeom>
          <a:solidFill>
            <a:schemeClr val="accent2"/>
          </a:solidFill>
        </p:spPr>
        <p:txBody>
          <a:bodyPr wrap="square" lIns="180000" tIns="360000" rIns="180000" bIns="360000" rtlCol="0">
            <a:spAutoFit/>
          </a:bodyPr>
          <a:lstStyle/>
          <a:p>
            <a:r>
              <a:rPr lang="en-US" sz="1500">
                <a:solidFill>
                  <a:schemeClr val="bg1"/>
                </a:solidFill>
              </a:rPr>
              <a:t>In 2005, a Huron-Wendat ossuary was found when widening a road in York Region, Ontario.</a:t>
            </a:r>
          </a:p>
        </p:txBody>
      </p:sp>
      <p:pic>
        <p:nvPicPr>
          <p:cNvPr id="9" name="Picture 3" descr="This illustration shows a man with large glasses wearing a hard hat and a safety vest with rolled up papers under one arm. ">
            <a:extLst>
              <a:ext uri="{FF2B5EF4-FFF2-40B4-BE49-F238E27FC236}">
                <a16:creationId xmlns:a16="http://schemas.microsoft.com/office/drawing/2014/main" id="{8F856C92-F266-BF44-D506-B3D3FAAE531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flipH="1">
            <a:off x="557507" y="3125901"/>
            <a:ext cx="2153876" cy="3220750"/>
          </a:xfrm>
          <a:prstGeom prst="rect">
            <a:avLst/>
          </a:prstGeom>
        </p:spPr>
      </p:pic>
      <p:pic>
        <p:nvPicPr>
          <p:cNvPr id="2" name="Picture 1" descr="This icon shows a document with writing on it and a magnifying glass.">
            <a:extLst>
              <a:ext uri="{FF2B5EF4-FFF2-40B4-BE49-F238E27FC236}">
                <a16:creationId xmlns:a16="http://schemas.microsoft.com/office/drawing/2014/main" id="{79A85243-465A-4F4A-785F-CD9F224AB5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2627129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85D943E-93ED-8E4D-4B9B-0069FAD92727}"/>
              </a:ext>
            </a:extLst>
          </p:cNvPr>
          <p:cNvSpPr>
            <a:spLocks noGrp="1"/>
          </p:cNvSpPr>
          <p:nvPr>
            <p:ph type="pic" idx="1"/>
          </p:nvPr>
        </p:nvSpPr>
        <p:spPr/>
        <p:txBody>
          <a:bodyPr/>
          <a:lstStyle/>
          <a:p>
            <a:endParaRPr lang="en-CA"/>
          </a:p>
        </p:txBody>
      </p:sp>
      <p:sp>
        <p:nvSpPr>
          <p:cNvPr id="3" name="Title 2">
            <a:extLst>
              <a:ext uri="{FF2B5EF4-FFF2-40B4-BE49-F238E27FC236}">
                <a16:creationId xmlns:a16="http://schemas.microsoft.com/office/drawing/2014/main" id="{44380710-38AA-E3E6-80D5-4C8933109629}"/>
              </a:ext>
            </a:extLst>
          </p:cNvPr>
          <p:cNvSpPr>
            <a:spLocks noGrp="1"/>
          </p:cNvSpPr>
          <p:nvPr>
            <p:ph type="title"/>
          </p:nvPr>
        </p:nvSpPr>
        <p:spPr>
          <a:xfrm>
            <a:off x="977900" y="388099"/>
            <a:ext cx="10800832" cy="1107996"/>
          </a:xfrm>
        </p:spPr>
        <p:txBody>
          <a:bodyPr/>
          <a:lstStyle/>
          <a:p>
            <a:r>
              <a:rPr lang="en-US"/>
              <a:t>Case study scenario: </a:t>
            </a:r>
            <a:br>
              <a:rPr lang="en-US"/>
            </a:br>
            <a:r>
              <a:rPr lang="en-US" sz="4800"/>
              <a:t>What was the lesson learned?</a:t>
            </a:r>
          </a:p>
        </p:txBody>
      </p:sp>
      <p:sp>
        <p:nvSpPr>
          <p:cNvPr id="4" name="Content Placeholder 3">
            <a:extLst>
              <a:ext uri="{FF2B5EF4-FFF2-40B4-BE49-F238E27FC236}">
                <a16:creationId xmlns:a16="http://schemas.microsoft.com/office/drawing/2014/main" id="{C1A7B232-0A80-CE63-0E51-DB1BD026B21B}"/>
              </a:ext>
            </a:extLst>
          </p:cNvPr>
          <p:cNvSpPr>
            <a:spLocks noGrp="1"/>
          </p:cNvSpPr>
          <p:nvPr>
            <p:ph sz="quarter" idx="4"/>
          </p:nvPr>
        </p:nvSpPr>
        <p:spPr>
          <a:xfrm>
            <a:off x="8610600" y="2924103"/>
            <a:ext cx="3168132" cy="2382704"/>
          </a:xfrm>
        </p:spPr>
        <p:txBody>
          <a:bodyPr/>
          <a:lstStyle/>
          <a:p>
            <a:r>
              <a:rPr lang="en-US"/>
              <a:t>How did </a:t>
            </a:r>
            <a:br>
              <a:rPr lang="en-US"/>
            </a:br>
            <a:r>
              <a:rPr lang="en-US"/>
              <a:t>you respond?</a:t>
            </a:r>
          </a:p>
          <a:p>
            <a:r>
              <a:rPr lang="en-US"/>
              <a:t>What opportunities are there to improve asset management planning?</a:t>
            </a:r>
          </a:p>
        </p:txBody>
      </p:sp>
      <p:sp>
        <p:nvSpPr>
          <p:cNvPr id="5" name="TextBox 4">
            <a:extLst>
              <a:ext uri="{FF2B5EF4-FFF2-40B4-BE49-F238E27FC236}">
                <a16:creationId xmlns:a16="http://schemas.microsoft.com/office/drawing/2014/main" id="{ABF58CE9-AAFC-C4E7-3075-11AF92EBD61A}"/>
              </a:ext>
            </a:extLst>
          </p:cNvPr>
          <p:cNvSpPr txBox="1"/>
          <p:nvPr/>
        </p:nvSpPr>
        <p:spPr>
          <a:xfrm>
            <a:off x="390407" y="1918285"/>
            <a:ext cx="2696164" cy="1096363"/>
          </a:xfrm>
          <a:prstGeom prst="rect">
            <a:avLst/>
          </a:prstGeom>
          <a:solidFill>
            <a:schemeClr val="accent2"/>
          </a:solidFill>
        </p:spPr>
        <p:txBody>
          <a:bodyPr wrap="square" lIns="180000" tIns="360000" rIns="180000" bIns="360000" rtlCol="0">
            <a:spAutoFit/>
          </a:bodyPr>
          <a:lstStyle/>
          <a:p>
            <a:r>
              <a:rPr lang="en-US" sz="2400">
                <a:solidFill>
                  <a:schemeClr val="bg1"/>
                </a:solidFill>
              </a:rPr>
              <a:t>What happened?</a:t>
            </a:r>
          </a:p>
        </p:txBody>
      </p:sp>
      <p:pic>
        <p:nvPicPr>
          <p:cNvPr id="6" name="Picture 3" descr="This illustration shows a man with large glasses wearing a hard hat and a safety vest with rolled up papers under one arm. ">
            <a:extLst>
              <a:ext uri="{FF2B5EF4-FFF2-40B4-BE49-F238E27FC236}">
                <a16:creationId xmlns:a16="http://schemas.microsoft.com/office/drawing/2014/main" id="{2BA7386A-382F-5C8B-D50F-434C0B9BE08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flipH="1">
            <a:off x="557507" y="3125901"/>
            <a:ext cx="2153876" cy="3220750"/>
          </a:xfrm>
          <a:prstGeom prst="rect">
            <a:avLst/>
          </a:prstGeom>
        </p:spPr>
      </p:pic>
      <p:pic>
        <p:nvPicPr>
          <p:cNvPr id="9" name="Picture 8" descr="This icon shows an outline of two heads and shoulders with speech bubbles overlapping.">
            <a:extLst>
              <a:ext uri="{FF2B5EF4-FFF2-40B4-BE49-F238E27FC236}">
                <a16:creationId xmlns:a16="http://schemas.microsoft.com/office/drawing/2014/main" id="{642845AD-835D-5B07-E052-6AD3141023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pic>
        <p:nvPicPr>
          <p:cNvPr id="10" name="Picture 9" descr="This icon shows a document with writing on it and a magnifying glass.">
            <a:extLst>
              <a:ext uri="{FF2B5EF4-FFF2-40B4-BE49-F238E27FC236}">
                <a16:creationId xmlns:a16="http://schemas.microsoft.com/office/drawing/2014/main" id="{73AB4615-2EA1-4D91-B275-4684E01B80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000" y="859214"/>
            <a:ext cx="668800" cy="668800"/>
          </a:xfrm>
          <a:prstGeom prst="rect">
            <a:avLst/>
          </a:prstGeom>
        </p:spPr>
      </p:pic>
    </p:spTree>
    <p:extLst>
      <p:ext uri="{BB962C8B-B14F-4D97-AF65-F5344CB8AC3E}">
        <p14:creationId xmlns:p14="http://schemas.microsoft.com/office/powerpoint/2010/main" val="1354408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7CA5-B5D1-7018-24B4-4B706A8F6009}"/>
              </a:ext>
            </a:extLst>
          </p:cNvPr>
          <p:cNvSpPr>
            <a:spLocks noGrp="1"/>
          </p:cNvSpPr>
          <p:nvPr>
            <p:ph type="title"/>
          </p:nvPr>
        </p:nvSpPr>
        <p:spPr/>
        <p:txBody>
          <a:bodyPr/>
          <a:lstStyle/>
          <a:p>
            <a:r>
              <a:rPr lang="en-US"/>
              <a:t>Icebreaker</a:t>
            </a:r>
          </a:p>
        </p:txBody>
      </p:sp>
      <p:sp>
        <p:nvSpPr>
          <p:cNvPr id="3" name="Content Placeholder 2">
            <a:extLst>
              <a:ext uri="{FF2B5EF4-FFF2-40B4-BE49-F238E27FC236}">
                <a16:creationId xmlns:a16="http://schemas.microsoft.com/office/drawing/2014/main" id="{EB3B0643-4B5A-8C58-A500-DC418F0AFB6C}"/>
              </a:ext>
            </a:extLst>
          </p:cNvPr>
          <p:cNvSpPr>
            <a:spLocks noGrp="1"/>
          </p:cNvSpPr>
          <p:nvPr>
            <p:ph idx="1"/>
          </p:nvPr>
        </p:nvSpPr>
        <p:spPr>
          <a:xfrm>
            <a:off x="630464" y="2332785"/>
            <a:ext cx="4675827" cy="3952304"/>
          </a:xfrm>
        </p:spPr>
        <p:txBody>
          <a:bodyPr/>
          <a:lstStyle/>
          <a:p>
            <a:pPr marL="0" indent="0">
              <a:buNone/>
            </a:pPr>
            <a:r>
              <a:rPr lang="en-US"/>
              <a:t>Think about the most important asset in our community...</a:t>
            </a:r>
          </a:p>
          <a:p>
            <a:pPr marL="0" indent="0">
              <a:buNone/>
            </a:pPr>
            <a:r>
              <a:rPr lang="en-US"/>
              <a:t>This could be anything from a local park to a community center, to a major roadway.</a:t>
            </a:r>
          </a:p>
        </p:txBody>
      </p:sp>
      <p:grpSp>
        <p:nvGrpSpPr>
          <p:cNvPr id="4" name="Group 6" descr="This image shows a large glass and brick building with concrete steps and a railing going up one side.">
            <a:extLst>
              <a:ext uri="{FF2B5EF4-FFF2-40B4-BE49-F238E27FC236}">
                <a16:creationId xmlns:a16="http://schemas.microsoft.com/office/drawing/2014/main" id="{DC52A802-7C6C-655A-CD4E-ACD88CBCD3B2}"/>
              </a:ext>
            </a:extLst>
          </p:cNvPr>
          <p:cNvGrpSpPr>
            <a:grpSpLocks noChangeAspect="1"/>
          </p:cNvGrpSpPr>
          <p:nvPr/>
        </p:nvGrpSpPr>
        <p:grpSpPr>
          <a:xfrm>
            <a:off x="5915698" y="1136400"/>
            <a:ext cx="5325116" cy="4611310"/>
            <a:chOff x="0" y="0"/>
            <a:chExt cx="4282440" cy="3708400"/>
          </a:xfrm>
        </p:grpSpPr>
        <p:sp>
          <p:nvSpPr>
            <p:cNvPr id="5" name="Freeform 7">
              <a:extLst>
                <a:ext uri="{FF2B5EF4-FFF2-40B4-BE49-F238E27FC236}">
                  <a16:creationId xmlns:a16="http://schemas.microsoft.com/office/drawing/2014/main" id="{33846968-5D48-7826-C477-ECBF933A2468}"/>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CA"/>
            </a:p>
          </p:txBody>
        </p:sp>
      </p:grpSp>
      <p:pic>
        <p:nvPicPr>
          <p:cNvPr id="7" name="Picture 6" descr="This icon shows an outline of two heads and shoulders with speech bubbles overlapping.">
            <a:extLst>
              <a:ext uri="{FF2B5EF4-FFF2-40B4-BE49-F238E27FC236}">
                <a16:creationId xmlns:a16="http://schemas.microsoft.com/office/drawing/2014/main" id="{41E48326-4197-FE5F-750D-8979E713A6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175" y="105565"/>
            <a:ext cx="668800" cy="668800"/>
          </a:xfrm>
          <a:prstGeom prst="rect">
            <a:avLst/>
          </a:prstGeom>
        </p:spPr>
      </p:pic>
    </p:spTree>
    <p:extLst>
      <p:ext uri="{BB962C8B-B14F-4D97-AF65-F5344CB8AC3E}">
        <p14:creationId xmlns:p14="http://schemas.microsoft.com/office/powerpoint/2010/main" val="1922884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descr="This illustration shows a cityscape with smoke billowing over the buildings and colourful pipes criss-crossing beneath.">
            <a:extLst>
              <a:ext uri="{FF2B5EF4-FFF2-40B4-BE49-F238E27FC236}">
                <a16:creationId xmlns:a16="http://schemas.microsoft.com/office/drawing/2014/main" id="{23769671-4E76-39DE-FEAD-7DE717747053}"/>
              </a:ext>
            </a:extLst>
          </p:cNvPr>
          <p:cNvGrpSpPr>
            <a:grpSpLocks noChangeAspect="1"/>
          </p:cNvGrpSpPr>
          <p:nvPr/>
        </p:nvGrpSpPr>
        <p:grpSpPr>
          <a:xfrm>
            <a:off x="5915699" y="1110290"/>
            <a:ext cx="5325115" cy="4611310"/>
            <a:chOff x="0" y="0"/>
            <a:chExt cx="4282440" cy="3708400"/>
          </a:xfrm>
        </p:grpSpPr>
        <p:sp>
          <p:nvSpPr>
            <p:cNvPr id="7" name="Freeform 7">
              <a:extLst>
                <a:ext uri="{FF2B5EF4-FFF2-40B4-BE49-F238E27FC236}">
                  <a16:creationId xmlns:a16="http://schemas.microsoft.com/office/drawing/2014/main" id="{35BAD591-2A3F-066C-6AD5-9AA930D54EE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CA"/>
            </a:p>
          </p:txBody>
        </p:sp>
      </p:grpSp>
      <p:sp>
        <p:nvSpPr>
          <p:cNvPr id="2" name="Title 1">
            <a:extLst>
              <a:ext uri="{FF2B5EF4-FFF2-40B4-BE49-F238E27FC236}">
                <a16:creationId xmlns:a16="http://schemas.microsoft.com/office/drawing/2014/main" id="{0B186705-D747-5709-EEFF-8B7C34EFBED9}"/>
              </a:ext>
            </a:extLst>
          </p:cNvPr>
          <p:cNvSpPr>
            <a:spLocks noGrp="1"/>
          </p:cNvSpPr>
          <p:nvPr>
            <p:ph type="title"/>
          </p:nvPr>
        </p:nvSpPr>
        <p:spPr/>
        <p:txBody>
          <a:bodyPr/>
          <a:lstStyle/>
          <a:p>
            <a:r>
              <a:rPr lang="en-US"/>
              <a:t>Icebreaker</a:t>
            </a:r>
          </a:p>
        </p:txBody>
      </p:sp>
      <p:sp>
        <p:nvSpPr>
          <p:cNvPr id="3" name="Content Placeholder 2">
            <a:extLst>
              <a:ext uri="{FF2B5EF4-FFF2-40B4-BE49-F238E27FC236}">
                <a16:creationId xmlns:a16="http://schemas.microsoft.com/office/drawing/2014/main" id="{1651580A-A94F-5A28-0AD9-CBCF9C71A1E1}"/>
              </a:ext>
            </a:extLst>
          </p:cNvPr>
          <p:cNvSpPr>
            <a:spLocks noGrp="1"/>
          </p:cNvSpPr>
          <p:nvPr>
            <p:ph idx="1"/>
          </p:nvPr>
        </p:nvSpPr>
        <p:spPr>
          <a:xfrm>
            <a:off x="630464" y="2332785"/>
            <a:ext cx="5465536" cy="1644040"/>
          </a:xfrm>
        </p:spPr>
        <p:txBody>
          <a:bodyPr/>
          <a:lstStyle/>
          <a:p>
            <a:pPr marL="0" indent="0">
              <a:buNone/>
            </a:pPr>
            <a:r>
              <a:rPr lang="en-US" dirty="0"/>
              <a:t>Think about the most important service in our community...</a:t>
            </a:r>
          </a:p>
          <a:p>
            <a:pPr marL="0" indent="0">
              <a:buNone/>
            </a:pPr>
            <a:r>
              <a:rPr lang="en-US" dirty="0"/>
              <a:t>Write down the critical infrastructure required to support this service.</a:t>
            </a:r>
          </a:p>
        </p:txBody>
      </p:sp>
      <p:pic>
        <p:nvPicPr>
          <p:cNvPr id="5" name="Picture 4" descr="This icon shows an outline of two heads and shoulders with speech bubbles overlapping.">
            <a:extLst>
              <a:ext uri="{FF2B5EF4-FFF2-40B4-BE49-F238E27FC236}">
                <a16:creationId xmlns:a16="http://schemas.microsoft.com/office/drawing/2014/main" id="{13339204-3232-7434-E580-D6DEAC2EE4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654" y="105565"/>
            <a:ext cx="668800" cy="668800"/>
          </a:xfrm>
          <a:prstGeom prst="rect">
            <a:avLst/>
          </a:prstGeom>
        </p:spPr>
      </p:pic>
    </p:spTree>
    <p:extLst>
      <p:ext uri="{BB962C8B-B14F-4D97-AF65-F5344CB8AC3E}">
        <p14:creationId xmlns:p14="http://schemas.microsoft.com/office/powerpoint/2010/main" val="4058446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1C6E-04A4-E7C9-7DBC-8FBD2FFC5C23}"/>
              </a:ext>
            </a:extLst>
          </p:cNvPr>
          <p:cNvSpPr>
            <a:spLocks noGrp="1"/>
          </p:cNvSpPr>
          <p:nvPr>
            <p:ph type="title"/>
          </p:nvPr>
        </p:nvSpPr>
        <p:spPr>
          <a:xfrm>
            <a:off x="630464" y="2319579"/>
            <a:ext cx="5124877" cy="1495794"/>
          </a:xfrm>
        </p:spPr>
        <p:txBody>
          <a:bodyPr/>
          <a:lstStyle/>
          <a:p>
            <a:r>
              <a:rPr lang="en-US"/>
              <a:t>What is asset management?</a:t>
            </a:r>
          </a:p>
        </p:txBody>
      </p:sp>
      <p:grpSp>
        <p:nvGrpSpPr>
          <p:cNvPr id="3" name="Group 6" descr="This illustration shows a community with cars, roads, buildings, a bike path, people, trees, and mountains.">
            <a:extLst>
              <a:ext uri="{FF2B5EF4-FFF2-40B4-BE49-F238E27FC236}">
                <a16:creationId xmlns:a16="http://schemas.microsoft.com/office/drawing/2014/main" id="{B4CB5E59-132B-424F-9485-401F2EF7953E}"/>
              </a:ext>
            </a:extLst>
          </p:cNvPr>
          <p:cNvGrpSpPr>
            <a:grpSpLocks noChangeAspect="1"/>
          </p:cNvGrpSpPr>
          <p:nvPr/>
        </p:nvGrpSpPr>
        <p:grpSpPr>
          <a:xfrm>
            <a:off x="6602887" y="1123345"/>
            <a:ext cx="5155481" cy="4611310"/>
            <a:chOff x="0" y="0"/>
            <a:chExt cx="4282440" cy="3708400"/>
          </a:xfrm>
        </p:grpSpPr>
        <p:sp>
          <p:nvSpPr>
            <p:cNvPr id="4" name="Freeform 7">
              <a:extLst>
                <a:ext uri="{FF2B5EF4-FFF2-40B4-BE49-F238E27FC236}">
                  <a16:creationId xmlns:a16="http://schemas.microsoft.com/office/drawing/2014/main" id="{BED2D047-8A0B-82A4-BAC2-AA7A28747AB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a:stretch>
            </a:blipFill>
          </p:spPr>
          <p:txBody>
            <a:bodyPr/>
            <a:lstStyle/>
            <a:p>
              <a:endParaRPr lang="en-CA"/>
            </a:p>
          </p:txBody>
        </p:sp>
      </p:grpSp>
      <p:pic>
        <p:nvPicPr>
          <p:cNvPr id="5" name="Picture 4" descr="This icon shows a megaphone with lines coming out to indicate speech.">
            <a:extLst>
              <a:ext uri="{FF2B5EF4-FFF2-40B4-BE49-F238E27FC236}">
                <a16:creationId xmlns:a16="http://schemas.microsoft.com/office/drawing/2014/main" id="{8D91984D-8AD2-A35E-3293-6BF62B74E9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4142972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B6958-0F7D-95A3-4643-EFA1652C6084}"/>
              </a:ext>
            </a:extLst>
          </p:cNvPr>
          <p:cNvSpPr>
            <a:spLocks noGrp="1"/>
          </p:cNvSpPr>
          <p:nvPr>
            <p:ph type="title"/>
          </p:nvPr>
        </p:nvSpPr>
        <p:spPr>
          <a:xfrm>
            <a:off x="630464" y="1027408"/>
            <a:ext cx="10515600" cy="880322"/>
          </a:xfrm>
        </p:spPr>
        <p:txBody>
          <a:bodyPr>
            <a:normAutofit/>
          </a:bodyPr>
          <a:lstStyle/>
          <a:p>
            <a:r>
              <a:rPr lang="en-US"/>
              <a:t>Asset management is…</a:t>
            </a:r>
          </a:p>
        </p:txBody>
      </p:sp>
      <p:sp>
        <p:nvSpPr>
          <p:cNvPr id="3" name="Content Placeholder 2">
            <a:extLst>
              <a:ext uri="{FF2B5EF4-FFF2-40B4-BE49-F238E27FC236}">
                <a16:creationId xmlns:a16="http://schemas.microsoft.com/office/drawing/2014/main" id="{91E50F21-5662-3898-A463-0B1971680215}"/>
              </a:ext>
            </a:extLst>
          </p:cNvPr>
          <p:cNvSpPr>
            <a:spLocks noGrp="1"/>
          </p:cNvSpPr>
          <p:nvPr>
            <p:ph idx="1"/>
          </p:nvPr>
        </p:nvSpPr>
        <p:spPr>
          <a:xfrm>
            <a:off x="630464" y="1907730"/>
            <a:ext cx="10515600" cy="3954929"/>
          </a:xfrm>
        </p:spPr>
        <p:txBody>
          <a:bodyPr/>
          <a:lstStyle/>
          <a:p>
            <a:r>
              <a:rPr lang="en-US"/>
              <a:t>What do we own?</a:t>
            </a:r>
          </a:p>
          <a:p>
            <a:r>
              <a:rPr lang="en-US"/>
              <a:t>Where is it?</a:t>
            </a:r>
          </a:p>
          <a:p>
            <a:r>
              <a:rPr lang="en-US"/>
              <a:t>What does it do? </a:t>
            </a:r>
          </a:p>
          <a:p>
            <a:r>
              <a:rPr lang="en-US"/>
              <a:t>What is it worth?</a:t>
            </a:r>
          </a:p>
          <a:p>
            <a:r>
              <a:rPr lang="en-US"/>
              <a:t>What condition is it in?</a:t>
            </a:r>
          </a:p>
          <a:p>
            <a:r>
              <a:rPr lang="en-US"/>
              <a:t>What needs to be done?</a:t>
            </a:r>
          </a:p>
          <a:p>
            <a:r>
              <a:rPr lang="en-US"/>
              <a:t>When does it need </a:t>
            </a:r>
            <a:br>
              <a:rPr lang="en-US"/>
            </a:br>
            <a:r>
              <a:rPr lang="en-US"/>
              <a:t>to be done by?</a:t>
            </a:r>
          </a:p>
        </p:txBody>
      </p:sp>
      <p:pic>
        <p:nvPicPr>
          <p:cNvPr id="9" name="Picture 9" descr="This image shows a woman wearing a hard hat and an orange vest, holding a clipboard, in front of shipping containers. ">
            <a:extLst>
              <a:ext uri="{FF2B5EF4-FFF2-40B4-BE49-F238E27FC236}">
                <a16:creationId xmlns:a16="http://schemas.microsoft.com/office/drawing/2014/main" id="{8D4B70B9-8E9C-13C7-43E5-3E0E5DA1F4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6527" y="1907730"/>
            <a:ext cx="7055428" cy="4638543"/>
          </a:xfrm>
          <a:prstGeom prst="rect">
            <a:avLst/>
          </a:prstGeom>
        </p:spPr>
      </p:pic>
      <p:pic>
        <p:nvPicPr>
          <p:cNvPr id="4" name="Picture 3" descr="This icon shows a megaphone with lines coming out to indicate speech.">
            <a:extLst>
              <a:ext uri="{FF2B5EF4-FFF2-40B4-BE49-F238E27FC236}">
                <a16:creationId xmlns:a16="http://schemas.microsoft.com/office/drawing/2014/main" id="{C0E3A5A9-4469-3E6C-8CDA-6B9E619610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969" y="157100"/>
            <a:ext cx="668800" cy="668800"/>
          </a:xfrm>
          <a:prstGeom prst="rect">
            <a:avLst/>
          </a:prstGeom>
        </p:spPr>
      </p:pic>
    </p:spTree>
    <p:extLst>
      <p:ext uri="{BB962C8B-B14F-4D97-AF65-F5344CB8AC3E}">
        <p14:creationId xmlns:p14="http://schemas.microsoft.com/office/powerpoint/2010/main" val="677526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238044-1264-04E3-6E77-6BB0D3091A0A}"/>
              </a:ext>
            </a:extLst>
          </p:cNvPr>
          <p:cNvSpPr>
            <a:spLocks noGrp="1"/>
          </p:cNvSpPr>
          <p:nvPr>
            <p:ph sz="quarter" idx="4"/>
          </p:nvPr>
        </p:nvSpPr>
        <p:spPr>
          <a:xfrm>
            <a:off x="2423099" y="3256773"/>
            <a:ext cx="1846059" cy="1107996"/>
          </a:xfrm>
        </p:spPr>
        <p:txBody>
          <a:bodyPr/>
          <a:lstStyle/>
          <a:p>
            <a:pPr marL="0" indent="0">
              <a:buNone/>
            </a:pPr>
            <a:r>
              <a:rPr lang="en-US"/>
              <a:t>Managing services AND assets</a:t>
            </a:r>
          </a:p>
        </p:txBody>
      </p:sp>
      <p:sp>
        <p:nvSpPr>
          <p:cNvPr id="3" name="Title 2">
            <a:extLst>
              <a:ext uri="{FF2B5EF4-FFF2-40B4-BE49-F238E27FC236}">
                <a16:creationId xmlns:a16="http://schemas.microsoft.com/office/drawing/2014/main" id="{7D016342-99D6-129F-D8D0-04356F51336C}"/>
              </a:ext>
            </a:extLst>
          </p:cNvPr>
          <p:cNvSpPr>
            <a:spLocks noGrp="1"/>
          </p:cNvSpPr>
          <p:nvPr>
            <p:ph type="title"/>
          </p:nvPr>
        </p:nvSpPr>
        <p:spPr>
          <a:xfrm>
            <a:off x="630464" y="1044539"/>
            <a:ext cx="3638694" cy="2135617"/>
          </a:xfrm>
        </p:spPr>
        <p:txBody>
          <a:bodyPr>
            <a:normAutofit fontScale="90000"/>
          </a:bodyPr>
          <a:lstStyle/>
          <a:p>
            <a:r>
              <a:rPr lang="en-US">
                <a:solidFill>
                  <a:schemeClr val="accent3"/>
                </a:solidFill>
              </a:rPr>
              <a:t>Taking a big picture perspective</a:t>
            </a:r>
          </a:p>
        </p:txBody>
      </p:sp>
      <p:grpSp>
        <p:nvGrpSpPr>
          <p:cNvPr id="4" name="Group 2">
            <a:extLst>
              <a:ext uri="{FF2B5EF4-FFF2-40B4-BE49-F238E27FC236}">
                <a16:creationId xmlns:a16="http://schemas.microsoft.com/office/drawing/2014/main" id="{97201393-B42E-FE66-004B-670F549B5B5E}"/>
              </a:ext>
            </a:extLst>
          </p:cNvPr>
          <p:cNvGrpSpPr/>
          <p:nvPr/>
        </p:nvGrpSpPr>
        <p:grpSpPr>
          <a:xfrm>
            <a:off x="-1430215" y="3768020"/>
            <a:ext cx="4251935" cy="3682196"/>
            <a:chOff x="0" y="0"/>
            <a:chExt cx="3619627" cy="3134614"/>
          </a:xfrm>
        </p:grpSpPr>
        <p:sp>
          <p:nvSpPr>
            <p:cNvPr id="5" name="Freeform 3">
              <a:extLst>
                <a:ext uri="{FF2B5EF4-FFF2-40B4-BE49-F238E27FC236}">
                  <a16:creationId xmlns:a16="http://schemas.microsoft.com/office/drawing/2014/main" id="{14B62BAD-CBD0-89F2-1ACD-5BD756C8037D}"/>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A181"/>
            </a:solidFill>
          </p:spPr>
          <p:txBody>
            <a:bodyPr/>
            <a:lstStyle/>
            <a:p>
              <a:endParaRPr lang="en-CA"/>
            </a:p>
          </p:txBody>
        </p:sp>
      </p:grpSp>
      <p:grpSp>
        <p:nvGrpSpPr>
          <p:cNvPr id="6" name="Group 6">
            <a:extLst>
              <a:ext uri="{FF2B5EF4-FFF2-40B4-BE49-F238E27FC236}">
                <a16:creationId xmlns:a16="http://schemas.microsoft.com/office/drawing/2014/main" id="{71127AD4-88EC-2496-A44C-6C0D6699E297}"/>
              </a:ext>
            </a:extLst>
          </p:cNvPr>
          <p:cNvGrpSpPr/>
          <p:nvPr/>
        </p:nvGrpSpPr>
        <p:grpSpPr>
          <a:xfrm>
            <a:off x="2710537" y="5966001"/>
            <a:ext cx="1426510" cy="1235365"/>
            <a:chOff x="0" y="0"/>
            <a:chExt cx="3619627" cy="3134614"/>
          </a:xfrm>
        </p:grpSpPr>
        <p:sp>
          <p:nvSpPr>
            <p:cNvPr id="7" name="Freeform 7">
              <a:extLst>
                <a:ext uri="{FF2B5EF4-FFF2-40B4-BE49-F238E27FC236}">
                  <a16:creationId xmlns:a16="http://schemas.microsoft.com/office/drawing/2014/main" id="{105A8B4A-D145-8176-A76D-2A289C035713}"/>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A4E473"/>
            </a:solidFill>
          </p:spPr>
          <p:txBody>
            <a:bodyPr/>
            <a:lstStyle/>
            <a:p>
              <a:endParaRPr lang="en-CA"/>
            </a:p>
          </p:txBody>
        </p:sp>
      </p:grpSp>
      <p:pic>
        <p:nvPicPr>
          <p:cNvPr id="9" name="Picture 8" descr="This image shows people on a path by a river at sunset, with two people riding bikes, a person sitting on a park bench under large trees, and a group walking. ">
            <a:extLst>
              <a:ext uri="{FF2B5EF4-FFF2-40B4-BE49-F238E27FC236}">
                <a16:creationId xmlns:a16="http://schemas.microsoft.com/office/drawing/2014/main" id="{1C3F9346-9AFB-D5B9-9898-67EE845BB3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70458" y="1027406"/>
            <a:ext cx="7222778" cy="4803185"/>
          </a:xfrm>
          <a:prstGeom prst="rect">
            <a:avLst/>
          </a:prstGeom>
        </p:spPr>
      </p:pic>
      <p:pic>
        <p:nvPicPr>
          <p:cNvPr id="10" name="Picture 9" descr="This icon shows a key.">
            <a:extLst>
              <a:ext uri="{FF2B5EF4-FFF2-40B4-BE49-F238E27FC236}">
                <a16:creationId xmlns:a16="http://schemas.microsoft.com/office/drawing/2014/main" id="{FEDE9E5B-D736-7AFB-56D6-566BE5C19B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000" y="157100"/>
            <a:ext cx="668800" cy="668800"/>
          </a:xfrm>
          <a:prstGeom prst="rect">
            <a:avLst/>
          </a:prstGeom>
        </p:spPr>
      </p:pic>
    </p:spTree>
    <p:extLst>
      <p:ext uri="{BB962C8B-B14F-4D97-AF65-F5344CB8AC3E}">
        <p14:creationId xmlns:p14="http://schemas.microsoft.com/office/powerpoint/2010/main" val="217080063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04550"/>
      </a:accent1>
      <a:accent2>
        <a:srgbClr val="01A181"/>
      </a:accent2>
      <a:accent3>
        <a:srgbClr val="A3E373"/>
      </a:accent3>
      <a:accent4>
        <a:srgbClr val="05CB9B"/>
      </a:accent4>
      <a:accent5>
        <a:srgbClr val="13A0C1"/>
      </a:accent5>
      <a:accent6>
        <a:srgbClr val="5158A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cae1c0b-e2bf-457b-af4c-451f8c637e52" xsi:nil="true"/>
    <lcf76f155ced4ddcb4097134ff3c332f xmlns="a5e63ade-ab82-4a83-b504-a022de2b78f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4AAEA534C0004FB02ED2D5AC8CB1D7" ma:contentTypeVersion="17" ma:contentTypeDescription="Create a new document." ma:contentTypeScope="" ma:versionID="c6f53e55108ace1e9d14e6526803381d">
  <xsd:schema xmlns:xsd="http://www.w3.org/2001/XMLSchema" xmlns:xs="http://www.w3.org/2001/XMLSchema" xmlns:p="http://schemas.microsoft.com/office/2006/metadata/properties" xmlns:ns2="a5e63ade-ab82-4a83-b504-a022de2b78f6" xmlns:ns3="ccae1c0b-e2bf-457b-af4c-451f8c637e52" targetNamespace="http://schemas.microsoft.com/office/2006/metadata/properties" ma:root="true" ma:fieldsID="9fe6854937974a3c1516ad86018d50a6" ns2:_="" ns3:_="">
    <xsd:import namespace="a5e63ade-ab82-4a83-b504-a022de2b78f6"/>
    <xsd:import namespace="ccae1c0b-e2bf-457b-af4c-451f8c637e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e63ade-ab82-4a83-b504-a022de2b78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7ba914-f169-47ff-a93b-9f4ea1b730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ae1c0b-e2bf-457b-af4c-451f8c637e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ea0612b-f870-44a2-812d-c7ff66a9fbc7}" ma:internalName="TaxCatchAll" ma:showField="CatchAllData" ma:web="ccae1c0b-e2bf-457b-af4c-451f8c637e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2C7B82-F6C1-4376-A8C7-6F6BE1FF1152}">
  <ds:schemaRefs>
    <ds:schemaRef ds:uri="http://schemas.microsoft.com/sharepoint/v3/contenttype/forms"/>
  </ds:schemaRefs>
</ds:datastoreItem>
</file>

<file path=customXml/itemProps2.xml><?xml version="1.0" encoding="utf-8"?>
<ds:datastoreItem xmlns:ds="http://schemas.openxmlformats.org/officeDocument/2006/customXml" ds:itemID="{B65DFC00-7813-43B6-9E6F-7A96D9A9D798}">
  <ds:schemaRefs>
    <ds:schemaRef ds:uri="http://schemas.microsoft.com/office/2006/metadata/properties"/>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ccae1c0b-e2bf-457b-af4c-451f8c637e52"/>
    <ds:schemaRef ds:uri="a5e63ade-ab82-4a83-b504-a022de2b78f6"/>
    <ds:schemaRef ds:uri="http://www.w3.org/XML/1998/namespace"/>
    <ds:schemaRef ds:uri="http://purl.org/dc/dcmitype/"/>
  </ds:schemaRefs>
</ds:datastoreItem>
</file>

<file path=customXml/itemProps3.xml><?xml version="1.0" encoding="utf-8"?>
<ds:datastoreItem xmlns:ds="http://schemas.openxmlformats.org/officeDocument/2006/customXml" ds:itemID="{2B32464D-BDC1-479B-B6BD-1DA133ECBB6B}">
  <ds:schemaRefs>
    <ds:schemaRef ds:uri="a5e63ade-ab82-4a83-b504-a022de2b78f6"/>
    <ds:schemaRef ds:uri="ccae1c0b-e2bf-457b-af4c-451f8c637e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197</TotalTime>
  <Words>10403</Words>
  <Application>Microsoft Office PowerPoint</Application>
  <PresentationFormat>Widescreen</PresentationFormat>
  <Paragraphs>742</Paragraphs>
  <Slides>46</Slides>
  <Notes>46</Notes>
  <HiddenSlides>0</HiddenSlides>
  <MMClips>1</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Asset management</vt:lpstr>
      <vt:lpstr>Land acknowledgement</vt:lpstr>
      <vt:lpstr>Agenda</vt:lpstr>
      <vt:lpstr>Why invest in asset  management? (4 mins)</vt:lpstr>
      <vt:lpstr>Icebreaker</vt:lpstr>
      <vt:lpstr>Icebreaker</vt:lpstr>
      <vt:lpstr>What is asset management?</vt:lpstr>
      <vt:lpstr>Asset management is…</vt:lpstr>
      <vt:lpstr>Taking a big picture perspective</vt:lpstr>
      <vt:lpstr>Complete thinking</vt:lpstr>
      <vt:lpstr>Complete thinking: Planning for thriving communities</vt:lpstr>
      <vt:lpstr>Complete thinking: Building the community vision</vt:lpstr>
      <vt:lpstr>Complete thinking: Sustaining communities</vt:lpstr>
      <vt:lpstr>Managing assets?</vt:lpstr>
      <vt:lpstr>Evolving infrastructure paradigms</vt:lpstr>
      <vt:lpstr>Avoiding  surprises</vt:lpstr>
      <vt:lpstr>Why assets fail</vt:lpstr>
      <vt:lpstr>Why assets fail</vt:lpstr>
      <vt:lpstr>Preparing for the future</vt:lpstr>
      <vt:lpstr>A continuous rebalance of priorities</vt:lpstr>
      <vt:lpstr>Balancing priorities</vt:lpstr>
      <vt:lpstr>Balancing priorities: Performance</vt:lpstr>
      <vt:lpstr>Balancing priorities: Risk</vt:lpstr>
      <vt:lpstr>Balancing priorities: Cost</vt:lpstr>
      <vt:lpstr>Simple ≠ Easy</vt:lpstr>
      <vt:lpstr>Ask questions like an asset manager…</vt:lpstr>
      <vt:lpstr>Asset management is methodical</vt:lpstr>
      <vt:lpstr>Inclusive AM thinking  </vt:lpstr>
      <vt:lpstr>Inclusive AM thinking: Building resiliency to climate change</vt:lpstr>
      <vt:lpstr>Inclusive AM thinking: Advancing equity and inclusivity</vt:lpstr>
      <vt:lpstr>Inclusive AM thinking: Committing to reconciliation</vt:lpstr>
      <vt:lpstr>Our municipality runs on asset management:</vt:lpstr>
      <vt:lpstr>Role of Council</vt:lpstr>
      <vt:lpstr>Policy is a great place to start</vt:lpstr>
      <vt:lpstr>Sustainable services for the future</vt:lpstr>
      <vt:lpstr>Successful asset management is …</vt:lpstr>
      <vt:lpstr>Cooking up success        =</vt:lpstr>
      <vt:lpstr>Actions we can take today</vt:lpstr>
      <vt:lpstr>Thank  You!</vt:lpstr>
      <vt:lpstr>Case studies</vt:lpstr>
      <vt:lpstr>Case study scenario:  Context-sensitive service levels</vt:lpstr>
      <vt:lpstr>Case study scenario:  Interdependent municipal services</vt:lpstr>
      <vt:lpstr>Case study scenario:  Interdependent municipal services</vt:lpstr>
      <vt:lpstr>Case study scenario:  Restoration opportunities</vt:lpstr>
      <vt:lpstr>Case study scenario:  Anticipating historical sites</vt:lpstr>
      <vt:lpstr>Case study scenario:  What was the lesson learned?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Asset management: Starting the conversation for sustainable service delivery</dc:title>
  <dc:subject>PowerPoint slides that can be used to build a presentation to start conversations about asset management</dc:subject>
  <dc:creator>Federation of Canadian Municipalities</dc:creator>
  <cp:keywords>asset management, invest, communities, deterioration, costs, climate change, technology, risk, resilience, equity</cp:keywords>
  <dc:description/>
  <cp:lastModifiedBy>Sarah MacFord</cp:lastModifiedBy>
  <cp:revision>13</cp:revision>
  <dcterms:created xsi:type="dcterms:W3CDTF">2023-07-19T15:16:48Z</dcterms:created>
  <dcterms:modified xsi:type="dcterms:W3CDTF">2023-11-23T19:55:57Z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0x0101008F4AAEA534C0004FB02ED2D5AC8CB1D7</vt:lpwstr>
  </property>
  <property fmtid="{D5CDD505-2E9C-101B-9397-08002B2CF9AE}" pid="3" name="MediaServiceImageTags">
    <vt:lpwstr/>
  </property>
</Properties>
</file>